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88" r:id="rId3"/>
    <p:sldMasterId id="2147483658" r:id="rId4"/>
    <p:sldMasterId id="2147483667" r:id="rId5"/>
  </p:sldMasterIdLst>
  <p:notesMasterIdLst>
    <p:notesMasterId r:id="rId33"/>
  </p:notesMasterIdLst>
  <p:sldIdLst>
    <p:sldId id="257" r:id="rId6"/>
    <p:sldId id="259" r:id="rId7"/>
    <p:sldId id="260" r:id="rId8"/>
    <p:sldId id="258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0" r:id="rId19"/>
    <p:sldId id="271" r:id="rId20"/>
    <p:sldId id="273" r:id="rId21"/>
    <p:sldId id="274" r:id="rId22"/>
    <p:sldId id="279" r:id="rId23"/>
    <p:sldId id="275" r:id="rId24"/>
    <p:sldId id="278" r:id="rId25"/>
    <p:sldId id="276" r:id="rId26"/>
    <p:sldId id="277" r:id="rId27"/>
    <p:sldId id="281" r:id="rId28"/>
    <p:sldId id="280" r:id="rId29"/>
    <p:sldId id="282" r:id="rId30"/>
    <p:sldId id="283" r:id="rId31"/>
    <p:sldId id="284" r:id="rId32"/>
  </p:sldIdLst>
  <p:sldSz cx="24374475" cy="13717588"/>
  <p:notesSz cx="6858000" cy="9144000"/>
  <p:defaultTextStyle>
    <a:defPPr>
      <a:defRPr lang="sr-Latn-RS"/>
    </a:defPPr>
    <a:lvl1pPr marL="0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319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6638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4957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3276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1594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9913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8232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6551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F35637-865E-EA46-BAE3-7850B255343B}" v="3" dt="2020-09-04T09:43:34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4"/>
    <p:restoredTop sz="93317" autoAdjust="0"/>
  </p:normalViewPr>
  <p:slideViewPr>
    <p:cSldViewPr>
      <p:cViewPr varScale="1">
        <p:scale>
          <a:sx n="64" d="100"/>
          <a:sy n="64" d="100"/>
        </p:scale>
        <p:origin x="1584" y="200"/>
      </p:cViewPr>
      <p:guideLst>
        <p:guide orient="horz" pos="4321"/>
        <p:guide pos="76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ED8F9-F431-4203-AC10-9742138FDB65}" type="datetimeFigureOut">
              <a:rPr lang="hr-HR" smtClean="0"/>
              <a:t>02.09.2020.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348D7-BC78-41A5-B154-0452807BF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01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348D7-BC78-41A5-B154-0452807BF1B0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9361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/>
              <a:t>Škole</a:t>
            </a:r>
            <a:r>
              <a:rPr lang="en-GB" sz="1200" dirty="0"/>
              <a:t> </a:t>
            </a:r>
            <a:r>
              <a:rPr lang="en-GB" sz="1200" dirty="0" err="1"/>
              <a:t>očekuju</a:t>
            </a:r>
            <a:r>
              <a:rPr lang="en-GB" sz="1200" dirty="0"/>
              <a:t> </a:t>
            </a:r>
            <a:r>
              <a:rPr lang="en-GB" sz="1200" dirty="0" err="1"/>
              <a:t>veliki</a:t>
            </a:r>
            <a:r>
              <a:rPr lang="en-GB" sz="1200" dirty="0"/>
              <a:t> </a:t>
            </a:r>
            <a:r>
              <a:rPr lang="en-GB" sz="1200" dirty="0" err="1"/>
              <a:t>angažman</a:t>
            </a:r>
            <a:r>
              <a:rPr lang="en-GB" sz="1200" dirty="0"/>
              <a:t> </a:t>
            </a:r>
            <a:r>
              <a:rPr lang="en-GB" sz="1200" dirty="0" err="1"/>
              <a:t>roditelja</a:t>
            </a:r>
            <a:r>
              <a:rPr lang="en-GB" sz="1200" dirty="0"/>
              <a:t>, </a:t>
            </a:r>
            <a:r>
              <a:rPr lang="en-GB" sz="1200" dirty="0" err="1"/>
              <a:t>neki</a:t>
            </a:r>
            <a:r>
              <a:rPr lang="en-GB" sz="1200" dirty="0"/>
              <a:t> </a:t>
            </a:r>
            <a:r>
              <a:rPr lang="en-GB" sz="1200" dirty="0" err="1"/>
              <a:t>roditelji</a:t>
            </a:r>
            <a:r>
              <a:rPr lang="en-GB" sz="1200" dirty="0"/>
              <a:t> to ne </a:t>
            </a:r>
            <a:r>
              <a:rPr lang="en-GB" sz="1200" dirty="0" err="1"/>
              <a:t>mogu</a:t>
            </a:r>
            <a:r>
              <a:rPr lang="en-GB" sz="1200" dirty="0"/>
              <a:t> </a:t>
            </a:r>
            <a:r>
              <a:rPr lang="en-GB" sz="1200" dirty="0" err="1"/>
              <a:t>osigurati</a:t>
            </a:r>
            <a:r>
              <a:rPr lang="en-GB" sz="1200" dirty="0"/>
              <a:t> (</a:t>
            </a:r>
            <a:r>
              <a:rPr lang="en-GB" sz="1200" dirty="0" err="1"/>
              <a:t>nisu</a:t>
            </a:r>
            <a:r>
              <a:rPr lang="en-GB" sz="1200" dirty="0"/>
              <a:t> </a:t>
            </a:r>
            <a:r>
              <a:rPr lang="en-GB" sz="1200" dirty="0" err="1"/>
              <a:t>dovoljno</a:t>
            </a:r>
            <a:r>
              <a:rPr lang="en-GB" sz="1200" dirty="0"/>
              <a:t> </a:t>
            </a:r>
            <a:r>
              <a:rPr lang="en-GB" sz="1200" dirty="0" err="1"/>
              <a:t>kompetentni</a:t>
            </a:r>
            <a:r>
              <a:rPr lang="en-GB" sz="1200" dirty="0"/>
              <a:t>, </a:t>
            </a:r>
            <a:r>
              <a:rPr lang="en-GB" sz="1200" dirty="0" err="1"/>
              <a:t>zainteresirani</a:t>
            </a:r>
            <a:r>
              <a:rPr lang="en-GB" sz="1200" dirty="0"/>
              <a:t>, </a:t>
            </a:r>
            <a:r>
              <a:rPr lang="en-GB" sz="1200" dirty="0" err="1"/>
              <a:t>nemaju</a:t>
            </a:r>
            <a:r>
              <a:rPr lang="en-GB" sz="1200" dirty="0"/>
              <a:t> </a:t>
            </a:r>
            <a:r>
              <a:rPr lang="en-GB" sz="1200" dirty="0" err="1"/>
              <a:t>vremena</a:t>
            </a:r>
            <a:r>
              <a:rPr lang="en-GB" sz="1200" dirty="0"/>
              <a:t>…) - CARNET-</a:t>
            </a:r>
            <a:r>
              <a:rPr lang="en-GB" sz="1200" dirty="0" err="1"/>
              <a:t>ovo</a:t>
            </a:r>
            <a:r>
              <a:rPr lang="en-GB" sz="1200" dirty="0"/>
              <a:t> </a:t>
            </a:r>
            <a:r>
              <a:rPr lang="en-GB" sz="1200" dirty="0" err="1"/>
              <a:t>istraživanje</a:t>
            </a:r>
            <a:endParaRPr lang="en-HR" sz="1200" dirty="0"/>
          </a:p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348D7-BC78-41A5-B154-0452807BF1B0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0174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 </a:t>
            </a:r>
            <a:r>
              <a:rPr lang="en-GB" dirty="0" err="1"/>
              <a:t>razredu</a:t>
            </a:r>
            <a:r>
              <a:rPr lang="en-GB" dirty="0"/>
              <a:t> se </a:t>
            </a:r>
            <a:r>
              <a:rPr lang="en-GB" dirty="0" err="1"/>
              <a:t>podrazumijeva</a:t>
            </a:r>
            <a:r>
              <a:rPr lang="en-GB" dirty="0"/>
              <a:t> da </a:t>
            </a:r>
            <a:r>
              <a:rPr lang="en-GB" dirty="0" err="1"/>
              <a:t>svi</a:t>
            </a:r>
            <a:r>
              <a:rPr lang="en-GB" dirty="0"/>
              <a:t> </a:t>
            </a:r>
            <a:r>
              <a:rPr lang="en-GB" dirty="0" err="1"/>
              <a:t>imaju</a:t>
            </a:r>
            <a:r>
              <a:rPr lang="en-GB" dirty="0"/>
              <a:t> </a:t>
            </a:r>
            <a:r>
              <a:rPr lang="en-GB" dirty="0" err="1"/>
              <a:t>iste</a:t>
            </a:r>
            <a:r>
              <a:rPr lang="en-GB" dirty="0"/>
              <a:t> </a:t>
            </a:r>
            <a:r>
              <a:rPr lang="en-GB" dirty="0" err="1"/>
              <a:t>mogućnosti</a:t>
            </a:r>
            <a:r>
              <a:rPr lang="en-GB" dirty="0"/>
              <a:t> (</a:t>
            </a:r>
            <a:r>
              <a:rPr lang="en-GB" dirty="0" err="1"/>
              <a:t>svi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tamo</a:t>
            </a:r>
            <a:r>
              <a:rPr lang="en-GB" dirty="0"/>
              <a:t>, </a:t>
            </a:r>
            <a:r>
              <a:rPr lang="en-GB" dirty="0" err="1"/>
              <a:t>udžbenici</a:t>
            </a:r>
            <a:r>
              <a:rPr lang="en-GB" dirty="0"/>
              <a:t>, </a:t>
            </a:r>
            <a:r>
              <a:rPr lang="en-GB" dirty="0" err="1"/>
              <a:t>bilježnice</a:t>
            </a:r>
            <a:r>
              <a:rPr lang="en-GB" dirty="0"/>
              <a:t>…) N</a:t>
            </a:r>
            <a:r>
              <a:rPr lang="en-HR" dirty="0"/>
              <a:t>astavnici ne trebaju biti dostupni 24/7, lako je završiti u izgaranju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348D7-BC78-41A5-B154-0452807BF1B0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5792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 </a:t>
            </a:r>
            <a:r>
              <a:rPr lang="en-GB" dirty="0" err="1"/>
              <a:t>razredu</a:t>
            </a:r>
            <a:r>
              <a:rPr lang="en-GB" dirty="0"/>
              <a:t> se </a:t>
            </a:r>
            <a:r>
              <a:rPr lang="en-GB" dirty="0" err="1"/>
              <a:t>podrazumijeva</a:t>
            </a:r>
            <a:r>
              <a:rPr lang="en-GB" dirty="0"/>
              <a:t> da </a:t>
            </a:r>
            <a:r>
              <a:rPr lang="en-GB" dirty="0" err="1"/>
              <a:t>svi</a:t>
            </a:r>
            <a:r>
              <a:rPr lang="en-GB" dirty="0"/>
              <a:t> </a:t>
            </a:r>
            <a:r>
              <a:rPr lang="en-GB" dirty="0" err="1"/>
              <a:t>imaju</a:t>
            </a:r>
            <a:r>
              <a:rPr lang="en-GB" dirty="0"/>
              <a:t> </a:t>
            </a:r>
            <a:r>
              <a:rPr lang="en-GB" dirty="0" err="1"/>
              <a:t>iste</a:t>
            </a:r>
            <a:r>
              <a:rPr lang="en-GB" dirty="0"/>
              <a:t> </a:t>
            </a:r>
            <a:r>
              <a:rPr lang="en-GB" dirty="0" err="1"/>
              <a:t>mogućnosti</a:t>
            </a:r>
            <a:r>
              <a:rPr lang="en-GB" dirty="0"/>
              <a:t> (</a:t>
            </a:r>
            <a:r>
              <a:rPr lang="en-GB" dirty="0" err="1"/>
              <a:t>svi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tamo</a:t>
            </a:r>
            <a:r>
              <a:rPr lang="en-GB" dirty="0"/>
              <a:t>, </a:t>
            </a:r>
            <a:r>
              <a:rPr lang="en-GB" dirty="0" err="1"/>
              <a:t>udžbenici</a:t>
            </a:r>
            <a:r>
              <a:rPr lang="en-GB" dirty="0"/>
              <a:t>, </a:t>
            </a:r>
            <a:r>
              <a:rPr lang="en-GB" dirty="0" err="1"/>
              <a:t>bilježnice</a:t>
            </a:r>
            <a:r>
              <a:rPr lang="en-GB" dirty="0"/>
              <a:t>…) N</a:t>
            </a:r>
            <a:r>
              <a:rPr lang="en-HR" dirty="0"/>
              <a:t>astavnici ne trebaju biti dostupni 24/7, lako je završiti u izgaranju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348D7-BC78-41A5-B154-0452807BF1B0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7655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redovnoj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nastavi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organizacija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toliko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uvriježena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nitko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primjećuje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vrijeme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dolaska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odlaska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nastave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raspored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trajanje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školskih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sati,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odmori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izmjena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učitelja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nastavnika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učionicama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…), za online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nastavu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takve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procedure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trenutno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postoje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rezultat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bio: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neaktivnost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dijela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učenika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učitelja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nastavnika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prevelika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opterećenost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Potrebno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regulirati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u online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nastavi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prisutnost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učenika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prati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evidentira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nužno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osigurati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redovito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aktivno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sudjelovanje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učenika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1" rtl="0" fontAlgn="base"/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planirane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sinkrone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aktivnosti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smisla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inzistirati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istovremenoj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prisutnosti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učenika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formalnim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načinima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provjere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prisutnosti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pozdrav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svakih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45 min)</a:t>
            </a:r>
          </a:p>
          <a:p>
            <a:pPr rtl="0" fontAlgn="base"/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Potrebno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regulirati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 rad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nastavnika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osigurati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dovoljno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vremena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pripremu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izvođenje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nastave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komunikaciju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učenicima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očekivati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online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prisutnost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Virtualne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sjednice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učiteljskih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vijeća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razrednih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vijeća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uspješan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 za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dogovaranje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jedinstvenih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strategija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školama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moguće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obaviti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fizičkom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okruženju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pripremu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online rad,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većina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škola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organizirala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pripremu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učitelja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nastavnika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manjina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pripremila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učenike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(163) 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još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manje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njih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roditelje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(59)</a:t>
            </a:r>
          </a:p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348D7-BC78-41A5-B154-0452807BF1B0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1222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Online </a:t>
            </a:r>
            <a:r>
              <a:rPr lang="en-GB" dirty="0" err="1"/>
              <a:t>sustavi</a:t>
            </a:r>
            <a:r>
              <a:rPr lang="en-GB" dirty="0"/>
              <a:t> za </a:t>
            </a:r>
            <a:r>
              <a:rPr lang="en-GB" dirty="0" err="1"/>
              <a:t>organizaciju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provođenje</a:t>
            </a:r>
            <a:r>
              <a:rPr lang="en-GB" dirty="0"/>
              <a:t> </a:t>
            </a:r>
            <a:r>
              <a:rPr lang="en-GB" dirty="0" err="1"/>
              <a:t>nastave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daljinu</a:t>
            </a:r>
            <a:r>
              <a:rPr lang="en-GB" dirty="0"/>
              <a:t> </a:t>
            </a:r>
          </a:p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348D7-BC78-41A5-B154-0452807BF1B0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8321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dirty="0" err="1"/>
              <a:t>Potrebno</a:t>
            </a:r>
            <a:r>
              <a:rPr lang="en-GB" dirty="0"/>
              <a:t> je </a:t>
            </a:r>
            <a:r>
              <a:rPr lang="en-GB" dirty="0" err="1"/>
              <a:t>osigurati</a:t>
            </a:r>
            <a:r>
              <a:rPr lang="en-GB" dirty="0"/>
              <a:t> </a:t>
            </a:r>
            <a:r>
              <a:rPr lang="en-GB" dirty="0" err="1"/>
              <a:t>pravodobnost</a:t>
            </a:r>
            <a:r>
              <a:rPr lang="en-GB" dirty="0"/>
              <a:t>, </a:t>
            </a:r>
            <a:r>
              <a:rPr lang="en-GB" dirty="0" err="1"/>
              <a:t>jasnoću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“</a:t>
            </a:r>
            <a:r>
              <a:rPr lang="en-GB" dirty="0" err="1"/>
              <a:t>hijerarhiju</a:t>
            </a:r>
            <a:r>
              <a:rPr lang="en-GB" dirty="0"/>
              <a:t>” </a:t>
            </a:r>
          </a:p>
          <a:p>
            <a:pPr fontAlgn="base"/>
            <a:r>
              <a:rPr lang="en-GB" dirty="0" err="1"/>
              <a:t>Savjetuje</a:t>
            </a:r>
            <a:r>
              <a:rPr lang="en-GB" dirty="0"/>
              <a:t> se </a:t>
            </a:r>
            <a:r>
              <a:rPr lang="en-GB" dirty="0" err="1"/>
              <a:t>regulirati</a:t>
            </a:r>
            <a:r>
              <a:rPr lang="en-GB" dirty="0"/>
              <a:t> </a:t>
            </a:r>
            <a:r>
              <a:rPr lang="en-GB" dirty="0" err="1"/>
              <a:t>tijek</a:t>
            </a:r>
            <a:r>
              <a:rPr lang="en-GB" dirty="0"/>
              <a:t> </a:t>
            </a:r>
            <a:r>
              <a:rPr lang="en-GB" dirty="0" err="1"/>
              <a:t>komunikacije</a:t>
            </a:r>
            <a:r>
              <a:rPr lang="en-GB" dirty="0"/>
              <a:t> </a:t>
            </a:r>
            <a:r>
              <a:rPr lang="en-GB" dirty="0" err="1"/>
              <a:t>unutar</a:t>
            </a:r>
            <a:r>
              <a:rPr lang="en-GB" dirty="0"/>
              <a:t> </a:t>
            </a:r>
            <a:r>
              <a:rPr lang="en-GB" dirty="0" err="1"/>
              <a:t>škole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definirati</a:t>
            </a:r>
            <a:r>
              <a:rPr lang="en-GB" dirty="0"/>
              <a:t> </a:t>
            </a:r>
            <a:r>
              <a:rPr lang="en-GB" dirty="0" err="1"/>
              <a:t>pravila</a:t>
            </a:r>
            <a:r>
              <a:rPr lang="en-GB" dirty="0"/>
              <a:t> - </a:t>
            </a:r>
            <a:r>
              <a:rPr lang="en-GB" dirty="0" err="1"/>
              <a:t>tko</a:t>
            </a:r>
            <a:r>
              <a:rPr lang="en-GB" dirty="0"/>
              <a:t> </a:t>
            </a:r>
            <a:r>
              <a:rPr lang="en-GB" dirty="0" err="1"/>
              <a:t>koga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o </a:t>
            </a:r>
            <a:r>
              <a:rPr lang="en-GB" dirty="0" err="1"/>
              <a:t>čemu</a:t>
            </a:r>
            <a:r>
              <a:rPr lang="en-GB" dirty="0"/>
              <a:t> </a:t>
            </a:r>
            <a:r>
              <a:rPr lang="en-GB" dirty="0" err="1"/>
              <a:t>obavještava</a:t>
            </a:r>
            <a:r>
              <a:rPr lang="en-GB" dirty="0"/>
              <a:t>,  </a:t>
            </a:r>
            <a:r>
              <a:rPr lang="en-GB" dirty="0" err="1"/>
              <a:t>kojim</a:t>
            </a:r>
            <a:r>
              <a:rPr lang="en-GB" dirty="0"/>
              <a:t> </a:t>
            </a:r>
            <a:r>
              <a:rPr lang="en-GB" dirty="0" err="1"/>
              <a:t>kanalima</a:t>
            </a:r>
            <a:r>
              <a:rPr lang="en-GB" dirty="0"/>
              <a:t> (da bi se </a:t>
            </a:r>
            <a:r>
              <a:rPr lang="en-GB" dirty="0" err="1"/>
              <a:t>izbjeglo</a:t>
            </a:r>
            <a:r>
              <a:rPr lang="en-GB" dirty="0"/>
              <a:t> </a:t>
            </a:r>
            <a:r>
              <a:rPr lang="en-GB" dirty="0" err="1"/>
              <a:t>pretjerano</a:t>
            </a:r>
            <a:r>
              <a:rPr lang="en-GB" dirty="0"/>
              <a:t> </a:t>
            </a:r>
            <a:r>
              <a:rPr lang="en-GB" dirty="0" err="1"/>
              <a:t>opterećenje</a:t>
            </a:r>
            <a:r>
              <a:rPr lang="en-GB" dirty="0"/>
              <a:t>,  </a:t>
            </a:r>
            <a:r>
              <a:rPr lang="en-GB" dirty="0" err="1"/>
              <a:t>zbrka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nesporazumi</a:t>
            </a:r>
            <a:r>
              <a:rPr lang="en-GB" dirty="0"/>
              <a:t>),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netiquette</a:t>
            </a:r>
          </a:p>
          <a:p>
            <a:pPr fontAlgn="base"/>
            <a:r>
              <a:rPr lang="en-GB" dirty="0"/>
              <a:t>Za </a:t>
            </a:r>
            <a:r>
              <a:rPr lang="en-GB" dirty="0" err="1"/>
              <a:t>komunikaciju</a:t>
            </a:r>
            <a:r>
              <a:rPr lang="en-GB" dirty="0"/>
              <a:t> </a:t>
            </a:r>
            <a:r>
              <a:rPr lang="en-GB" dirty="0" err="1"/>
              <a:t>među</a:t>
            </a:r>
            <a:r>
              <a:rPr lang="en-GB" dirty="0"/>
              <a:t> </a:t>
            </a:r>
            <a:r>
              <a:rPr lang="en-GB" dirty="0" err="1"/>
              <a:t>sudionicima</a:t>
            </a:r>
            <a:r>
              <a:rPr lang="en-GB" dirty="0"/>
              <a:t> (</a:t>
            </a:r>
            <a:r>
              <a:rPr lang="en-GB" dirty="0" err="1"/>
              <a:t>ravnatelji</a:t>
            </a:r>
            <a:r>
              <a:rPr lang="en-GB" dirty="0"/>
              <a:t>, </a:t>
            </a:r>
            <a:r>
              <a:rPr lang="en-GB" dirty="0" err="1"/>
              <a:t>nastavnici</a:t>
            </a:r>
            <a:r>
              <a:rPr lang="en-GB" dirty="0"/>
              <a:t>, </a:t>
            </a:r>
            <a:r>
              <a:rPr lang="en-GB" dirty="0" err="1"/>
              <a:t>učenici</a:t>
            </a:r>
            <a:r>
              <a:rPr lang="en-GB" dirty="0"/>
              <a:t>, </a:t>
            </a:r>
            <a:r>
              <a:rPr lang="en-GB" dirty="0" err="1"/>
              <a:t>roditelji</a:t>
            </a:r>
            <a:r>
              <a:rPr lang="en-GB" dirty="0"/>
              <a:t>) </a:t>
            </a:r>
            <a:r>
              <a:rPr lang="en-GB" dirty="0" err="1"/>
              <a:t>najviše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korišteni</a:t>
            </a:r>
            <a:r>
              <a:rPr lang="en-GB" dirty="0"/>
              <a:t> mail, </a:t>
            </a:r>
            <a:r>
              <a:rPr lang="en-GB" dirty="0" err="1"/>
              <a:t>telefon</a:t>
            </a:r>
            <a:r>
              <a:rPr lang="en-GB" dirty="0"/>
              <a:t>, Viber </a:t>
            </a:r>
            <a:r>
              <a:rPr lang="en-GB" dirty="0" err="1"/>
              <a:t>i</a:t>
            </a:r>
            <a:r>
              <a:rPr lang="en-GB" dirty="0"/>
              <a:t> WhatsApp</a:t>
            </a:r>
          </a:p>
          <a:p>
            <a:pPr fontAlgn="base"/>
            <a:r>
              <a:rPr lang="en-GB" dirty="0"/>
              <a:t>U online </a:t>
            </a:r>
            <a:r>
              <a:rPr lang="en-GB" dirty="0" err="1"/>
              <a:t>nastavi</a:t>
            </a:r>
            <a:r>
              <a:rPr lang="en-GB" dirty="0"/>
              <a:t> </a:t>
            </a:r>
            <a:r>
              <a:rPr lang="en-GB" dirty="0" err="1"/>
              <a:t>pisana</a:t>
            </a:r>
            <a:r>
              <a:rPr lang="en-GB" dirty="0"/>
              <a:t> </a:t>
            </a:r>
            <a:r>
              <a:rPr lang="en-GB" dirty="0" err="1"/>
              <a:t>komunikacija</a:t>
            </a:r>
            <a:r>
              <a:rPr lang="en-GB" dirty="0"/>
              <a:t> </a:t>
            </a:r>
            <a:r>
              <a:rPr lang="en-GB" dirty="0" err="1"/>
              <a:t>neizbježna</a:t>
            </a:r>
            <a:r>
              <a:rPr lang="en-GB" dirty="0"/>
              <a:t> </a:t>
            </a:r>
          </a:p>
          <a:p>
            <a:pPr lvl="1" fontAlgn="base"/>
            <a:r>
              <a:rPr lang="en-GB" sz="4000" dirty="0" err="1"/>
              <a:t>prednost</a:t>
            </a:r>
            <a:r>
              <a:rPr lang="en-GB" sz="4000" dirty="0"/>
              <a:t>: </a:t>
            </a:r>
            <a:r>
              <a:rPr lang="en-GB" sz="4000" dirty="0" err="1"/>
              <a:t>osigurava</a:t>
            </a:r>
            <a:r>
              <a:rPr lang="en-GB" sz="4000" dirty="0"/>
              <a:t> </a:t>
            </a:r>
            <a:r>
              <a:rPr lang="en-GB" sz="4000" dirty="0" err="1"/>
              <a:t>transparentnost</a:t>
            </a:r>
            <a:endParaRPr lang="en-GB" sz="4000" dirty="0"/>
          </a:p>
          <a:p>
            <a:pPr lvl="1" fontAlgn="base"/>
            <a:r>
              <a:rPr lang="en-GB" sz="4000" dirty="0" err="1"/>
              <a:t>nedostatak</a:t>
            </a:r>
            <a:r>
              <a:rPr lang="en-GB" sz="4000" dirty="0"/>
              <a:t>: </a:t>
            </a:r>
            <a:r>
              <a:rPr lang="en-GB" sz="4000" dirty="0" err="1"/>
              <a:t>potrebno</a:t>
            </a:r>
            <a:r>
              <a:rPr lang="en-GB" sz="4000" dirty="0"/>
              <a:t> je </a:t>
            </a:r>
            <a:r>
              <a:rPr lang="en-GB" sz="4000" dirty="0" err="1"/>
              <a:t>više</a:t>
            </a:r>
            <a:r>
              <a:rPr lang="en-GB" sz="4000" dirty="0"/>
              <a:t> </a:t>
            </a:r>
            <a:r>
              <a:rPr lang="en-GB" sz="4000" dirty="0" err="1"/>
              <a:t>vremena</a:t>
            </a:r>
            <a:r>
              <a:rPr lang="en-GB" sz="4000" dirty="0"/>
              <a:t>, </a:t>
            </a:r>
            <a:r>
              <a:rPr lang="en-GB" sz="4000" dirty="0" err="1"/>
              <a:t>promišljanja</a:t>
            </a:r>
            <a:r>
              <a:rPr lang="en-GB" sz="4000" dirty="0"/>
              <a:t> (</a:t>
            </a:r>
            <a:r>
              <a:rPr lang="en-GB" sz="4000" dirty="0" err="1"/>
              <a:t>davanje</a:t>
            </a:r>
            <a:r>
              <a:rPr lang="en-GB" sz="4000" dirty="0"/>
              <a:t> </a:t>
            </a:r>
            <a:r>
              <a:rPr lang="en-GB" sz="4000" dirty="0" err="1"/>
              <a:t>pisanih</a:t>
            </a:r>
            <a:r>
              <a:rPr lang="en-GB" sz="4000" dirty="0"/>
              <a:t> </a:t>
            </a:r>
            <a:r>
              <a:rPr lang="en-GB" sz="4000" dirty="0" err="1"/>
              <a:t>povratnih</a:t>
            </a:r>
            <a:r>
              <a:rPr lang="en-GB" sz="4000" dirty="0"/>
              <a:t> </a:t>
            </a:r>
            <a:r>
              <a:rPr lang="en-GB" sz="4000" dirty="0" err="1"/>
              <a:t>informacija</a:t>
            </a:r>
            <a:r>
              <a:rPr lang="en-GB" sz="4000" dirty="0"/>
              <a:t> </a:t>
            </a:r>
            <a:r>
              <a:rPr lang="en-GB" sz="4000" dirty="0" err="1"/>
              <a:t>na</a:t>
            </a:r>
            <a:r>
              <a:rPr lang="en-GB" sz="4000" dirty="0"/>
              <a:t> rad </a:t>
            </a:r>
            <a:r>
              <a:rPr lang="en-GB" sz="4000" dirty="0" err="1"/>
              <a:t>učenika</a:t>
            </a:r>
            <a:r>
              <a:rPr lang="en-GB" sz="4000" dirty="0"/>
              <a:t>), </a:t>
            </a:r>
            <a:r>
              <a:rPr lang="en-GB" sz="4000" dirty="0" err="1"/>
              <a:t>planiranja</a:t>
            </a:r>
            <a:r>
              <a:rPr lang="en-GB" sz="4000" dirty="0"/>
              <a:t> (</a:t>
            </a:r>
            <a:r>
              <a:rPr lang="en-GB" sz="4000" dirty="0" err="1"/>
              <a:t>izrada</a:t>
            </a:r>
            <a:r>
              <a:rPr lang="en-GB" sz="4000" dirty="0"/>
              <a:t> </a:t>
            </a:r>
            <a:r>
              <a:rPr lang="en-GB" sz="4000" dirty="0" err="1"/>
              <a:t>pisanih</a:t>
            </a:r>
            <a:r>
              <a:rPr lang="en-GB" sz="4000" dirty="0"/>
              <a:t> </a:t>
            </a:r>
            <a:r>
              <a:rPr lang="en-GB" sz="4000" dirty="0" err="1"/>
              <a:t>preciznih</a:t>
            </a:r>
            <a:r>
              <a:rPr lang="en-GB" sz="4000" dirty="0"/>
              <a:t> </a:t>
            </a:r>
            <a:r>
              <a:rPr lang="en-GB" sz="4000" dirty="0" err="1"/>
              <a:t>uputa</a:t>
            </a:r>
            <a:r>
              <a:rPr lang="en-GB" sz="4000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Za </a:t>
            </a:r>
            <a:r>
              <a:rPr lang="en-GB" dirty="0" err="1"/>
              <a:t>komunikaciju</a:t>
            </a:r>
            <a:r>
              <a:rPr lang="en-GB" dirty="0"/>
              <a:t> </a:t>
            </a:r>
            <a:r>
              <a:rPr lang="en-GB" dirty="0" err="1"/>
              <a:t>među</a:t>
            </a:r>
            <a:r>
              <a:rPr lang="en-GB" dirty="0"/>
              <a:t> </a:t>
            </a:r>
            <a:r>
              <a:rPr lang="en-GB" dirty="0" err="1"/>
              <a:t>ravnateljima</a:t>
            </a:r>
            <a:r>
              <a:rPr lang="en-GB" dirty="0"/>
              <a:t>, </a:t>
            </a:r>
            <a:r>
              <a:rPr lang="en-GB" dirty="0" err="1"/>
              <a:t>nastavnicima</a:t>
            </a:r>
            <a:r>
              <a:rPr lang="en-GB" dirty="0"/>
              <a:t>, </a:t>
            </a:r>
            <a:r>
              <a:rPr lang="en-GB" dirty="0" err="1"/>
              <a:t>učenicima</a:t>
            </a:r>
            <a:r>
              <a:rPr lang="en-GB" dirty="0"/>
              <a:t> </a:t>
            </a:r>
            <a:r>
              <a:rPr lang="en-GB" dirty="0" err="1"/>
              <a:t>roditeljima</a:t>
            </a:r>
            <a:r>
              <a:rPr lang="en-GB" dirty="0"/>
              <a:t> </a:t>
            </a:r>
            <a:r>
              <a:rPr lang="en-GB" dirty="0" err="1"/>
              <a:t>najviše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korišteni</a:t>
            </a:r>
            <a:r>
              <a:rPr lang="en-GB" dirty="0"/>
              <a:t> mail, </a:t>
            </a:r>
            <a:r>
              <a:rPr lang="en-GB" dirty="0" err="1"/>
              <a:t>telefon</a:t>
            </a:r>
            <a:r>
              <a:rPr lang="en-GB" dirty="0"/>
              <a:t>, Viber </a:t>
            </a:r>
            <a:r>
              <a:rPr lang="en-GB" dirty="0" err="1"/>
              <a:t>i</a:t>
            </a:r>
            <a:r>
              <a:rPr lang="en-GB" dirty="0"/>
              <a:t> WhatsApp</a:t>
            </a:r>
          </a:p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348D7-BC78-41A5-B154-0452807BF1B0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4950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Prvi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put u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povijesti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velikih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nacionalnih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sustava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obrazovanja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sreli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izazovima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ovakve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prirode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globalnoj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razini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podaci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UNESCO-a).   </a:t>
            </a:r>
          </a:p>
          <a:p>
            <a:pPr rtl="0"/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348D7-BC78-41A5-B154-0452807BF1B0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92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takvim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uvjetima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moramo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planirati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kratkoročno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mnoge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odluke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će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imati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dugoročniji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utjecaj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Bez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obzira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promjenjivost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neizvjesnost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možemo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učiti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vlastitih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tuđih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iskustava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trebamo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uložiti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vrijeme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vlastiti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svojih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zaposlenika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učenika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 </a:t>
            </a:r>
          </a:p>
          <a:p>
            <a:pPr rtl="0"/>
            <a:b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Sigurna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ovakvim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uvjetima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pripremili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šk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najbolje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mogli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informacijama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resursima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kojima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raspolažete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b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Dolaskom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ovaj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webinar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pokazujete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ulažete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vlastiti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razvoj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nadam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će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pomoći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tome da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bolje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sagledate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svoje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prošle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buduće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odluke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uspješno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rukovodite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vašom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školom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ovim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izazovnim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vremenima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br>
              <a:rPr lang="en-GB" dirty="0"/>
            </a:br>
            <a:br>
              <a:rPr lang="en-GB" dirty="0"/>
            </a:br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348D7-BC78-41A5-B154-0452807BF1B0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423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Primjer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života</a:t>
            </a:r>
            <a:r>
              <a:rPr lang="en-GB" dirty="0"/>
              <a:t> </a:t>
            </a:r>
            <a:r>
              <a:rPr lang="en-GB" dirty="0" err="1"/>
              <a:t>predavača</a:t>
            </a:r>
            <a:endParaRPr lang="en-GB" dirty="0"/>
          </a:p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348D7-BC78-41A5-B154-0452807BF1B0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2882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</a:t>
            </a:r>
            <a:r>
              <a:rPr lang="en-HR" dirty="0"/>
              <a:t>ošarka – uvježbavanje koraka </a:t>
            </a:r>
            <a:r>
              <a:rPr lang="en-GB" dirty="0"/>
              <a:t>I</a:t>
            </a:r>
            <a:r>
              <a:rPr lang="en-HR" dirty="0"/>
              <a:t>li utakmica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348D7-BC78-41A5-B154-0452807BF1B0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3796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ograničavajuće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nastavnici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imaju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legitimne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razloge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zašto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htjeli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raditi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nekom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drugom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sustavu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imaju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ranije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njemu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materijale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čak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cijele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razrede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već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nešto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koriste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…) no da se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povećava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opterećenje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učenika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moraju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snalaziti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različitim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sustavima</a:t>
            </a:r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348D7-BC78-41A5-B154-0452807BF1B0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6151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Modeli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preporuke</a:t>
            </a:r>
            <a:r>
              <a:rPr lang="en-GB" dirty="0"/>
              <a:t> za rad u </a:t>
            </a:r>
            <a:r>
              <a:rPr lang="en-GB" dirty="0" err="1"/>
              <a:t>uvjetima</a:t>
            </a:r>
            <a:r>
              <a:rPr lang="en-GB" dirty="0"/>
              <a:t> </a:t>
            </a:r>
            <a:r>
              <a:rPr lang="en-GB" dirty="0" err="1"/>
              <a:t>povezanima</a:t>
            </a:r>
            <a:r>
              <a:rPr lang="en-GB" dirty="0"/>
              <a:t> s </a:t>
            </a:r>
            <a:r>
              <a:rPr lang="en-GB" dirty="0" err="1"/>
              <a:t>bolesti</a:t>
            </a:r>
            <a:r>
              <a:rPr lang="en-GB" dirty="0"/>
              <a:t> COVID-19</a:t>
            </a:r>
          </a:p>
          <a:p>
            <a:r>
              <a:rPr lang="en-GB" dirty="0" err="1"/>
              <a:t>Nastava</a:t>
            </a:r>
            <a:r>
              <a:rPr lang="en-GB" dirty="0"/>
              <a:t> u </a:t>
            </a:r>
            <a:r>
              <a:rPr lang="en-GB" dirty="0" err="1"/>
              <a:t>školi</a:t>
            </a:r>
            <a:r>
              <a:rPr lang="en-GB" dirty="0"/>
              <a:t>, </a:t>
            </a:r>
            <a:r>
              <a:rPr lang="en-GB" dirty="0" err="1"/>
              <a:t>mješoviti</a:t>
            </a:r>
            <a:r>
              <a:rPr lang="en-GB" dirty="0"/>
              <a:t> </a:t>
            </a:r>
            <a:r>
              <a:rPr lang="en-GB" dirty="0" err="1"/>
              <a:t>oblike</a:t>
            </a:r>
            <a:r>
              <a:rPr lang="en-GB" dirty="0"/>
              <a:t> </a:t>
            </a:r>
            <a:r>
              <a:rPr lang="en-GB" dirty="0" err="1"/>
              <a:t>nastave</a:t>
            </a:r>
            <a:r>
              <a:rPr lang="en-GB" dirty="0"/>
              <a:t>, </a:t>
            </a:r>
            <a:r>
              <a:rPr lang="en-GB" dirty="0" err="1"/>
              <a:t>nastava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daljinu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Akcijski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 za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provedbu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nastave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daljinu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srpanj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Upute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vrednovanje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ocjenjivanje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tijekom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nastave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daljinu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348D7-BC78-41A5-B154-0452807BF1B0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4781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R" dirty="0"/>
              <a:t>Moje kćeri u ponedjeljak kreću u 5. </a:t>
            </a:r>
            <a:r>
              <a:rPr lang="en-GB" dirty="0"/>
              <a:t>I</a:t>
            </a:r>
            <a:r>
              <a:rPr lang="en-HR" dirty="0"/>
              <a:t> u 1. razred srednje – možda je kod prijelaznih razreda najbolje utrošeno vrijeme upravo međusobno upoznavanje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348D7-BC78-41A5-B154-0452807BF1B0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3970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Nastava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daljinu</a:t>
            </a:r>
            <a:r>
              <a:rPr lang="en-GB" dirty="0"/>
              <a:t>      </a:t>
            </a:r>
            <a:r>
              <a:rPr lang="en-GB" dirty="0" err="1"/>
              <a:t>nastava</a:t>
            </a:r>
            <a:r>
              <a:rPr lang="en-GB" dirty="0"/>
              <a:t> u </a:t>
            </a:r>
            <a:r>
              <a:rPr lang="en-GB" dirty="0" err="1"/>
              <a:t>školi</a:t>
            </a:r>
            <a:r>
              <a:rPr lang="en-GB" dirty="0"/>
              <a:t> + online </a:t>
            </a:r>
            <a:r>
              <a:rPr lang="en-GB" dirty="0" err="1"/>
              <a:t>tehnologija</a:t>
            </a:r>
            <a:endParaRPr lang="en-GB" dirty="0"/>
          </a:p>
          <a:p>
            <a:r>
              <a:rPr lang="en-GB" dirty="0" err="1"/>
              <a:t>Birati</a:t>
            </a:r>
            <a:r>
              <a:rPr lang="en-GB" dirty="0"/>
              <a:t> </a:t>
            </a:r>
            <a:r>
              <a:rPr lang="en-GB" dirty="0" err="1"/>
              <a:t>aktivnosti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alate</a:t>
            </a:r>
            <a:r>
              <a:rPr lang="en-GB" dirty="0"/>
              <a:t>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ishodima</a:t>
            </a:r>
            <a:r>
              <a:rPr lang="en-GB" dirty="0"/>
              <a:t> </a:t>
            </a:r>
            <a:r>
              <a:rPr lang="en-GB" dirty="0" err="1"/>
              <a:t>učenja</a:t>
            </a:r>
            <a:r>
              <a:rPr lang="en-GB" dirty="0"/>
              <a:t>, </a:t>
            </a:r>
            <a:r>
              <a:rPr lang="en-GB" dirty="0" err="1"/>
              <a:t>dobi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mogućnosti</a:t>
            </a:r>
            <a:r>
              <a:rPr lang="en-GB" dirty="0"/>
              <a:t> </a:t>
            </a:r>
            <a:r>
              <a:rPr lang="en-GB" dirty="0" err="1"/>
              <a:t>učenika</a:t>
            </a:r>
            <a:endParaRPr lang="en-GB" dirty="0"/>
          </a:p>
          <a:p>
            <a:pPr lvl="1"/>
            <a:r>
              <a:rPr lang="en-GB" sz="4000" dirty="0" err="1"/>
              <a:t>Balansirati</a:t>
            </a:r>
            <a:r>
              <a:rPr lang="en-GB" sz="4000" dirty="0"/>
              <a:t> </a:t>
            </a:r>
            <a:r>
              <a:rPr lang="en-GB" sz="4000" dirty="0" err="1"/>
              <a:t>sinkrone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asinkrone</a:t>
            </a:r>
            <a:r>
              <a:rPr lang="en-GB" sz="4000" dirty="0"/>
              <a:t> </a:t>
            </a:r>
            <a:r>
              <a:rPr lang="en-GB" sz="4000" dirty="0" err="1"/>
              <a:t>aktivnosti</a:t>
            </a:r>
            <a:r>
              <a:rPr lang="en-GB" sz="4000" dirty="0"/>
              <a:t>, </a:t>
            </a:r>
            <a:r>
              <a:rPr lang="en-GB" sz="4000" dirty="0" err="1"/>
              <a:t>npr</a:t>
            </a:r>
            <a:r>
              <a:rPr lang="en-GB" sz="4000" dirty="0"/>
              <a:t>. </a:t>
            </a:r>
            <a:r>
              <a:rPr lang="en-GB" sz="4000" dirty="0" err="1"/>
              <a:t>procijeniti</a:t>
            </a:r>
            <a:r>
              <a:rPr lang="en-GB" sz="4000" dirty="0"/>
              <a:t> </a:t>
            </a:r>
            <a:r>
              <a:rPr lang="en-GB" sz="4000" dirty="0" err="1"/>
              <a:t>kada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koliko</a:t>
            </a:r>
            <a:r>
              <a:rPr lang="en-GB" sz="4000" dirty="0"/>
              <a:t> </a:t>
            </a:r>
            <a:r>
              <a:rPr lang="en-GB" sz="4000" dirty="0" err="1"/>
              <a:t>videokonferencija</a:t>
            </a:r>
            <a:r>
              <a:rPr lang="en-GB" sz="4000" dirty="0"/>
              <a:t> je </a:t>
            </a:r>
            <a:r>
              <a:rPr lang="en-GB" sz="4000" dirty="0" err="1"/>
              <a:t>moguće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potrebno</a:t>
            </a:r>
            <a:r>
              <a:rPr lang="en-GB" sz="4000" dirty="0"/>
              <a:t> </a:t>
            </a:r>
            <a:r>
              <a:rPr lang="en-GB" sz="4000" dirty="0" err="1"/>
              <a:t>organizirati</a:t>
            </a:r>
            <a:r>
              <a:rPr lang="en-GB" sz="4000" dirty="0"/>
              <a:t> (</a:t>
            </a:r>
            <a:r>
              <a:rPr lang="en-GB" sz="4000" dirty="0" err="1"/>
              <a:t>imaju</a:t>
            </a:r>
            <a:r>
              <a:rPr lang="en-GB" sz="4000" dirty="0"/>
              <a:t> li </a:t>
            </a:r>
            <a:r>
              <a:rPr lang="en-GB" sz="4000" dirty="0" err="1"/>
              <a:t>učenici</a:t>
            </a:r>
            <a:r>
              <a:rPr lang="en-GB" sz="4000" dirty="0"/>
              <a:t> </a:t>
            </a:r>
            <a:r>
              <a:rPr lang="en-GB" sz="4000" dirty="0" err="1"/>
              <a:t>odgovarajući</a:t>
            </a:r>
            <a:r>
              <a:rPr lang="en-GB" sz="4000" dirty="0"/>
              <a:t> </a:t>
            </a:r>
            <a:r>
              <a:rPr lang="en-GB" sz="4000" dirty="0" err="1"/>
              <a:t>prostor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opremu</a:t>
            </a:r>
            <a:r>
              <a:rPr lang="en-GB" sz="4000" dirty="0"/>
              <a:t>)</a:t>
            </a:r>
          </a:p>
          <a:p>
            <a:pPr lvl="1"/>
            <a:r>
              <a:rPr lang="en-GB" sz="4000" dirty="0" err="1"/>
              <a:t>Iskoristiti</a:t>
            </a:r>
            <a:r>
              <a:rPr lang="en-GB" sz="4000" dirty="0"/>
              <a:t> </a:t>
            </a:r>
            <a:r>
              <a:rPr lang="en-GB" sz="4000" dirty="0" err="1"/>
              <a:t>prednosti</a:t>
            </a:r>
            <a:r>
              <a:rPr lang="en-GB" sz="4000" dirty="0"/>
              <a:t> </a:t>
            </a:r>
            <a:r>
              <a:rPr lang="en-GB" sz="4000" dirty="0" err="1"/>
              <a:t>koje</a:t>
            </a:r>
            <a:r>
              <a:rPr lang="en-GB" sz="4000" dirty="0"/>
              <a:t> </a:t>
            </a:r>
            <a:r>
              <a:rPr lang="en-GB" sz="4000" dirty="0" err="1"/>
              <a:t>tehnologija</a:t>
            </a:r>
            <a:r>
              <a:rPr lang="en-GB" sz="4000" dirty="0"/>
              <a:t> </a:t>
            </a:r>
            <a:r>
              <a:rPr lang="en-GB" sz="4000" dirty="0" err="1"/>
              <a:t>omogućava</a:t>
            </a:r>
            <a:r>
              <a:rPr lang="en-GB" sz="4000" dirty="0"/>
              <a:t>, </a:t>
            </a:r>
            <a:r>
              <a:rPr lang="en-GB" sz="4000" dirty="0" err="1"/>
              <a:t>npr</a:t>
            </a:r>
            <a:r>
              <a:rPr lang="en-GB" sz="4000" dirty="0"/>
              <a:t>. </a:t>
            </a:r>
            <a:r>
              <a:rPr lang="en-GB" sz="4000" dirty="0" err="1"/>
              <a:t>postojeće</a:t>
            </a:r>
            <a:r>
              <a:rPr lang="en-GB" sz="4000" dirty="0"/>
              <a:t> CARNET DOS </a:t>
            </a:r>
            <a:r>
              <a:rPr lang="en-GB" sz="4000" dirty="0" err="1"/>
              <a:t>i</a:t>
            </a:r>
            <a:r>
              <a:rPr lang="en-GB" sz="4000" dirty="0"/>
              <a:t> SP (</a:t>
            </a:r>
            <a:r>
              <a:rPr lang="en-GB" sz="4000" dirty="0" err="1"/>
              <a:t>scenariji</a:t>
            </a:r>
            <a:r>
              <a:rPr lang="en-GB" sz="4000" dirty="0"/>
              <a:t> </a:t>
            </a:r>
            <a:r>
              <a:rPr lang="en-GB" sz="4000" dirty="0" err="1"/>
              <a:t>poučavanja</a:t>
            </a:r>
            <a:r>
              <a:rPr lang="en-GB" sz="4000" dirty="0"/>
              <a:t>), </a:t>
            </a:r>
            <a:r>
              <a:rPr lang="en-GB" sz="4000" dirty="0" err="1"/>
              <a:t>virtualne</a:t>
            </a:r>
            <a:r>
              <a:rPr lang="en-GB" sz="4000" dirty="0"/>
              <a:t> </a:t>
            </a:r>
            <a:r>
              <a:rPr lang="en-GB" sz="4000" dirty="0" err="1"/>
              <a:t>posjete</a:t>
            </a:r>
            <a:r>
              <a:rPr lang="en-GB" sz="4000" dirty="0"/>
              <a:t> </a:t>
            </a:r>
            <a:r>
              <a:rPr lang="en-GB" sz="4000" dirty="0" err="1"/>
              <a:t>muzejima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knjižnicama</a:t>
            </a:r>
            <a:r>
              <a:rPr lang="en-GB" sz="4000" dirty="0"/>
              <a:t>, </a:t>
            </a:r>
            <a:r>
              <a:rPr lang="en-GB" sz="4000" dirty="0" err="1"/>
              <a:t>vježbanje</a:t>
            </a:r>
            <a:r>
              <a:rPr lang="en-GB" sz="4000" dirty="0"/>
              <a:t> </a:t>
            </a:r>
            <a:r>
              <a:rPr lang="en-GB" sz="4000" dirty="0" err="1"/>
              <a:t>uz</a:t>
            </a:r>
            <a:r>
              <a:rPr lang="en-GB" sz="4000" dirty="0"/>
              <a:t> </a:t>
            </a:r>
            <a:r>
              <a:rPr lang="en-GB" sz="4000" dirty="0" err="1"/>
              <a:t>pomoć</a:t>
            </a:r>
            <a:r>
              <a:rPr lang="en-GB" sz="4000" dirty="0"/>
              <a:t> </a:t>
            </a:r>
            <a:r>
              <a:rPr lang="en-GB" sz="4000" dirty="0" err="1"/>
              <a:t>interaktivnih</a:t>
            </a:r>
            <a:r>
              <a:rPr lang="en-GB" sz="4000" dirty="0"/>
              <a:t> </a:t>
            </a:r>
            <a:r>
              <a:rPr lang="en-GB" sz="4000" dirty="0" err="1"/>
              <a:t>sadržaja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postojećih</a:t>
            </a:r>
            <a:r>
              <a:rPr lang="en-GB" sz="4000" dirty="0"/>
              <a:t> </a:t>
            </a:r>
            <a:r>
              <a:rPr lang="en-GB" sz="4000" dirty="0" err="1"/>
              <a:t>usluga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aplikacija</a:t>
            </a:r>
            <a:r>
              <a:rPr lang="en-GB" sz="4000" dirty="0"/>
              <a:t> </a:t>
            </a:r>
          </a:p>
          <a:p>
            <a:pPr fontAlgn="base"/>
            <a:r>
              <a:rPr lang="en-GB" dirty="0" err="1"/>
              <a:t>Češće</a:t>
            </a:r>
            <a:r>
              <a:rPr lang="en-GB" dirty="0"/>
              <a:t> </a:t>
            </a:r>
            <a:r>
              <a:rPr lang="en-GB" dirty="0" err="1"/>
              <a:t>koristiti</a:t>
            </a:r>
            <a:r>
              <a:rPr lang="en-GB" dirty="0"/>
              <a:t> </a:t>
            </a:r>
            <a:r>
              <a:rPr lang="en-GB" dirty="0" err="1"/>
              <a:t>metode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tehnologije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traže</a:t>
            </a:r>
            <a:r>
              <a:rPr lang="en-GB" dirty="0"/>
              <a:t> </a:t>
            </a:r>
            <a:r>
              <a:rPr lang="en-GB" dirty="0" err="1"/>
              <a:t>angažiranost</a:t>
            </a:r>
            <a:r>
              <a:rPr lang="en-GB" dirty="0"/>
              <a:t> </a:t>
            </a:r>
            <a:r>
              <a:rPr lang="en-GB" dirty="0" err="1"/>
              <a:t>učenika</a:t>
            </a:r>
            <a:r>
              <a:rPr lang="en-GB" dirty="0"/>
              <a:t>, a ne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prisutnost</a:t>
            </a:r>
            <a:endParaRPr lang="en-GB" dirty="0"/>
          </a:p>
          <a:p>
            <a:pPr fontAlgn="base"/>
            <a:r>
              <a:rPr lang="en-GB" dirty="0"/>
              <a:t>Ne </a:t>
            </a:r>
            <a:r>
              <a:rPr lang="en-GB" dirty="0" err="1"/>
              <a:t>trebaju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aktivnosti</a:t>
            </a:r>
            <a:r>
              <a:rPr lang="en-GB" dirty="0"/>
              <a:t> </a:t>
            </a:r>
            <a:r>
              <a:rPr lang="en-GB" dirty="0" err="1"/>
              <a:t>učenika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kuće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online </a:t>
            </a:r>
          </a:p>
          <a:p>
            <a:pPr lvl="1" fontAlgn="base"/>
            <a:r>
              <a:rPr lang="en-GB" sz="4000" dirty="0" err="1"/>
              <a:t>Iskoristite</a:t>
            </a:r>
            <a:r>
              <a:rPr lang="en-GB" sz="4000" dirty="0"/>
              <a:t> </a:t>
            </a:r>
            <a:r>
              <a:rPr lang="en-GB" sz="4000" dirty="0" err="1"/>
              <a:t>postojeće</a:t>
            </a:r>
            <a:r>
              <a:rPr lang="en-GB" sz="4000" dirty="0"/>
              <a:t> </a:t>
            </a:r>
            <a:r>
              <a:rPr lang="en-GB" sz="4000" dirty="0" err="1"/>
              <a:t>resurse</a:t>
            </a:r>
            <a:r>
              <a:rPr lang="en-GB" sz="4000" dirty="0"/>
              <a:t> (</a:t>
            </a:r>
            <a:r>
              <a:rPr lang="en-GB" sz="4000" dirty="0" err="1"/>
              <a:t>udžbenike</a:t>
            </a:r>
            <a:r>
              <a:rPr lang="en-GB" sz="4000" dirty="0"/>
              <a:t>, </a:t>
            </a:r>
            <a:r>
              <a:rPr lang="en-GB" sz="4000" dirty="0" err="1"/>
              <a:t>predmete</a:t>
            </a:r>
            <a:r>
              <a:rPr lang="en-GB" sz="4000" dirty="0"/>
              <a:t> u </a:t>
            </a:r>
            <a:r>
              <a:rPr lang="en-GB" sz="4000" dirty="0" err="1"/>
              <a:t>kući</a:t>
            </a:r>
            <a:r>
              <a:rPr lang="en-GB" sz="4000" dirty="0"/>
              <a:t> </a:t>
            </a:r>
            <a:r>
              <a:rPr lang="en-GB" sz="4000" dirty="0" err="1"/>
              <a:t>ili</a:t>
            </a:r>
            <a:r>
              <a:rPr lang="en-GB" sz="4000" dirty="0"/>
              <a:t> </a:t>
            </a:r>
            <a:r>
              <a:rPr lang="en-GB" sz="4000" dirty="0" err="1"/>
              <a:t>izvan</a:t>
            </a:r>
            <a:r>
              <a:rPr lang="en-GB" sz="4000" dirty="0"/>
              <a:t> </a:t>
            </a:r>
            <a:r>
              <a:rPr lang="en-GB" sz="4000" dirty="0" err="1"/>
              <a:t>nje</a:t>
            </a:r>
            <a:r>
              <a:rPr lang="en-GB" sz="4000" dirty="0"/>
              <a:t>)</a:t>
            </a:r>
          </a:p>
          <a:p>
            <a:endParaRPr lang="en-GB" dirty="0"/>
          </a:p>
          <a:p>
            <a:r>
              <a:rPr lang="en-GB" dirty="0"/>
              <a:t>P</a:t>
            </a:r>
            <a:r>
              <a:rPr lang="en-HR" dirty="0"/>
              <a:t>rimjer – zadaci kroz igru za nastavu jezika – moja kći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/>
              <a:t>Tako</a:t>
            </a:r>
            <a:r>
              <a:rPr lang="en-GB" sz="1200" dirty="0"/>
              <a:t> se </a:t>
            </a:r>
            <a:r>
              <a:rPr lang="en-GB" sz="1200" dirty="0" err="1"/>
              <a:t>izbjegava</a:t>
            </a:r>
            <a:r>
              <a:rPr lang="en-GB" sz="1200" dirty="0"/>
              <a:t> </a:t>
            </a:r>
            <a:r>
              <a:rPr lang="en-GB" sz="1200" dirty="0" err="1"/>
              <a:t>predugo</a:t>
            </a:r>
            <a:r>
              <a:rPr lang="en-GB" sz="1200" dirty="0"/>
              <a:t> </a:t>
            </a:r>
            <a:r>
              <a:rPr lang="en-GB" sz="1200" dirty="0" err="1"/>
              <a:t>korištenje</a:t>
            </a:r>
            <a:r>
              <a:rPr lang="en-GB" sz="1200" dirty="0"/>
              <a:t> </a:t>
            </a:r>
            <a:r>
              <a:rPr lang="en-GB" sz="1200" dirty="0" err="1"/>
              <a:t>ekrana</a:t>
            </a:r>
            <a:endParaRPr lang="en-GB" sz="1200" dirty="0"/>
          </a:p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348D7-BC78-41A5-B154-0452807BF1B0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340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47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22C2-42E3-074A-B9E0-AAA1BAE4C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6413" y="2244725"/>
            <a:ext cx="18281650" cy="47767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00A4E-A81A-064E-B00B-62EBC531F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6413" y="7205663"/>
            <a:ext cx="1828165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5FAC-B570-0E4B-A73A-B36E47D7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5162-D154-4547-9EFC-59CB58FDB068}" type="datetimeFigureOut">
              <a:rPr lang="en-HR" smtClean="0"/>
              <a:t>02/09/2020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AEC4E-4E3B-3F49-8DB9-12B5DA82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5F7C3-B8EF-E34A-AF66-A57486F7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4A87-A9B6-CC4D-9F07-13F6FD569C1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078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3D9B0-C7DC-CC4E-BD35-C78A43EF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12947-24D8-424E-B3E7-C6B79D4B9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1F65B-4921-D949-9ECB-A6ADAA9B2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5162-D154-4547-9EFC-59CB58FDB068}" type="datetimeFigureOut">
              <a:rPr lang="en-HR" smtClean="0"/>
              <a:t>02/09/2020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E81AA-E1B4-0F43-A950-1A4CCA29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65029-4B62-D843-85F9-D996489D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4A87-A9B6-CC4D-9F07-13F6FD569C1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68402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42BCF-CDA8-EE49-9F74-956180BFB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21675" cy="5707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5EACE-16E6-6847-A341-442D76064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80513"/>
            <a:ext cx="21021675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EF45C-26E6-D849-99E2-6217F58D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5162-D154-4547-9EFC-59CB58FDB068}" type="datetimeFigureOut">
              <a:rPr lang="en-HR" smtClean="0"/>
              <a:t>02/09/2020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49798-EBA0-3447-83B4-59CD1320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0B8B2-23AF-0048-A731-2C926957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4A87-A9B6-CC4D-9F07-13F6FD569C1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709490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26F04-FB35-6A41-BA46-8DE878BD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C3765-8CBD-034A-A9C7-069A14867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4638" cy="87042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97769-1CE4-1742-AF77-8478E89CC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3438" y="3651250"/>
            <a:ext cx="10434637" cy="87042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940BE-2C0F-DC4E-8EFB-7D33E748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5162-D154-4547-9EFC-59CB58FDB068}" type="datetimeFigureOut">
              <a:rPr lang="en-HR" smtClean="0"/>
              <a:t>02/09/2020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E8E22-FFF2-EE4E-A1EB-1A0255F71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6CA48-1D3F-324C-9B31-02141722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4A87-A9B6-CC4D-9F07-13F6FD569C1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078043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387A-6953-3349-B480-B9B1B2499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21675" cy="26511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55458-BD2D-7F44-ADB4-94D6F61CD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0813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9F03A-4A51-DE44-86F9-D8E700C9E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0813" cy="7370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89DE2-9314-7141-92A6-04E66D061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39638" y="3362325"/>
            <a:ext cx="10361612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59426-8E82-C740-B255-305BDB30E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39638" y="5010150"/>
            <a:ext cx="10361612" cy="7370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E4D4C6-AAB1-5548-BB0E-BF40DD47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5162-D154-4547-9EFC-59CB58FDB068}" type="datetimeFigureOut">
              <a:rPr lang="en-HR" smtClean="0"/>
              <a:t>02/09/2020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BE516-496B-6242-9489-0B2A5D96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842D3A-4D65-E44A-AA29-CD887AB1C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4A87-A9B6-CC4D-9F07-13F6FD569C1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16773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EFF0-CDBA-8F4F-924C-D55762724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3EAC4C-6079-A74C-A2CB-2D440AB3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5162-D154-4547-9EFC-59CB58FDB068}" type="datetimeFigureOut">
              <a:rPr lang="en-HR" smtClean="0"/>
              <a:t>02/09/2020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56421F-EAB8-A64D-9620-F94FE9E27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84D4C-2D66-484C-B9BD-F885D767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4A87-A9B6-CC4D-9F07-13F6FD569C1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05365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3BE3B-4202-EB4E-A0CE-064EE90B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5162-D154-4547-9EFC-59CB58FDB068}" type="datetimeFigureOut">
              <a:rPr lang="en-HR" smtClean="0"/>
              <a:t>02/09/2020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8B1E2-10F1-134B-A41B-7EBCEAF44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F3DE0-4B17-5F4D-943E-9B8BEB23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4A87-A9B6-CC4D-9F07-13F6FD569C1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6112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5105-1A6A-FE44-9304-9D8B8615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130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BF3DE-F904-FE42-ACAA-A1B34C302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1613" y="1974850"/>
            <a:ext cx="12339637" cy="97488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088CD-13AC-BC44-8523-E84CAD7A6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1300" cy="762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F9436-7B38-5848-8797-FFCCF51A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5162-D154-4547-9EFC-59CB58FDB068}" type="datetimeFigureOut">
              <a:rPr lang="en-HR" smtClean="0"/>
              <a:t>02/09/2020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25CE4-6DED-BF41-B9F0-E506CFB6C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C72E3-947E-774F-ADD5-1638F1E5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4A87-A9B6-CC4D-9F07-13F6FD569C1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37465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65A72-9973-7B42-9813-07853140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0BB1A-673B-9B40-81F9-D88B5F2CA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EE097-C079-784A-861E-78AB69B60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5162-D154-4547-9EFC-59CB58FDB068}" type="datetimeFigureOut">
              <a:rPr lang="en-HR" smtClean="0"/>
              <a:t>02/09/2020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1A788-5FB0-264A-938B-BE219713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02C10-FE5B-CC4B-9843-6EFBF755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4A87-A9B6-CC4D-9F07-13F6FD569C1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75340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186E3A-CC84-D24D-A822-A72183EB6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3450" y="730250"/>
            <a:ext cx="5254625" cy="116252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AF0FF-A277-9F4C-ABDB-D9227C09B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14650" cy="116252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2312D-6ADE-9E43-9463-946F908F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5162-D154-4547-9EFC-59CB58FDB068}" type="datetimeFigureOut">
              <a:rPr lang="en-HR" smtClean="0"/>
              <a:t>02/09/2020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45DBA-39DA-3F49-9718-CA926AEC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F1B4C-3CEA-E04F-8256-7AC3CB74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4A87-A9B6-CC4D-9F07-13F6FD569C1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6869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18085" y="3042371"/>
            <a:ext cx="20718304" cy="2232248"/>
          </a:xfrm>
          <a:prstGeom prst="rect">
            <a:avLst/>
          </a:prstGeom>
        </p:spPr>
        <p:txBody>
          <a:bodyPr anchor="t"/>
          <a:lstStyle>
            <a:lvl1pPr algn="ctr">
              <a:defRPr sz="15000" b="1" cap="all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hr-HR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818085" y="5310044"/>
            <a:ext cx="20718304" cy="104469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7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63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5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27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59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91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2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5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64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6C64-EE30-8E42-A5FE-0E92EEF77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6413" y="2244725"/>
            <a:ext cx="18281650" cy="47767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6CC8A-30F3-6F48-BC13-D6061A220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6413" y="7205663"/>
            <a:ext cx="1828165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BC8F1-AD04-594B-BD9F-F5AB4E69A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286A-395B-9443-9B58-2DE391E7E1BF}" type="datetimeFigureOut">
              <a:rPr lang="en-HR" smtClean="0"/>
              <a:t>02/09/2020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51E6E-1C3C-5D4F-A117-1BE6308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7EB00-815A-6249-A65E-23674DE9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1B8D-1364-7F4E-A42D-71C83A449AF9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5545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41C03-08D6-3442-A742-6AA41213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D40CC-02F3-1349-9358-C6400E55D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289CD-E732-FF41-ABCC-9B012CB96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286A-395B-9443-9B58-2DE391E7E1BF}" type="datetimeFigureOut">
              <a:rPr lang="en-HR" smtClean="0"/>
              <a:t>02/09/2020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6802E-841F-FC44-889F-B54400C7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30687-61ED-AB42-B962-0B454C32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1B8D-1364-7F4E-A42D-71C83A449AF9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27459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AC52-2D3C-5340-8377-EA9B7BC4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21675" cy="5707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400B6-E2C7-B049-BED5-80E4BFBB2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80513"/>
            <a:ext cx="21021675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D7533-EDD3-6248-BDB1-B34051AF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286A-395B-9443-9B58-2DE391E7E1BF}" type="datetimeFigureOut">
              <a:rPr lang="en-HR" smtClean="0"/>
              <a:t>02/09/2020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0DE01-9ED0-C54E-BAE0-300741181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B16BF-9345-0F4F-AFAB-7BFEF03B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1B8D-1364-7F4E-A42D-71C83A449AF9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70784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B496-F5CA-1843-AB47-B3DF91101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A40BC-BFB7-0343-9E4A-C917A6898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4638" cy="87042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006E6-7630-6448-A5D6-DF1E876DB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3438" y="3651250"/>
            <a:ext cx="10434637" cy="87042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CF092-4BBE-BD4C-B1AC-239D6135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286A-395B-9443-9B58-2DE391E7E1BF}" type="datetimeFigureOut">
              <a:rPr lang="en-HR" smtClean="0"/>
              <a:t>02/09/2020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4D303-E4A8-054C-889B-9425989CD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E431E-14CF-9B40-872C-BF5309E7C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1B8D-1364-7F4E-A42D-71C83A449AF9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793605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02E2-814E-C64E-9BF2-C392EC496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21675" cy="26511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21F03-6947-4741-A6B2-CB0638E1A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0813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446D1-7D3E-2B4A-9DA8-70C7079CB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0813" cy="7370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05340F-E4B4-9B41-987E-49EF9FAE6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39638" y="3362325"/>
            <a:ext cx="10361612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4AC823-2AB3-FD4B-BDE1-027AA4293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39638" y="5010150"/>
            <a:ext cx="10361612" cy="7370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85DD33-5D84-0548-9AFE-8F4BE1FAB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286A-395B-9443-9B58-2DE391E7E1BF}" type="datetimeFigureOut">
              <a:rPr lang="en-HR" smtClean="0"/>
              <a:t>02/09/2020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700CB3-78AB-404C-A4C8-D719EA33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2194-16DD-E543-AECB-8FABE66C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1B8D-1364-7F4E-A42D-71C83A449AF9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69129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5D48-4B2A-7340-9273-726BF332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F68B2E-A9EC-F649-A1F4-93004AD6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286A-395B-9443-9B58-2DE391E7E1BF}" type="datetimeFigureOut">
              <a:rPr lang="en-HR" smtClean="0"/>
              <a:t>02/09/2020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CE1AD-9171-3D43-9135-962BCCCE8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1A111-1066-5E42-A791-C288B6F6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1B8D-1364-7F4E-A42D-71C83A449AF9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56559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62E4A7-EEF6-3645-A125-81687206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286A-395B-9443-9B58-2DE391E7E1BF}" type="datetimeFigureOut">
              <a:rPr lang="en-HR" smtClean="0"/>
              <a:t>02/09/2020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6AA4D-17CB-C04C-98DE-44FD063C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EE84D-2F0D-3940-B27F-ADCD4E64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1B8D-1364-7F4E-A42D-71C83A449AF9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82380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AC26-A37B-4E4D-9857-3F9ADD4E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130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A475-FB3D-7C40-AEC7-3489DE84B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1613" y="1974850"/>
            <a:ext cx="12339637" cy="97488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7973-88B1-A94E-98AF-33F417349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1300" cy="762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3BCD8-6CEE-8844-926B-B269CEFA1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286A-395B-9443-9B58-2DE391E7E1BF}" type="datetimeFigureOut">
              <a:rPr lang="en-HR" smtClean="0"/>
              <a:t>02/09/2020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EFFF8-E637-C04A-8FE9-2DF6AFB5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9A8C2-C49C-6447-8E57-C60D405D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1B8D-1364-7F4E-A42D-71C83A449AF9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87536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3BCF-878E-E940-814C-2E1EED210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130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1E141E-EE2F-484D-A8D8-3E7333FC2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1613" y="1974850"/>
            <a:ext cx="12339637" cy="9748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9DB4A-EBF8-F54E-982E-E63B032A0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1300" cy="76247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A49B1-5674-DD47-84A6-CEF5B14B5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286A-395B-9443-9B58-2DE391E7E1BF}" type="datetimeFigureOut">
              <a:rPr lang="en-HR" smtClean="0"/>
              <a:t>02/09/2020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FC285-A168-A94F-8C34-3046DB358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58D37-D41B-D644-810B-27CD0080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1B8D-1364-7F4E-A42D-71C83A449AF9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914715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A383-5585-BD4B-95C2-10D1E612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62C99-54BA-7E48-A083-85BBBE2F5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4DE63-7349-3B4F-A062-4862F37C8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286A-395B-9443-9B58-2DE391E7E1BF}" type="datetimeFigureOut">
              <a:rPr lang="en-HR" smtClean="0"/>
              <a:t>02/09/2020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E3EBF-6169-DA48-95F5-6E82C549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D87B6-0F0E-394E-878C-69855CE7E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1B8D-1364-7F4E-A42D-71C83A449AF9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8138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18085" y="3042371"/>
            <a:ext cx="20718304" cy="2232248"/>
          </a:xfrm>
          <a:prstGeom prst="rect">
            <a:avLst/>
          </a:prstGeom>
        </p:spPr>
        <p:txBody>
          <a:bodyPr anchor="t"/>
          <a:lstStyle>
            <a:lvl1pPr algn="ctr">
              <a:defRPr sz="15000" b="1" cap="all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hr-HR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818085" y="5310044"/>
            <a:ext cx="20718304" cy="104469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7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63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5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27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59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91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2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5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36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C8E972-9E2C-F248-95D8-2EF43A10E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3450" y="730250"/>
            <a:ext cx="5254625" cy="1162526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94BB9-4A71-9449-AEAA-DEA9300C0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14650" cy="1162526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D9D18-4C99-E844-950B-01DBB9AB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6286A-395B-9443-9B58-2DE391E7E1BF}" type="datetimeFigureOut">
              <a:rPr lang="en-HR" smtClean="0"/>
              <a:t>02/09/2020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04F1F-8DF8-9346-BDF2-FD1628A5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16893-34D1-0744-93F3-4370776BC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1B8D-1364-7F4E-A42D-71C83A449AF9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3513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815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18085" y="3042371"/>
            <a:ext cx="20718304" cy="2232248"/>
          </a:xfrm>
          <a:prstGeom prst="rect">
            <a:avLst/>
          </a:prstGeom>
        </p:spPr>
        <p:txBody>
          <a:bodyPr anchor="t"/>
          <a:lstStyle>
            <a:lvl1pPr algn="ctr">
              <a:defRPr sz="150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hr-HR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818085" y="5310044"/>
            <a:ext cx="20718304" cy="104469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7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63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5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27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59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91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2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5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918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18085" y="3042371"/>
            <a:ext cx="20718304" cy="2232248"/>
          </a:xfrm>
          <a:prstGeom prst="rect">
            <a:avLst/>
          </a:prstGeom>
        </p:spPr>
        <p:txBody>
          <a:bodyPr anchor="t"/>
          <a:lstStyle>
            <a:lvl1pPr algn="ctr">
              <a:defRPr sz="150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hr-HR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818085" y="5310044"/>
            <a:ext cx="20718304" cy="104469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7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63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5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27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59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91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2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5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7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23417" y="3186386"/>
            <a:ext cx="21937028" cy="8208912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4551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98005" y="2178274"/>
            <a:ext cx="22178464" cy="1584176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70013" y="3546426"/>
            <a:ext cx="22106456" cy="3505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5779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23417" y="3186386"/>
            <a:ext cx="10847796" cy="8280920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2403261" y="3186386"/>
            <a:ext cx="10729192" cy="8280920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8232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8658845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16147677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70013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  <a:endParaRPr lang="hr-HR" dirty="0"/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8658845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8319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176638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64957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353276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441594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9913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8232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6551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Click to edit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6147677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8319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176638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64957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353276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441594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9913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8232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6551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Click to edit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69988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58845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6147677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35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3042370"/>
            <a:ext cx="10801200" cy="835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12403261" y="3042370"/>
            <a:ext cx="10729192" cy="8424936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6562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1170162"/>
            <a:ext cx="22034448" cy="10225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461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5" y="2178274"/>
            <a:ext cx="22178464" cy="1584176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013" y="3546426"/>
            <a:ext cx="22106456" cy="3505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1514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12187237" y="0"/>
            <a:ext cx="12187238" cy="13717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25997" y="2178274"/>
            <a:ext cx="10441160" cy="1584176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hr-HR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98005" y="3546426"/>
            <a:ext cx="10297144" cy="3505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92852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73"/>
            <a:ext cx="24374475" cy="1371064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2835309" y="2178274"/>
            <a:ext cx="10369152" cy="1584176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hr-HR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2907317" y="3546426"/>
            <a:ext cx="10297144" cy="3505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  <a:endParaRPr lang="hr-HR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/>
          </p:nvPr>
        </p:nvSpPr>
        <p:spPr>
          <a:xfrm>
            <a:off x="-32644" y="0"/>
            <a:ext cx="12187238" cy="13717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4046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417" y="3186386"/>
            <a:ext cx="21937028" cy="9052974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070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23417" y="3186386"/>
            <a:ext cx="10847796" cy="8280920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2403261" y="3186386"/>
            <a:ext cx="10729192" cy="8280920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84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8658845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16147677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70013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  <a:endParaRPr lang="hr-HR" dirty="0"/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8658845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8319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176638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64957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353276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441594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9913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8232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6551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Click to edit</a:t>
            </a:r>
            <a:endParaRPr lang="hr-HR" b="1" dirty="0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6147677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8319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176638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64957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353276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441594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9913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8232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6551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Click to edit</a:t>
            </a:r>
            <a:endParaRPr lang="hr-HR" b="1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69988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58845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6147677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96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3042370"/>
            <a:ext cx="10801200" cy="835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12403261" y="3042370"/>
            <a:ext cx="10729192" cy="8424936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606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1170162"/>
            <a:ext cx="22034448" cy="10225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395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78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49" r:id="rId4"/>
    <p:sldLayoutId id="2147483650" r:id="rId5"/>
    <p:sldLayoutId id="2147483652" r:id="rId6"/>
    <p:sldLayoutId id="2147483653" r:id="rId7"/>
    <p:sldLayoutId id="2147483657" r:id="rId8"/>
    <p:sldLayoutId id="2147483665" r:id="rId9"/>
  </p:sldLayoutIdLst>
  <p:txStyles>
    <p:titleStyle>
      <a:lvl1pPr algn="ctr" defTabSz="217663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239" indent="-81623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518" indent="-680199" algn="l" defTabSz="2176638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797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116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435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754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073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2392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710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19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638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957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276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594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913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232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551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3AD304-2AAB-C747-B061-320676E6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16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69D08-9ABE-FD42-923D-8DB030F71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21675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43602-74FF-FC49-8600-063B97B00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4288"/>
            <a:ext cx="54832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45162-D154-4547-9EFC-59CB58FDB068}" type="datetimeFigureOut">
              <a:rPr lang="en-HR" smtClean="0"/>
              <a:t>02/09/2020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0620F-D083-F449-8DDF-7021702E7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4025" y="12714288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54F77-680A-C245-8A3B-4B0C3CA50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4850" y="12714288"/>
            <a:ext cx="54832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4A87-A9B6-CC4D-9F07-13F6FD569C1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84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6" r:id="rId9"/>
    <p:sldLayoutId id="214748368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5C5BD1-2C15-DD4A-A165-9C8763F1F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16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C4BB4-7486-AC4C-875C-164F37522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21675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F18B7-EEC6-154D-9C9D-4AD9B1C8F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4288"/>
            <a:ext cx="54832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6286A-395B-9443-9B58-2DE391E7E1BF}" type="datetimeFigureOut">
              <a:rPr lang="en-HR" smtClean="0"/>
              <a:t>02/09/2020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ECF00-4F41-E548-BD00-46B5AB05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4025" y="12714288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99790-7C5D-DE49-8098-0E6498BB1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4850" y="12714288"/>
            <a:ext cx="54832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F1B8D-1364-7F4E-A42D-71C83A449AF9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84573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05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6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98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ns.monash.edu/@education/2020/04/30/1380217/online-learning-rethinking-teachers-digital-competence-in-light-of-covid-1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n.unesco.org/covid19/educationrespons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net.hr/usluga/udaljenoucenj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unesco.org/covid19/educationresponse" TargetMode="External"/><Relationship Id="rId2" Type="http://schemas.openxmlformats.org/officeDocument/2006/relationships/hyperlink" Target="http://asianjde.org/ojs/index.php/AsianJDE/article/view/462/307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uca-world.org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dimitriwittmann-2770365/?utm_source=link-attribution&amp;utm_medium=referral&amp;utm_campaign=image&amp;utm_content=1463427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nybates.ca/2020/07/04/what-have-we-learned-from-covid-19-about-the-limitations-of-online-learning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 err="1"/>
              <a:t>Kako</a:t>
            </a:r>
            <a:r>
              <a:rPr lang="en-GB" b="0" dirty="0"/>
              <a:t> </a:t>
            </a:r>
            <a:r>
              <a:rPr lang="en-GB" b="0" dirty="0" err="1"/>
              <a:t>planirati</a:t>
            </a:r>
            <a:r>
              <a:rPr lang="en-GB" b="0" dirty="0"/>
              <a:t> </a:t>
            </a:r>
            <a:r>
              <a:rPr lang="en-GB" b="0" dirty="0" err="1"/>
              <a:t>i</a:t>
            </a:r>
            <a:r>
              <a:rPr lang="en-GB" b="0" dirty="0"/>
              <a:t> </a:t>
            </a:r>
            <a:r>
              <a:rPr lang="en-GB" b="0" dirty="0" err="1"/>
              <a:t>upravljati</a:t>
            </a:r>
            <a:r>
              <a:rPr lang="en-GB" b="0" dirty="0"/>
              <a:t> </a:t>
            </a:r>
            <a:r>
              <a:rPr lang="en-GB" b="0" dirty="0" err="1"/>
              <a:t>nastavom</a:t>
            </a:r>
            <a:r>
              <a:rPr lang="en-GB" b="0" dirty="0"/>
              <a:t> </a:t>
            </a:r>
            <a:r>
              <a:rPr lang="en-GB" b="0" dirty="0" err="1"/>
              <a:t>na</a:t>
            </a:r>
            <a:r>
              <a:rPr lang="en-GB" b="0" dirty="0"/>
              <a:t> </a:t>
            </a:r>
            <a:r>
              <a:rPr lang="en-GB" b="0" dirty="0" err="1"/>
              <a:t>daljinu</a:t>
            </a:r>
            <a:r>
              <a:rPr lang="en-GB" b="0" dirty="0"/>
              <a:t> u </a:t>
            </a:r>
            <a:r>
              <a:rPr lang="en-GB" b="0" dirty="0" err="1"/>
              <a:t>školama</a:t>
            </a:r>
            <a:r>
              <a:rPr lang="en-GB" b="0" dirty="0"/>
              <a:t> (u </a:t>
            </a:r>
            <a:r>
              <a:rPr lang="en-GB" b="0" dirty="0" err="1"/>
              <a:t>doba</a:t>
            </a:r>
            <a:r>
              <a:rPr lang="en-GB" b="0" dirty="0"/>
              <a:t> </a:t>
            </a:r>
            <a:r>
              <a:rPr lang="en-GB" b="0" dirty="0" err="1"/>
              <a:t>neizvjesnosti</a:t>
            </a:r>
            <a:r>
              <a:rPr lang="en-GB" b="0" dirty="0"/>
              <a:t>)?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013" y="7529652"/>
            <a:ext cx="22106456" cy="3505606"/>
          </a:xfrm>
        </p:spPr>
        <p:txBody>
          <a:bodyPr/>
          <a:lstStyle/>
          <a:p>
            <a:r>
              <a:rPr lang="en-GB" b="0" dirty="0"/>
              <a:t>Webinar za </a:t>
            </a:r>
            <a:r>
              <a:rPr lang="en-GB" b="0" dirty="0" err="1"/>
              <a:t>ravnatelje</a:t>
            </a:r>
            <a:endParaRPr lang="en-GB" b="0" dirty="0"/>
          </a:p>
          <a:p>
            <a:r>
              <a:rPr lang="en-GB" b="0" dirty="0"/>
              <a:t>4.9.2020.</a:t>
            </a:r>
          </a:p>
          <a:p>
            <a:r>
              <a:rPr lang="en-GB" b="0" dirty="0" err="1"/>
              <a:t>Gordana</a:t>
            </a:r>
            <a:r>
              <a:rPr lang="en-GB" b="0" dirty="0"/>
              <a:t> Jugo, </a:t>
            </a:r>
            <a:r>
              <a:rPr lang="en-GB" b="0" dirty="0" err="1"/>
              <a:t>Jasna</a:t>
            </a:r>
            <a:r>
              <a:rPr lang="en-GB" b="0" dirty="0"/>
              <a:t> Tingle, CARNET</a:t>
            </a:r>
          </a:p>
        </p:txBody>
      </p:sp>
    </p:spTree>
    <p:extLst>
      <p:ext uri="{BB962C8B-B14F-4D97-AF65-F5344CB8AC3E}">
        <p14:creationId xmlns:p14="http://schemas.microsoft.com/office/powerpoint/2010/main" val="380529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39879-429E-7641-A8FB-6C00CA7D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 </a:t>
            </a:r>
            <a:r>
              <a:rPr lang="en-GB" dirty="0" err="1"/>
              <a:t>možemo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prenijeti</a:t>
            </a:r>
            <a:r>
              <a:rPr lang="en-GB" dirty="0"/>
              <a:t> online</a:t>
            </a:r>
            <a:br>
              <a:rPr lang="en-GB" dirty="0"/>
            </a:b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C5FCF-7D95-AD42-928D-3FF00E010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Česti</a:t>
            </a:r>
            <a:r>
              <a:rPr lang="en-GB" dirty="0"/>
              <a:t> </a:t>
            </a:r>
            <a:r>
              <a:rPr lang="en-GB" dirty="0" err="1"/>
              <a:t>stav</a:t>
            </a:r>
            <a:r>
              <a:rPr lang="en-GB" dirty="0"/>
              <a:t> “</a:t>
            </a:r>
            <a:r>
              <a:rPr lang="en-GB" dirty="0" err="1"/>
              <a:t>moj</a:t>
            </a:r>
            <a:r>
              <a:rPr lang="en-GB" dirty="0"/>
              <a:t> </a:t>
            </a:r>
            <a:r>
              <a:rPr lang="en-GB" dirty="0" err="1"/>
              <a:t>predmet</a:t>
            </a:r>
            <a:r>
              <a:rPr lang="en-GB" dirty="0"/>
              <a:t> se ne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poučavati</a:t>
            </a:r>
            <a:r>
              <a:rPr lang="en-GB" dirty="0"/>
              <a:t> online” se </a:t>
            </a:r>
            <a:r>
              <a:rPr lang="en-GB" dirty="0" err="1"/>
              <a:t>često</a:t>
            </a:r>
            <a:r>
              <a:rPr lang="en-GB" dirty="0"/>
              <a:t> </a:t>
            </a:r>
            <a:r>
              <a:rPr lang="en-GB" dirty="0" err="1"/>
              <a:t>pokazao</a:t>
            </a:r>
            <a:r>
              <a:rPr lang="en-GB" dirty="0"/>
              <a:t> </a:t>
            </a:r>
            <a:r>
              <a:rPr lang="en-GB" dirty="0" err="1"/>
              <a:t>netočan</a:t>
            </a:r>
            <a:r>
              <a:rPr lang="en-GB" dirty="0"/>
              <a:t> </a:t>
            </a:r>
          </a:p>
          <a:p>
            <a:r>
              <a:rPr lang="en-GB" dirty="0" err="1"/>
              <a:t>Ipak</a:t>
            </a:r>
            <a:r>
              <a:rPr lang="en-GB" dirty="0"/>
              <a:t>, </a:t>
            </a:r>
            <a:r>
              <a:rPr lang="en-GB" dirty="0" err="1"/>
              <a:t>neka</a:t>
            </a:r>
            <a:r>
              <a:rPr lang="en-GB" dirty="0"/>
              <a:t> </a:t>
            </a:r>
            <a:r>
              <a:rPr lang="en-GB" dirty="0" err="1"/>
              <a:t>područja</a:t>
            </a:r>
            <a:r>
              <a:rPr lang="en-GB" dirty="0"/>
              <a:t> </a:t>
            </a:r>
            <a:r>
              <a:rPr lang="en-GB" dirty="0" err="1"/>
              <a:t>nastave</a:t>
            </a:r>
            <a:r>
              <a:rPr lang="en-GB" dirty="0"/>
              <a:t> je </a:t>
            </a:r>
            <a:r>
              <a:rPr lang="en-GB" dirty="0" err="1"/>
              <a:t>teško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nemoguće</a:t>
            </a:r>
            <a:r>
              <a:rPr lang="en-GB" dirty="0"/>
              <a:t> </a:t>
            </a:r>
            <a:r>
              <a:rPr lang="en-GB" dirty="0" err="1"/>
              <a:t>prenijeti</a:t>
            </a:r>
            <a:r>
              <a:rPr lang="en-GB" dirty="0"/>
              <a:t> u online </a:t>
            </a:r>
            <a:r>
              <a:rPr lang="en-GB" dirty="0" err="1"/>
              <a:t>okruženje</a:t>
            </a:r>
            <a:r>
              <a:rPr lang="en-GB" dirty="0"/>
              <a:t> (</a:t>
            </a:r>
            <a:r>
              <a:rPr lang="en-GB" dirty="0" err="1"/>
              <a:t>npr</a:t>
            </a:r>
            <a:r>
              <a:rPr lang="en-GB" dirty="0"/>
              <a:t>. </a:t>
            </a:r>
            <a:r>
              <a:rPr lang="en-GB" dirty="0" err="1"/>
              <a:t>neke</a:t>
            </a:r>
            <a:r>
              <a:rPr lang="en-GB" dirty="0"/>
              <a:t> </a:t>
            </a:r>
            <a:r>
              <a:rPr lang="en-GB" dirty="0" err="1"/>
              <a:t>laboratorijske</a:t>
            </a:r>
            <a:r>
              <a:rPr lang="en-GB" dirty="0"/>
              <a:t> </a:t>
            </a:r>
            <a:r>
              <a:rPr lang="en-GB" dirty="0" err="1"/>
              <a:t>vježbe</a:t>
            </a:r>
            <a:r>
              <a:rPr lang="en-GB" dirty="0"/>
              <a:t>, </a:t>
            </a:r>
            <a:r>
              <a:rPr lang="en-GB" dirty="0" err="1"/>
              <a:t>stručna</a:t>
            </a:r>
            <a:r>
              <a:rPr lang="en-GB" dirty="0"/>
              <a:t> </a:t>
            </a:r>
            <a:r>
              <a:rPr lang="en-GB" dirty="0" err="1"/>
              <a:t>praksa</a:t>
            </a:r>
            <a:r>
              <a:rPr lang="en-GB" dirty="0"/>
              <a:t>)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034150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B7CD3-241D-4447-97FB-F284F9C24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417" y="3186386"/>
            <a:ext cx="11639884" cy="8784976"/>
          </a:xfrm>
        </p:spPr>
        <p:txBody>
          <a:bodyPr/>
          <a:lstStyle/>
          <a:p>
            <a:r>
              <a:rPr lang="en-GB" dirty="0" err="1"/>
              <a:t>Osigurati</a:t>
            </a:r>
            <a:r>
              <a:rPr lang="en-GB" dirty="0"/>
              <a:t> </a:t>
            </a:r>
            <a:r>
              <a:rPr lang="en-GB" dirty="0" err="1"/>
              <a:t>jednaki</a:t>
            </a:r>
            <a:r>
              <a:rPr lang="en-GB" dirty="0"/>
              <a:t> </a:t>
            </a: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svima</a:t>
            </a:r>
            <a:endParaRPr lang="en-GB" dirty="0"/>
          </a:p>
          <a:p>
            <a:r>
              <a:rPr lang="en-GB" dirty="0" err="1"/>
              <a:t>Prilagoditi</a:t>
            </a:r>
            <a:r>
              <a:rPr lang="en-GB" dirty="0"/>
              <a:t> </a:t>
            </a:r>
            <a:r>
              <a:rPr lang="en-GB" dirty="0" err="1"/>
              <a:t>nastavni</a:t>
            </a:r>
            <a:r>
              <a:rPr lang="en-GB" dirty="0"/>
              <a:t> plan</a:t>
            </a:r>
          </a:p>
          <a:p>
            <a:r>
              <a:rPr lang="en-GB" dirty="0"/>
              <a:t>U </a:t>
            </a:r>
            <a:r>
              <a:rPr lang="en-GB" dirty="0" err="1"/>
              <a:t>učionicama</a:t>
            </a:r>
            <a:r>
              <a:rPr lang="en-GB" dirty="0"/>
              <a:t> se </a:t>
            </a:r>
            <a:r>
              <a:rPr lang="en-GB" dirty="0" err="1"/>
              <a:t>fokusirati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područja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je </a:t>
            </a:r>
            <a:r>
              <a:rPr lang="en-GB" dirty="0" err="1"/>
              <a:t>teško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nemoguće</a:t>
            </a:r>
            <a:r>
              <a:rPr lang="en-GB" dirty="0"/>
              <a:t> </a:t>
            </a:r>
            <a:r>
              <a:rPr lang="en-GB" dirty="0" err="1"/>
              <a:t>poučavati</a:t>
            </a:r>
            <a:r>
              <a:rPr lang="en-GB" dirty="0"/>
              <a:t> online</a:t>
            </a:r>
          </a:p>
          <a:p>
            <a:r>
              <a:rPr lang="en-GB" dirty="0" err="1"/>
              <a:t>Iskoristiti</a:t>
            </a:r>
            <a:r>
              <a:rPr lang="en-GB" dirty="0"/>
              <a:t> </a:t>
            </a:r>
            <a:r>
              <a:rPr lang="en-GB" dirty="0" err="1"/>
              <a:t>prednosti</a:t>
            </a:r>
            <a:r>
              <a:rPr lang="en-GB" dirty="0"/>
              <a:t>/</a:t>
            </a:r>
            <a:r>
              <a:rPr lang="en-GB" dirty="0" err="1"/>
              <a:t>umanjiti</a:t>
            </a:r>
            <a:r>
              <a:rPr lang="en-GB" dirty="0"/>
              <a:t> mane online </a:t>
            </a:r>
            <a:r>
              <a:rPr lang="en-GB" dirty="0" err="1"/>
              <a:t>alata</a:t>
            </a:r>
            <a:r>
              <a:rPr lang="en-GB" dirty="0"/>
              <a:t> za </a:t>
            </a:r>
            <a:r>
              <a:rPr lang="en-GB" dirty="0" err="1"/>
              <a:t>poučavanje</a:t>
            </a:r>
            <a:r>
              <a:rPr lang="en-GB" dirty="0"/>
              <a:t> </a:t>
            </a:r>
            <a:r>
              <a:rPr lang="en-GB" dirty="0" err="1"/>
              <a:t>učenika</a:t>
            </a:r>
            <a:r>
              <a:rPr lang="en-GB" dirty="0"/>
              <a:t> </a:t>
            </a:r>
          </a:p>
          <a:p>
            <a:r>
              <a:rPr lang="en-GB" dirty="0" err="1"/>
              <a:t>Računati</a:t>
            </a:r>
            <a:r>
              <a:rPr lang="en-GB" dirty="0"/>
              <a:t> s </a:t>
            </a:r>
            <a:r>
              <a:rPr lang="en-GB" dirty="0" err="1"/>
              <a:t>roditeljima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partnerima</a:t>
            </a:r>
            <a:endParaRPr lang="en-GB" dirty="0"/>
          </a:p>
          <a:p>
            <a:r>
              <a:rPr lang="en-GB" dirty="0" err="1"/>
              <a:t>Razvijati</a:t>
            </a:r>
            <a:r>
              <a:rPr lang="en-GB" dirty="0"/>
              <a:t> </a:t>
            </a:r>
            <a:r>
              <a:rPr lang="en-GB" dirty="0" err="1"/>
              <a:t>kompetencije</a:t>
            </a:r>
            <a:r>
              <a:rPr lang="en-GB" dirty="0"/>
              <a:t> online </a:t>
            </a:r>
            <a:r>
              <a:rPr lang="en-GB" dirty="0" err="1"/>
              <a:t>poučavanja</a:t>
            </a:r>
            <a:endParaRPr lang="en-GB" dirty="0"/>
          </a:p>
          <a:p>
            <a:endParaRPr lang="en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B6F01-5BCC-FE4D-98E5-41949B873D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763301" y="3186386"/>
            <a:ext cx="10729192" cy="8280920"/>
          </a:xfrm>
        </p:spPr>
        <p:txBody>
          <a:bodyPr/>
          <a:lstStyle/>
          <a:p>
            <a:r>
              <a:rPr lang="en-GB" dirty="0" err="1"/>
              <a:t>Prilagoditi</a:t>
            </a:r>
            <a:r>
              <a:rPr lang="en-GB" dirty="0"/>
              <a:t> </a:t>
            </a:r>
            <a:r>
              <a:rPr lang="en-GB" dirty="0" err="1"/>
              <a:t>organizaciju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 </a:t>
            </a:r>
            <a:r>
              <a:rPr lang="en-GB" dirty="0" err="1"/>
              <a:t>škole</a:t>
            </a:r>
            <a:endParaRPr lang="en-GB" dirty="0"/>
          </a:p>
          <a:p>
            <a:r>
              <a:rPr lang="en-GB" dirty="0" err="1"/>
              <a:t>Osigurati</a:t>
            </a:r>
            <a:r>
              <a:rPr lang="en-GB" dirty="0"/>
              <a:t> </a:t>
            </a:r>
            <a:r>
              <a:rPr lang="en-GB" dirty="0" err="1"/>
              <a:t>prikladno</a:t>
            </a:r>
            <a:r>
              <a:rPr lang="en-GB" dirty="0"/>
              <a:t> </a:t>
            </a:r>
            <a:r>
              <a:rPr lang="en-GB" dirty="0" err="1"/>
              <a:t>vrednovanje</a:t>
            </a:r>
            <a:endParaRPr lang="en-GB" dirty="0"/>
          </a:p>
          <a:p>
            <a:r>
              <a:rPr lang="en-GB" dirty="0" err="1"/>
              <a:t>Osigurati</a:t>
            </a:r>
            <a:r>
              <a:rPr lang="en-GB" dirty="0"/>
              <a:t> </a:t>
            </a:r>
            <a:r>
              <a:rPr lang="en-GB" dirty="0" err="1"/>
              <a:t>prikladnu</a:t>
            </a:r>
            <a:r>
              <a:rPr lang="en-GB" dirty="0"/>
              <a:t> </a:t>
            </a:r>
            <a:r>
              <a:rPr lang="en-GB" dirty="0" err="1"/>
              <a:t>komunikaciju</a:t>
            </a:r>
            <a:endParaRPr lang="en-H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3EA0B0-66EA-FD4B-9EDF-1D2C73B0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Kako trebamo djelovati?</a:t>
            </a:r>
          </a:p>
        </p:txBody>
      </p:sp>
    </p:spTree>
    <p:extLst>
      <p:ext uri="{BB962C8B-B14F-4D97-AF65-F5344CB8AC3E}">
        <p14:creationId xmlns:p14="http://schemas.microsoft.com/office/powerpoint/2010/main" val="321784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509623-2AD2-D248-AE62-21BFBF35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Jednak</a:t>
            </a:r>
            <a:r>
              <a:rPr lang="en-GB" dirty="0"/>
              <a:t> </a:t>
            </a: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svima</a:t>
            </a:r>
            <a:br>
              <a:rPr lang="en-GB" dirty="0"/>
            </a:br>
            <a:endParaRPr lang="en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6B492-2188-8F46-8936-C820DBB9B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Provjerite</a:t>
            </a:r>
            <a:r>
              <a:rPr lang="en-GB" dirty="0"/>
              <a:t> </a:t>
            </a:r>
            <a:r>
              <a:rPr lang="en-GB" dirty="0" err="1"/>
              <a:t>imaju</a:t>
            </a:r>
            <a:r>
              <a:rPr lang="en-GB" dirty="0"/>
              <a:t> li </a:t>
            </a:r>
            <a:r>
              <a:rPr lang="en-GB" dirty="0" err="1"/>
              <a:t>svi</a:t>
            </a:r>
            <a:r>
              <a:rPr lang="en-GB" dirty="0"/>
              <a:t> </a:t>
            </a:r>
            <a:r>
              <a:rPr lang="en-GB" dirty="0" err="1"/>
              <a:t>vaši</a:t>
            </a:r>
            <a:r>
              <a:rPr lang="en-GB" dirty="0"/>
              <a:t> </a:t>
            </a:r>
            <a:r>
              <a:rPr lang="en-GB" dirty="0" err="1"/>
              <a:t>zaposlenici</a:t>
            </a:r>
            <a:r>
              <a:rPr lang="en-GB" dirty="0"/>
              <a:t>/</a:t>
            </a:r>
            <a:r>
              <a:rPr lang="en-GB" dirty="0" err="1"/>
              <a:t>učenici</a:t>
            </a:r>
            <a:r>
              <a:rPr lang="en-GB" dirty="0"/>
              <a:t>/</a:t>
            </a:r>
            <a:r>
              <a:rPr lang="en-GB" dirty="0" err="1"/>
              <a:t>roditelji</a:t>
            </a:r>
            <a:r>
              <a:rPr lang="en-GB" dirty="0"/>
              <a:t>/</a:t>
            </a:r>
            <a:r>
              <a:rPr lang="en-GB" dirty="0" err="1"/>
              <a:t>drugi</a:t>
            </a:r>
            <a:r>
              <a:rPr lang="en-GB" dirty="0"/>
              <a:t> </a:t>
            </a:r>
            <a:r>
              <a:rPr lang="en-GB" dirty="0" err="1"/>
              <a:t>dionici</a:t>
            </a:r>
            <a:r>
              <a:rPr lang="en-GB" dirty="0"/>
              <a:t> </a:t>
            </a:r>
            <a:r>
              <a:rPr lang="en-GB" dirty="0" err="1"/>
              <a:t>potrebnu</a:t>
            </a:r>
            <a:r>
              <a:rPr lang="en-GB" dirty="0"/>
              <a:t> </a:t>
            </a:r>
            <a:r>
              <a:rPr lang="en-GB" dirty="0" err="1"/>
              <a:t>opremu</a:t>
            </a:r>
            <a:r>
              <a:rPr lang="en-GB" dirty="0"/>
              <a:t> i </a:t>
            </a:r>
            <a:r>
              <a:rPr lang="en-GB" dirty="0" err="1"/>
              <a:t>znaju</a:t>
            </a:r>
            <a:r>
              <a:rPr lang="en-GB" dirty="0"/>
              <a:t> li/</a:t>
            </a:r>
            <a:r>
              <a:rPr lang="en-GB" dirty="0" err="1"/>
              <a:t>mogu</a:t>
            </a:r>
            <a:r>
              <a:rPr lang="en-GB" dirty="0"/>
              <a:t> li je </a:t>
            </a:r>
            <a:r>
              <a:rPr lang="en-GB" dirty="0" err="1"/>
              <a:t>koristiti</a:t>
            </a:r>
            <a:r>
              <a:rPr lang="en-GB" dirty="0"/>
              <a:t> (</a:t>
            </a:r>
            <a:r>
              <a:rPr lang="en-GB" dirty="0" err="1"/>
              <a:t>uređaje</a:t>
            </a:r>
            <a:r>
              <a:rPr lang="en-GB" dirty="0"/>
              <a:t>, </a:t>
            </a:r>
            <a:r>
              <a:rPr lang="en-GB" dirty="0" err="1"/>
              <a:t>aplikacije</a:t>
            </a:r>
            <a:r>
              <a:rPr lang="en-GB" dirty="0"/>
              <a:t>, </a:t>
            </a:r>
            <a:r>
              <a:rPr lang="en-GB" dirty="0" err="1"/>
              <a:t>mrežu</a:t>
            </a:r>
            <a:r>
              <a:rPr lang="en-GB" dirty="0"/>
              <a:t>) </a:t>
            </a:r>
          </a:p>
          <a:p>
            <a:r>
              <a:rPr lang="en-GB" dirty="0" err="1"/>
              <a:t>Odaberite</a:t>
            </a:r>
            <a:r>
              <a:rPr lang="en-GB" dirty="0"/>
              <a:t> </a:t>
            </a:r>
            <a:r>
              <a:rPr lang="en-GB" dirty="0" err="1"/>
              <a:t>sustav</a:t>
            </a:r>
            <a:r>
              <a:rPr lang="en-GB" dirty="0"/>
              <a:t> za </a:t>
            </a:r>
            <a:r>
              <a:rPr lang="en-GB" dirty="0" err="1"/>
              <a:t>nastavu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daljinu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pojedinačne</a:t>
            </a:r>
            <a:r>
              <a:rPr lang="en-GB" dirty="0"/>
              <a:t> </a:t>
            </a:r>
            <a:r>
              <a:rPr lang="en-GB" dirty="0" err="1"/>
              <a:t>alate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zadovoljavaju</a:t>
            </a:r>
            <a:r>
              <a:rPr lang="en-GB" dirty="0"/>
              <a:t> </a:t>
            </a:r>
            <a:r>
              <a:rPr lang="en-GB" dirty="0" err="1"/>
              <a:t>potrebe</a:t>
            </a:r>
            <a:r>
              <a:rPr lang="en-GB" dirty="0"/>
              <a:t>/</a:t>
            </a:r>
            <a:r>
              <a:rPr lang="en-GB" dirty="0" err="1"/>
              <a:t>mogućnosti</a:t>
            </a:r>
            <a:r>
              <a:rPr lang="en-GB" dirty="0"/>
              <a:t> </a:t>
            </a:r>
            <a:r>
              <a:rPr lang="en-GB" dirty="0" err="1"/>
              <a:t>svih</a:t>
            </a:r>
            <a:r>
              <a:rPr lang="en-GB" dirty="0"/>
              <a:t> </a:t>
            </a:r>
            <a:r>
              <a:rPr lang="en-GB" dirty="0" err="1"/>
              <a:t>uključenih</a:t>
            </a:r>
            <a:endParaRPr lang="en-GB" dirty="0"/>
          </a:p>
          <a:p>
            <a:r>
              <a:rPr lang="en-GB" dirty="0" err="1"/>
              <a:t>Izbjegavajte</a:t>
            </a:r>
            <a:r>
              <a:rPr lang="en-GB" dirty="0"/>
              <a:t> </a:t>
            </a:r>
            <a:r>
              <a:rPr lang="en-GB" dirty="0" err="1"/>
              <a:t>korištenje</a:t>
            </a:r>
            <a:r>
              <a:rPr lang="en-GB" dirty="0"/>
              <a:t> </a:t>
            </a:r>
            <a:r>
              <a:rPr lang="en-GB" dirty="0" err="1"/>
              <a:t>prevelikog</a:t>
            </a:r>
            <a:r>
              <a:rPr lang="en-GB" dirty="0"/>
              <a:t> </a:t>
            </a:r>
            <a:r>
              <a:rPr lang="en-GB" dirty="0" err="1"/>
              <a:t>broja</a:t>
            </a:r>
            <a:r>
              <a:rPr lang="en-GB" dirty="0"/>
              <a:t> </a:t>
            </a:r>
            <a:r>
              <a:rPr lang="en-GB" dirty="0" err="1"/>
              <a:t>alata</a:t>
            </a:r>
            <a:endParaRPr lang="en-GB" dirty="0"/>
          </a:p>
          <a:p>
            <a:r>
              <a:rPr lang="en-GB" dirty="0" err="1"/>
              <a:t>Osigurajte</a:t>
            </a:r>
            <a:r>
              <a:rPr lang="en-GB" dirty="0"/>
              <a:t> </a:t>
            </a:r>
            <a:r>
              <a:rPr lang="en-GB" dirty="0" err="1"/>
              <a:t>alternativu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56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509623-2AD2-D248-AE62-21BFBF35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Prilagodba</a:t>
            </a:r>
            <a:r>
              <a:rPr lang="en-GB" dirty="0"/>
              <a:t> </a:t>
            </a:r>
            <a:r>
              <a:rPr lang="en-GB" dirty="0" err="1"/>
              <a:t>nastavnog</a:t>
            </a:r>
            <a:r>
              <a:rPr lang="en-GB" dirty="0"/>
              <a:t> plana</a:t>
            </a:r>
            <a:br>
              <a:rPr lang="en-GB" dirty="0"/>
            </a:br>
            <a:br>
              <a:rPr lang="en-GB" dirty="0"/>
            </a:br>
            <a:endParaRPr lang="en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6B492-2188-8F46-8936-C820DBB9B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GB" dirty="0" err="1"/>
              <a:t>Potrebno</a:t>
            </a:r>
            <a:r>
              <a:rPr lang="en-GB" dirty="0"/>
              <a:t> je </a:t>
            </a:r>
            <a:r>
              <a:rPr lang="en-GB" dirty="0" err="1"/>
              <a:t>prilagoditi</a:t>
            </a:r>
            <a:r>
              <a:rPr lang="en-GB" dirty="0"/>
              <a:t> </a:t>
            </a:r>
            <a:r>
              <a:rPr lang="en-GB" dirty="0" err="1"/>
              <a:t>nastavni</a:t>
            </a:r>
            <a:r>
              <a:rPr lang="en-GB" dirty="0"/>
              <a:t> plan za </a:t>
            </a:r>
            <a:r>
              <a:rPr lang="en-GB" dirty="0" err="1"/>
              <a:t>mješovitu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nastavu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daljinu</a:t>
            </a:r>
            <a:endParaRPr lang="en-GB" dirty="0"/>
          </a:p>
          <a:p>
            <a:pPr marL="952279" lvl="1" indent="0" fontAlgn="base">
              <a:buNone/>
            </a:pPr>
            <a:r>
              <a:rPr lang="en-GB" dirty="0" err="1"/>
              <a:t>Drugačiji</a:t>
            </a:r>
            <a:r>
              <a:rPr lang="en-GB" dirty="0"/>
              <a:t> </a:t>
            </a:r>
            <a:r>
              <a:rPr lang="en-GB" dirty="0" err="1"/>
              <a:t>raspored</a:t>
            </a:r>
            <a:r>
              <a:rPr lang="en-GB" dirty="0"/>
              <a:t> </a:t>
            </a:r>
            <a:r>
              <a:rPr lang="en-GB" dirty="0" err="1"/>
              <a:t>tema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aktivnosti</a:t>
            </a:r>
            <a:r>
              <a:rPr lang="en-GB" dirty="0"/>
              <a:t> </a:t>
            </a:r>
            <a:r>
              <a:rPr lang="en-GB" dirty="0" err="1"/>
              <a:t>unutar</a:t>
            </a:r>
            <a:r>
              <a:rPr lang="en-GB" dirty="0"/>
              <a:t> </a:t>
            </a:r>
            <a:r>
              <a:rPr lang="en-GB" dirty="0" err="1"/>
              <a:t>predmeta</a:t>
            </a:r>
            <a:endParaRPr lang="en-GB" dirty="0"/>
          </a:p>
          <a:p>
            <a:pPr marL="0" indent="0" fontAlgn="base">
              <a:buNone/>
            </a:pPr>
            <a:r>
              <a:rPr lang="en-GB" dirty="0" err="1"/>
              <a:t>Moguća</a:t>
            </a:r>
            <a:r>
              <a:rPr lang="en-GB" dirty="0"/>
              <a:t> </a:t>
            </a:r>
            <a:r>
              <a:rPr lang="en-GB" dirty="0" err="1"/>
              <a:t>prilagodba</a:t>
            </a:r>
            <a:r>
              <a:rPr lang="en-GB" dirty="0"/>
              <a:t> </a:t>
            </a:r>
            <a:r>
              <a:rPr lang="en-GB" dirty="0" err="1"/>
              <a:t>vremenskog</a:t>
            </a:r>
            <a:r>
              <a:rPr lang="en-GB" dirty="0"/>
              <a:t> </a:t>
            </a:r>
            <a:r>
              <a:rPr lang="en-GB" dirty="0" err="1"/>
              <a:t>rasporeda</a:t>
            </a:r>
            <a:endParaRPr lang="en-GB" dirty="0"/>
          </a:p>
          <a:p>
            <a:pPr marL="952279" lvl="1" indent="0" fontAlgn="base">
              <a:buNone/>
            </a:pPr>
            <a:r>
              <a:rPr lang="en-GB" dirty="0" err="1"/>
              <a:t>Promjena</a:t>
            </a:r>
            <a:r>
              <a:rPr lang="en-GB" dirty="0"/>
              <a:t> </a:t>
            </a:r>
            <a:r>
              <a:rPr lang="en-GB" dirty="0" err="1"/>
              <a:t>rasporeda</a:t>
            </a:r>
            <a:r>
              <a:rPr lang="en-GB" dirty="0"/>
              <a:t> sati (</a:t>
            </a:r>
            <a:r>
              <a:rPr lang="en-GB" dirty="0" err="1"/>
              <a:t>npr</a:t>
            </a:r>
            <a:r>
              <a:rPr lang="en-GB" dirty="0"/>
              <a:t>. </a:t>
            </a:r>
            <a:r>
              <a:rPr lang="en-GB" dirty="0" err="1"/>
              <a:t>dvosat</a:t>
            </a:r>
            <a:r>
              <a:rPr lang="en-GB" dirty="0"/>
              <a:t>), </a:t>
            </a:r>
            <a:r>
              <a:rPr lang="en-GB" dirty="0" err="1"/>
              <a:t>fleksibilan</a:t>
            </a:r>
            <a:r>
              <a:rPr lang="en-GB" dirty="0"/>
              <a:t> </a:t>
            </a:r>
            <a:r>
              <a:rPr lang="en-GB" dirty="0" err="1"/>
              <a:t>dnevni</a:t>
            </a:r>
            <a:r>
              <a:rPr lang="en-GB" dirty="0"/>
              <a:t> </a:t>
            </a:r>
            <a:r>
              <a:rPr lang="en-GB" dirty="0" err="1"/>
              <a:t>raspored</a:t>
            </a:r>
            <a:endParaRPr lang="en-GB" dirty="0"/>
          </a:p>
          <a:p>
            <a:pPr marL="952279" lvl="1" indent="0" fontAlgn="base">
              <a:buNone/>
            </a:pPr>
            <a:r>
              <a:rPr lang="en-GB" dirty="0" err="1"/>
              <a:t>Dulji</a:t>
            </a:r>
            <a:r>
              <a:rPr lang="en-GB" dirty="0"/>
              <a:t> </a:t>
            </a:r>
            <a:r>
              <a:rPr lang="en-GB" dirty="0" err="1"/>
              <a:t>rokovi</a:t>
            </a:r>
            <a:r>
              <a:rPr lang="en-GB" dirty="0"/>
              <a:t> za </a:t>
            </a:r>
            <a:r>
              <a:rPr lang="en-GB" dirty="0" err="1"/>
              <a:t>aktivnosti</a:t>
            </a:r>
            <a:r>
              <a:rPr lang="en-GB" dirty="0"/>
              <a:t> </a:t>
            </a:r>
            <a:r>
              <a:rPr lang="en-GB" dirty="0" err="1"/>
              <a:t>učenika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sl.</a:t>
            </a:r>
          </a:p>
          <a:p>
            <a:pPr marL="0" indent="0" fontAlgn="base">
              <a:buNone/>
            </a:pPr>
            <a:r>
              <a:rPr lang="en-GB" dirty="0" err="1"/>
              <a:t>Moguća</a:t>
            </a:r>
            <a:r>
              <a:rPr lang="en-GB" dirty="0"/>
              <a:t> </a:t>
            </a:r>
            <a:r>
              <a:rPr lang="en-GB" dirty="0" err="1"/>
              <a:t>prilagodba</a:t>
            </a:r>
            <a:r>
              <a:rPr lang="en-GB" dirty="0"/>
              <a:t> </a:t>
            </a:r>
            <a:r>
              <a:rPr lang="en-GB" dirty="0" err="1"/>
              <a:t>načina</a:t>
            </a:r>
            <a:r>
              <a:rPr lang="en-GB" dirty="0"/>
              <a:t> </a:t>
            </a:r>
            <a:r>
              <a:rPr lang="en-GB" dirty="0" err="1"/>
              <a:t>vrednovanja</a:t>
            </a:r>
            <a:r>
              <a:rPr lang="en-GB" dirty="0"/>
              <a:t> (</a:t>
            </a:r>
            <a:r>
              <a:rPr lang="en-GB" dirty="0" err="1"/>
              <a:t>upute</a:t>
            </a:r>
            <a:r>
              <a:rPr lang="en-GB" dirty="0"/>
              <a:t> MZO-a)</a:t>
            </a:r>
          </a:p>
          <a:p>
            <a:pPr marL="0" indent="0" fontAlgn="base">
              <a:buNone/>
            </a:pPr>
            <a:r>
              <a:rPr lang="en-GB" b="1" dirty="0" err="1"/>
              <a:t>Kod</a:t>
            </a:r>
            <a:r>
              <a:rPr lang="en-GB" b="1" dirty="0"/>
              <a:t> </a:t>
            </a:r>
            <a:r>
              <a:rPr lang="en-GB" b="1" dirty="0" err="1"/>
              <a:t>mješovite</a:t>
            </a:r>
            <a:r>
              <a:rPr lang="en-GB" b="1" dirty="0"/>
              <a:t> </a:t>
            </a:r>
            <a:r>
              <a:rPr lang="en-GB" b="1" dirty="0" err="1"/>
              <a:t>nastave</a:t>
            </a:r>
            <a:r>
              <a:rPr lang="en-GB" b="1" dirty="0"/>
              <a:t> </a:t>
            </a:r>
            <a:r>
              <a:rPr lang="en-GB" b="1" dirty="0" err="1"/>
              <a:t>pažljivo</a:t>
            </a:r>
            <a:r>
              <a:rPr lang="en-GB" b="1" dirty="0"/>
              <a:t> </a:t>
            </a:r>
            <a:r>
              <a:rPr lang="en-GB" b="1" dirty="0" err="1"/>
              <a:t>birati</a:t>
            </a:r>
            <a:r>
              <a:rPr lang="en-GB" b="1" dirty="0"/>
              <a:t> </a:t>
            </a:r>
            <a:r>
              <a:rPr lang="en-GB" b="1" dirty="0" err="1"/>
              <a:t>što</a:t>
            </a:r>
            <a:r>
              <a:rPr lang="en-GB" b="1" dirty="0"/>
              <a:t> se </a:t>
            </a:r>
            <a:r>
              <a:rPr lang="en-GB" b="1" dirty="0" err="1"/>
              <a:t>izvodi</a:t>
            </a:r>
            <a:r>
              <a:rPr lang="en-GB" b="1" dirty="0"/>
              <a:t> u </a:t>
            </a:r>
            <a:r>
              <a:rPr lang="en-GB" b="1" dirty="0" err="1"/>
              <a:t>školi</a:t>
            </a:r>
            <a:r>
              <a:rPr lang="en-GB" b="1" dirty="0"/>
              <a:t> a </a:t>
            </a:r>
            <a:r>
              <a:rPr lang="en-GB" b="1" dirty="0" err="1"/>
              <a:t>što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daljinu</a:t>
            </a:r>
            <a:r>
              <a:rPr lang="en-GB" b="1" dirty="0"/>
              <a:t>!</a:t>
            </a:r>
          </a:p>
          <a:p>
            <a:pPr marL="1904558" lvl="2" indent="0" fontAlgn="base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779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509623-2AD2-D248-AE62-21BFBF35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Iskoristite</a:t>
            </a:r>
            <a:r>
              <a:rPr lang="en-GB" dirty="0"/>
              <a:t> </a:t>
            </a:r>
            <a:r>
              <a:rPr lang="en-GB" dirty="0" err="1"/>
              <a:t>prednosti</a:t>
            </a:r>
            <a:r>
              <a:rPr lang="en-GB" dirty="0"/>
              <a:t> </a:t>
            </a:r>
            <a:r>
              <a:rPr lang="en-GB" dirty="0" err="1"/>
              <a:t>učionice</a:t>
            </a:r>
            <a:br>
              <a:rPr lang="en-GB" dirty="0"/>
            </a:br>
            <a:endParaRPr lang="en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6B492-2188-8F46-8936-C820DBB9B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U </a:t>
            </a:r>
            <a:r>
              <a:rPr lang="en-GB" b="1" dirty="0" err="1"/>
              <a:t>školi</a:t>
            </a:r>
            <a:r>
              <a:rPr lang="en-GB" b="1" dirty="0"/>
              <a:t> se </a:t>
            </a:r>
            <a:r>
              <a:rPr lang="en-GB" b="1" dirty="0" err="1"/>
              <a:t>trebate</a:t>
            </a:r>
            <a:r>
              <a:rPr lang="en-GB" b="1" dirty="0"/>
              <a:t> </a:t>
            </a:r>
            <a:r>
              <a:rPr lang="en-GB" b="1" dirty="0" err="1"/>
              <a:t>fokusirati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područja</a:t>
            </a:r>
            <a:r>
              <a:rPr lang="en-GB" b="1" dirty="0"/>
              <a:t> </a:t>
            </a:r>
            <a:r>
              <a:rPr lang="en-GB" b="1" dirty="0" err="1"/>
              <a:t>koja</a:t>
            </a:r>
            <a:r>
              <a:rPr lang="en-GB" b="1" dirty="0"/>
              <a:t> je </a:t>
            </a:r>
            <a:r>
              <a:rPr lang="en-GB" b="1" dirty="0" err="1"/>
              <a:t>teško</a:t>
            </a:r>
            <a:r>
              <a:rPr lang="en-GB" b="1" dirty="0"/>
              <a:t> </a:t>
            </a:r>
            <a:r>
              <a:rPr lang="en-GB" b="1" dirty="0" err="1"/>
              <a:t>ili</a:t>
            </a:r>
            <a:r>
              <a:rPr lang="en-GB" b="1" dirty="0"/>
              <a:t> </a:t>
            </a:r>
            <a:r>
              <a:rPr lang="en-GB" b="1" dirty="0" err="1"/>
              <a:t>nemoguće</a:t>
            </a:r>
            <a:r>
              <a:rPr lang="en-GB" b="1" dirty="0"/>
              <a:t> </a:t>
            </a:r>
            <a:r>
              <a:rPr lang="en-GB" b="1" dirty="0" err="1"/>
              <a:t>poučavati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daljinu</a:t>
            </a:r>
            <a:r>
              <a:rPr lang="en-GB" b="1" dirty="0"/>
              <a:t>!</a:t>
            </a:r>
          </a:p>
          <a:p>
            <a:r>
              <a:rPr lang="en-GB" dirty="0" err="1"/>
              <a:t>Primjeri</a:t>
            </a:r>
            <a:r>
              <a:rPr lang="en-GB" dirty="0"/>
              <a:t> </a:t>
            </a:r>
            <a:r>
              <a:rPr lang="en-GB" dirty="0" err="1"/>
              <a:t>aktivnosti</a:t>
            </a:r>
            <a:r>
              <a:rPr lang="en-GB" dirty="0"/>
              <a:t> </a:t>
            </a:r>
            <a:r>
              <a:rPr lang="en-GB" dirty="0" err="1"/>
              <a:t>prikladnih</a:t>
            </a:r>
            <a:r>
              <a:rPr lang="en-GB" dirty="0"/>
              <a:t> za </a:t>
            </a:r>
            <a:r>
              <a:rPr lang="en-GB" dirty="0" err="1"/>
              <a:t>školu</a:t>
            </a:r>
            <a:endParaRPr lang="en-GB" dirty="0"/>
          </a:p>
          <a:p>
            <a:pPr lvl="1"/>
            <a:r>
              <a:rPr lang="en-GB" dirty="0" err="1"/>
              <a:t>Međusobno</a:t>
            </a:r>
            <a:r>
              <a:rPr lang="en-GB" dirty="0"/>
              <a:t> </a:t>
            </a:r>
            <a:r>
              <a:rPr lang="en-GB" dirty="0" err="1"/>
              <a:t>upoznavanje</a:t>
            </a:r>
            <a:r>
              <a:rPr lang="en-GB" dirty="0"/>
              <a:t> </a:t>
            </a:r>
            <a:r>
              <a:rPr lang="en-GB" dirty="0" err="1"/>
              <a:t>učitelja</a:t>
            </a:r>
            <a:r>
              <a:rPr lang="en-GB" dirty="0"/>
              <a:t>, </a:t>
            </a:r>
            <a:r>
              <a:rPr lang="en-GB" dirty="0" err="1"/>
              <a:t>nastavnika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učenika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Upoznavanje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sustavom</a:t>
            </a:r>
            <a:r>
              <a:rPr lang="en-GB" dirty="0"/>
              <a:t> za </a:t>
            </a:r>
            <a:r>
              <a:rPr lang="en-GB" dirty="0" err="1"/>
              <a:t>nastavu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daljinu</a:t>
            </a:r>
            <a:r>
              <a:rPr lang="en-GB" dirty="0"/>
              <a:t>, </a:t>
            </a:r>
            <a:r>
              <a:rPr lang="en-GB" dirty="0" err="1"/>
              <a:t>dogovaranje</a:t>
            </a:r>
            <a:r>
              <a:rPr lang="en-GB" dirty="0"/>
              <a:t> </a:t>
            </a:r>
            <a:r>
              <a:rPr lang="en-GB" dirty="0" err="1"/>
              <a:t>pravila</a:t>
            </a:r>
            <a:r>
              <a:rPr lang="en-GB" dirty="0"/>
              <a:t> online </a:t>
            </a:r>
            <a:r>
              <a:rPr lang="en-GB" dirty="0" err="1"/>
              <a:t>komunikacije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  </a:t>
            </a:r>
          </a:p>
          <a:p>
            <a:pPr lvl="1"/>
            <a:r>
              <a:rPr lang="en-GB" dirty="0" err="1"/>
              <a:t>Stručna</a:t>
            </a:r>
            <a:r>
              <a:rPr lang="en-GB" dirty="0"/>
              <a:t> </a:t>
            </a:r>
            <a:r>
              <a:rPr lang="en-GB" dirty="0" err="1"/>
              <a:t>praksa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ostale</a:t>
            </a:r>
            <a:r>
              <a:rPr lang="en-GB" dirty="0"/>
              <a:t> </a:t>
            </a:r>
            <a:r>
              <a:rPr lang="en-GB" dirty="0" err="1"/>
              <a:t>vrste</a:t>
            </a:r>
            <a:r>
              <a:rPr lang="en-GB" dirty="0"/>
              <a:t> </a:t>
            </a:r>
            <a:r>
              <a:rPr lang="en-GB" dirty="0" err="1"/>
              <a:t>praktičnog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 (</a:t>
            </a:r>
            <a:r>
              <a:rPr lang="en-GB" dirty="0" err="1"/>
              <a:t>posebno</a:t>
            </a:r>
            <a:r>
              <a:rPr lang="en-GB" dirty="0"/>
              <a:t> u </a:t>
            </a:r>
            <a:r>
              <a:rPr lang="en-GB" dirty="0" err="1"/>
              <a:t>strukovnim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umjetničkim</a:t>
            </a:r>
            <a:r>
              <a:rPr lang="en-GB" dirty="0"/>
              <a:t> </a:t>
            </a:r>
            <a:r>
              <a:rPr lang="en-GB" dirty="0" err="1"/>
              <a:t>školama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Objašnjavanje</a:t>
            </a:r>
            <a:r>
              <a:rPr lang="en-GB" dirty="0"/>
              <a:t> </a:t>
            </a:r>
            <a:r>
              <a:rPr lang="en-GB" dirty="0" err="1"/>
              <a:t>kompleksnih</a:t>
            </a:r>
            <a:r>
              <a:rPr lang="en-GB" dirty="0"/>
              <a:t> </a:t>
            </a:r>
            <a:r>
              <a:rPr lang="en-GB" dirty="0" err="1"/>
              <a:t>koncepata</a:t>
            </a:r>
            <a:r>
              <a:rPr lang="en-GB" dirty="0"/>
              <a:t>, </a:t>
            </a:r>
            <a:r>
              <a:rPr lang="en-GB" dirty="0" err="1"/>
              <a:t>usmeno</a:t>
            </a:r>
            <a:r>
              <a:rPr lang="en-GB" dirty="0"/>
              <a:t> </a:t>
            </a:r>
            <a:r>
              <a:rPr lang="en-GB" dirty="0" err="1"/>
              <a:t>odgovaranje</a:t>
            </a:r>
            <a:r>
              <a:rPr lang="en-GB" dirty="0"/>
              <a:t>…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4104895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509623-2AD2-D248-AE62-21BFBF35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Iskoristite</a:t>
            </a:r>
            <a:r>
              <a:rPr lang="en-GB" dirty="0"/>
              <a:t> </a:t>
            </a:r>
            <a:r>
              <a:rPr lang="en-GB" dirty="0" err="1"/>
              <a:t>prednosti</a:t>
            </a:r>
            <a:r>
              <a:rPr lang="en-GB" dirty="0"/>
              <a:t> online </a:t>
            </a:r>
            <a:r>
              <a:rPr lang="en-GB" dirty="0" err="1"/>
              <a:t>nastave</a:t>
            </a:r>
            <a:br>
              <a:rPr lang="en-GB" dirty="0"/>
            </a:br>
            <a:endParaRPr lang="en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6B492-2188-8F46-8936-C820DBB9B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Nastava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daljinu</a:t>
            </a:r>
            <a:r>
              <a:rPr lang="en-GB" dirty="0"/>
              <a:t>      </a:t>
            </a:r>
            <a:r>
              <a:rPr lang="en-GB" dirty="0" err="1"/>
              <a:t>nastava</a:t>
            </a:r>
            <a:r>
              <a:rPr lang="en-GB" dirty="0"/>
              <a:t> u </a:t>
            </a:r>
            <a:r>
              <a:rPr lang="en-GB" dirty="0" err="1"/>
              <a:t>školi</a:t>
            </a:r>
            <a:r>
              <a:rPr lang="en-GB" dirty="0"/>
              <a:t> + online </a:t>
            </a:r>
            <a:r>
              <a:rPr lang="en-GB" dirty="0" err="1"/>
              <a:t>tehnologija</a:t>
            </a:r>
            <a:endParaRPr lang="en-GB" dirty="0"/>
          </a:p>
          <a:p>
            <a:r>
              <a:rPr lang="en-GB" dirty="0" err="1"/>
              <a:t>Birajte</a:t>
            </a:r>
            <a:r>
              <a:rPr lang="en-GB" dirty="0"/>
              <a:t> </a:t>
            </a:r>
            <a:r>
              <a:rPr lang="en-GB" dirty="0" err="1"/>
              <a:t>aktivnosti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alate</a:t>
            </a:r>
            <a:r>
              <a:rPr lang="en-GB" dirty="0"/>
              <a:t>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ishodima</a:t>
            </a:r>
            <a:r>
              <a:rPr lang="en-GB" dirty="0"/>
              <a:t> </a:t>
            </a:r>
            <a:r>
              <a:rPr lang="en-GB" dirty="0" err="1"/>
              <a:t>učenja</a:t>
            </a:r>
            <a:r>
              <a:rPr lang="en-GB" dirty="0"/>
              <a:t>, </a:t>
            </a:r>
            <a:r>
              <a:rPr lang="en-GB" dirty="0" err="1"/>
              <a:t>dobi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mogućnosti</a:t>
            </a:r>
            <a:r>
              <a:rPr lang="en-GB" dirty="0"/>
              <a:t> </a:t>
            </a:r>
            <a:r>
              <a:rPr lang="en-GB" dirty="0" err="1"/>
              <a:t>učenika</a:t>
            </a:r>
            <a:endParaRPr lang="en-GB" dirty="0"/>
          </a:p>
          <a:p>
            <a:pPr lvl="1"/>
            <a:r>
              <a:rPr lang="en-GB" sz="4000" dirty="0" err="1"/>
              <a:t>Balansirajte</a:t>
            </a:r>
            <a:r>
              <a:rPr lang="en-GB" sz="4000" dirty="0"/>
              <a:t> </a:t>
            </a:r>
            <a:r>
              <a:rPr lang="en-GB" sz="4000" dirty="0" err="1"/>
              <a:t>sinkrone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asinkrone</a:t>
            </a:r>
            <a:r>
              <a:rPr lang="en-GB" sz="4000" dirty="0"/>
              <a:t> </a:t>
            </a:r>
            <a:r>
              <a:rPr lang="en-GB" sz="4000" dirty="0" err="1"/>
              <a:t>aktivnosti</a:t>
            </a:r>
            <a:r>
              <a:rPr lang="en-GB" sz="4000" dirty="0"/>
              <a:t>, </a:t>
            </a:r>
            <a:r>
              <a:rPr lang="en-GB" sz="4000" dirty="0" err="1"/>
              <a:t>npr</a:t>
            </a:r>
            <a:r>
              <a:rPr lang="en-GB" sz="4000" dirty="0"/>
              <a:t>. </a:t>
            </a:r>
            <a:r>
              <a:rPr lang="en-GB" sz="4000" dirty="0" err="1"/>
              <a:t>videokonferencije</a:t>
            </a:r>
            <a:endParaRPr lang="en-GB" sz="4000" dirty="0"/>
          </a:p>
          <a:p>
            <a:pPr lvl="1"/>
            <a:r>
              <a:rPr lang="en-GB" sz="4000" dirty="0" err="1"/>
              <a:t>Iskoristite</a:t>
            </a:r>
            <a:r>
              <a:rPr lang="en-GB" sz="4000" dirty="0"/>
              <a:t> </a:t>
            </a:r>
            <a:r>
              <a:rPr lang="en-GB" sz="4000" dirty="0" err="1"/>
              <a:t>prednosti</a:t>
            </a:r>
            <a:r>
              <a:rPr lang="en-GB" sz="4000" dirty="0"/>
              <a:t> </a:t>
            </a:r>
            <a:r>
              <a:rPr lang="en-GB" sz="4000" dirty="0" err="1"/>
              <a:t>tehnologije</a:t>
            </a:r>
            <a:r>
              <a:rPr lang="en-GB" sz="4000" dirty="0"/>
              <a:t>, </a:t>
            </a:r>
            <a:r>
              <a:rPr lang="en-GB" sz="4000" dirty="0" err="1"/>
              <a:t>npr</a:t>
            </a:r>
            <a:r>
              <a:rPr lang="en-GB" sz="4000" dirty="0"/>
              <a:t>. CARNET DOS </a:t>
            </a:r>
            <a:r>
              <a:rPr lang="en-GB" sz="4000" dirty="0" err="1"/>
              <a:t>i</a:t>
            </a:r>
            <a:r>
              <a:rPr lang="en-GB" sz="4000" dirty="0"/>
              <a:t> SP, </a:t>
            </a:r>
            <a:r>
              <a:rPr lang="en-GB" sz="4000" dirty="0" err="1"/>
              <a:t>virtualne</a:t>
            </a:r>
            <a:r>
              <a:rPr lang="en-GB" sz="4000" dirty="0"/>
              <a:t> </a:t>
            </a:r>
            <a:r>
              <a:rPr lang="en-GB" sz="4000" dirty="0" err="1"/>
              <a:t>posjete</a:t>
            </a:r>
            <a:r>
              <a:rPr lang="en-GB" sz="4000" dirty="0"/>
              <a:t> </a:t>
            </a:r>
            <a:r>
              <a:rPr lang="en-GB" sz="4000" dirty="0" err="1"/>
              <a:t>muzejima</a:t>
            </a:r>
            <a:r>
              <a:rPr lang="en-GB" sz="4000" dirty="0"/>
              <a:t>, </a:t>
            </a:r>
            <a:r>
              <a:rPr lang="en-GB" sz="4000" dirty="0" err="1"/>
              <a:t>vježbanje</a:t>
            </a:r>
            <a:r>
              <a:rPr lang="en-GB" sz="4000" dirty="0"/>
              <a:t> </a:t>
            </a:r>
            <a:r>
              <a:rPr lang="en-GB" sz="4000" dirty="0" err="1"/>
              <a:t>uz</a:t>
            </a:r>
            <a:r>
              <a:rPr lang="en-GB" sz="4000" dirty="0"/>
              <a:t> </a:t>
            </a:r>
            <a:r>
              <a:rPr lang="en-GB" sz="4000" dirty="0" err="1"/>
              <a:t>pomoć</a:t>
            </a:r>
            <a:r>
              <a:rPr lang="en-GB" sz="4000" dirty="0"/>
              <a:t> </a:t>
            </a:r>
            <a:r>
              <a:rPr lang="en-GB" sz="4000" dirty="0" err="1"/>
              <a:t>interaktivnih</a:t>
            </a:r>
            <a:r>
              <a:rPr lang="en-GB" sz="4000" dirty="0"/>
              <a:t> </a:t>
            </a:r>
            <a:r>
              <a:rPr lang="en-GB" sz="4000" dirty="0" err="1"/>
              <a:t>sadržaja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sl.</a:t>
            </a:r>
          </a:p>
          <a:p>
            <a:pPr fontAlgn="base"/>
            <a:r>
              <a:rPr lang="en-GB" dirty="0" err="1"/>
              <a:t>Češće</a:t>
            </a:r>
            <a:r>
              <a:rPr lang="en-GB" dirty="0"/>
              <a:t> </a:t>
            </a:r>
            <a:r>
              <a:rPr lang="en-GB" dirty="0" err="1"/>
              <a:t>koristiti</a:t>
            </a:r>
            <a:r>
              <a:rPr lang="en-GB" dirty="0"/>
              <a:t> </a:t>
            </a:r>
            <a:r>
              <a:rPr lang="en-GB" dirty="0" err="1"/>
              <a:t>metode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tehnologije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traže</a:t>
            </a:r>
            <a:r>
              <a:rPr lang="en-GB" dirty="0"/>
              <a:t> </a:t>
            </a:r>
            <a:r>
              <a:rPr lang="en-GB" dirty="0" err="1"/>
              <a:t>angažiranost</a:t>
            </a:r>
            <a:r>
              <a:rPr lang="en-GB" dirty="0"/>
              <a:t> </a:t>
            </a:r>
            <a:r>
              <a:rPr lang="en-GB" dirty="0" err="1"/>
              <a:t>učenika</a:t>
            </a:r>
            <a:r>
              <a:rPr lang="en-GB" dirty="0"/>
              <a:t>, a ne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prisutnost</a:t>
            </a:r>
            <a:endParaRPr lang="en-GB" dirty="0"/>
          </a:p>
          <a:p>
            <a:pPr fontAlgn="base"/>
            <a:r>
              <a:rPr lang="en-GB" dirty="0"/>
              <a:t>Ne </a:t>
            </a:r>
            <a:r>
              <a:rPr lang="en-GB" dirty="0" err="1"/>
              <a:t>trebaju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aktivnosti</a:t>
            </a:r>
            <a:r>
              <a:rPr lang="en-GB" dirty="0"/>
              <a:t> </a:t>
            </a:r>
            <a:r>
              <a:rPr lang="en-GB" dirty="0" err="1"/>
              <a:t>učenika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kuće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online </a:t>
            </a:r>
          </a:p>
          <a:p>
            <a:pPr lvl="1" fontAlgn="base"/>
            <a:r>
              <a:rPr lang="en-GB" sz="4000" dirty="0" err="1"/>
              <a:t>Iskoristite</a:t>
            </a:r>
            <a:r>
              <a:rPr lang="en-GB" sz="4000" dirty="0"/>
              <a:t> </a:t>
            </a:r>
            <a:r>
              <a:rPr lang="en-GB" sz="4000" dirty="0" err="1"/>
              <a:t>postojeće</a:t>
            </a:r>
            <a:r>
              <a:rPr lang="en-GB" sz="4000" dirty="0"/>
              <a:t> </a:t>
            </a:r>
            <a:r>
              <a:rPr lang="en-GB" sz="4000" dirty="0" err="1"/>
              <a:t>resurse</a:t>
            </a:r>
            <a:r>
              <a:rPr lang="en-GB" sz="4000" dirty="0"/>
              <a:t> (</a:t>
            </a:r>
            <a:r>
              <a:rPr lang="en-GB" sz="4000" dirty="0" err="1"/>
              <a:t>udžbenike</a:t>
            </a:r>
            <a:r>
              <a:rPr lang="en-GB" sz="4000" dirty="0"/>
              <a:t>, </a:t>
            </a:r>
            <a:r>
              <a:rPr lang="en-GB" sz="4000" dirty="0" err="1"/>
              <a:t>predmete</a:t>
            </a:r>
            <a:r>
              <a:rPr lang="en-GB" sz="4000" dirty="0"/>
              <a:t> u </a:t>
            </a:r>
            <a:r>
              <a:rPr lang="en-GB" sz="4000" dirty="0" err="1"/>
              <a:t>kući</a:t>
            </a:r>
            <a:r>
              <a:rPr lang="en-GB" sz="4000" dirty="0"/>
              <a:t> </a:t>
            </a:r>
            <a:r>
              <a:rPr lang="en-GB" sz="4000" dirty="0" err="1"/>
              <a:t>ili</a:t>
            </a:r>
            <a:r>
              <a:rPr lang="en-GB" sz="4000" dirty="0"/>
              <a:t> </a:t>
            </a:r>
            <a:r>
              <a:rPr lang="en-GB" sz="4000" dirty="0" err="1"/>
              <a:t>izvan</a:t>
            </a:r>
            <a:r>
              <a:rPr lang="en-GB" sz="4000" dirty="0"/>
              <a:t> </a:t>
            </a:r>
            <a:r>
              <a:rPr lang="en-GB" sz="4000" dirty="0" err="1"/>
              <a:t>nje</a:t>
            </a:r>
            <a:r>
              <a:rPr lang="en-GB" sz="4000" dirty="0"/>
              <a:t>)</a:t>
            </a:r>
          </a:p>
          <a:p>
            <a:endParaRPr lang="en-GB" dirty="0"/>
          </a:p>
          <a:p>
            <a:endParaRPr lang="en-HR" dirty="0"/>
          </a:p>
        </p:txBody>
      </p:sp>
      <p:sp>
        <p:nvSpPr>
          <p:cNvPr id="6" name="Not Equal 5">
            <a:extLst>
              <a:ext uri="{FF2B5EF4-FFF2-40B4-BE49-F238E27FC236}">
                <a16:creationId xmlns:a16="http://schemas.microsoft.com/office/drawing/2014/main" id="{7EDBACE1-AC8D-AC49-81F0-87013F841359}"/>
              </a:ext>
            </a:extLst>
          </p:cNvPr>
          <p:cNvSpPr/>
          <p:nvPr/>
        </p:nvSpPr>
        <p:spPr>
          <a:xfrm>
            <a:off x="7312397" y="3158332"/>
            <a:ext cx="914400" cy="9144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60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6B492-2188-8F46-8936-C820DBB9B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417" y="3186386"/>
            <a:ext cx="12359964" cy="8280920"/>
          </a:xfrm>
        </p:spPr>
        <p:txBody>
          <a:bodyPr/>
          <a:lstStyle/>
          <a:p>
            <a:r>
              <a:rPr lang="hr-HR" dirty="0"/>
              <a:t>Uključivanje </a:t>
            </a:r>
            <a:r>
              <a:rPr lang="en-HR" dirty="0"/>
              <a:t>roditelja je ključno za uspjeh učenika, posebno onih mlađih</a:t>
            </a:r>
          </a:p>
          <a:p>
            <a:r>
              <a:rPr lang="en-GB" dirty="0"/>
              <a:t>R</a:t>
            </a:r>
            <a:r>
              <a:rPr lang="en-HR" dirty="0"/>
              <a:t>oditelji osiguravaju uvjete, strukturu i podršku, ali ne trebaju raditi zadatke svoje djece</a:t>
            </a:r>
          </a:p>
          <a:p>
            <a:r>
              <a:rPr lang="en-GB" dirty="0" err="1"/>
              <a:t>Škola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jasno</a:t>
            </a:r>
            <a:r>
              <a:rPr lang="en-GB" dirty="0"/>
              <a:t> </a:t>
            </a:r>
            <a:r>
              <a:rPr lang="en-GB" dirty="0" err="1"/>
              <a:t>komunicirati</a:t>
            </a:r>
            <a:r>
              <a:rPr lang="en-GB" dirty="0"/>
              <a:t> </a:t>
            </a:r>
            <a:r>
              <a:rPr lang="en-GB" dirty="0" err="1"/>
              <a:t>svoja</a:t>
            </a:r>
            <a:r>
              <a:rPr lang="en-GB" dirty="0"/>
              <a:t> </a:t>
            </a:r>
            <a:r>
              <a:rPr lang="en-GB" dirty="0" err="1"/>
              <a:t>očekivanja</a:t>
            </a:r>
            <a:r>
              <a:rPr lang="en-GB" dirty="0"/>
              <a:t> od </a:t>
            </a:r>
            <a:r>
              <a:rPr lang="en-GB" dirty="0" err="1"/>
              <a:t>roditelja</a:t>
            </a:r>
            <a:r>
              <a:rPr lang="en-GB" dirty="0"/>
              <a:t>, </a:t>
            </a:r>
            <a:r>
              <a:rPr lang="en-GB" dirty="0" err="1"/>
              <a:t>osigurati</a:t>
            </a:r>
            <a:r>
              <a:rPr lang="en-GB" dirty="0"/>
              <a:t> </a:t>
            </a:r>
            <a:r>
              <a:rPr lang="en-GB" dirty="0" err="1"/>
              <a:t>kanale</a:t>
            </a:r>
            <a:r>
              <a:rPr lang="en-GB" dirty="0"/>
              <a:t> </a:t>
            </a:r>
            <a:r>
              <a:rPr lang="en-GB" dirty="0" err="1"/>
              <a:t>komunikacije</a:t>
            </a:r>
            <a:r>
              <a:rPr lang="en-GB" dirty="0"/>
              <a:t>, </a:t>
            </a:r>
            <a:r>
              <a:rPr lang="en-GB" dirty="0" err="1"/>
              <a:t>pomoći</a:t>
            </a:r>
            <a:r>
              <a:rPr lang="en-GB" dirty="0"/>
              <a:t>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učenik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problema</a:t>
            </a:r>
            <a:r>
              <a:rPr lang="en-GB" dirty="0"/>
              <a:t> </a:t>
            </a:r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HR" dirty="0"/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ACE1F0F-076D-C145-A131-D89A15DB36A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421" y="4122490"/>
            <a:ext cx="9419514" cy="547260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0509623-2AD2-D248-AE62-21BFBF35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Roditelji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partneri</a:t>
            </a:r>
            <a:br>
              <a:rPr lang="en-GB" dirty="0"/>
            </a:br>
            <a:br>
              <a:rPr lang="en-GB" dirty="0"/>
            </a:b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628593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509623-2AD2-D248-AE62-21BFBF35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Digitalne</a:t>
            </a:r>
            <a:r>
              <a:rPr lang="en-GB" dirty="0"/>
              <a:t> </a:t>
            </a:r>
            <a:r>
              <a:rPr lang="en-GB" dirty="0" err="1"/>
              <a:t>kompetencije</a:t>
            </a:r>
            <a:r>
              <a:rPr lang="en-GB" dirty="0"/>
              <a:t> </a:t>
            </a:r>
            <a:r>
              <a:rPr lang="en-GB" dirty="0" err="1"/>
              <a:t>nastavnika</a:t>
            </a:r>
            <a:br>
              <a:rPr lang="en-GB" dirty="0"/>
            </a:br>
            <a:endParaRPr lang="en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6B492-2188-8F46-8936-C820DBB9B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 err="1"/>
              <a:t>Nastavnici</a:t>
            </a:r>
            <a:r>
              <a:rPr lang="en-GB" dirty="0"/>
              <a:t> </a:t>
            </a:r>
            <a:r>
              <a:rPr lang="en-GB" dirty="0" err="1"/>
              <a:t>smatraju</a:t>
            </a:r>
            <a:r>
              <a:rPr lang="en-GB" dirty="0"/>
              <a:t> da </a:t>
            </a:r>
            <a:r>
              <a:rPr lang="en-GB" dirty="0" err="1"/>
              <a:t>su</a:t>
            </a:r>
            <a:r>
              <a:rPr lang="en-GB" dirty="0"/>
              <a:t> u </a:t>
            </a:r>
            <a:r>
              <a:rPr lang="en-GB" dirty="0" err="1"/>
              <a:t>hodu</a:t>
            </a:r>
            <a:r>
              <a:rPr lang="en-GB" dirty="0"/>
              <a:t> </a:t>
            </a:r>
            <a:r>
              <a:rPr lang="en-GB" dirty="0" err="1"/>
              <a:t>razvili</a:t>
            </a:r>
            <a:r>
              <a:rPr lang="en-GB" dirty="0"/>
              <a:t> </a:t>
            </a:r>
            <a:r>
              <a:rPr lang="en-GB" dirty="0" err="1"/>
              <a:t>digitalne</a:t>
            </a:r>
            <a:r>
              <a:rPr lang="en-GB" dirty="0"/>
              <a:t> </a:t>
            </a:r>
            <a:r>
              <a:rPr lang="en-GB" dirty="0" err="1"/>
              <a:t>kompetencije</a:t>
            </a:r>
            <a:endParaRPr lang="en-GB" dirty="0"/>
          </a:p>
          <a:p>
            <a:pPr lvl="1" fontAlgn="base"/>
            <a:r>
              <a:rPr lang="en-GB" sz="4000" dirty="0" err="1"/>
              <a:t>samo</a:t>
            </a:r>
            <a:r>
              <a:rPr lang="en-GB" sz="4000" dirty="0"/>
              <a:t> 25% </a:t>
            </a:r>
            <a:r>
              <a:rPr lang="en-GB" sz="4000" dirty="0" err="1"/>
              <a:t>smatra</a:t>
            </a:r>
            <a:r>
              <a:rPr lang="en-GB" sz="4000" dirty="0"/>
              <a:t> da </a:t>
            </a:r>
            <a:r>
              <a:rPr lang="en-GB" sz="4000" dirty="0" err="1"/>
              <a:t>im</a:t>
            </a:r>
            <a:r>
              <a:rPr lang="en-GB" sz="4000" dirty="0"/>
              <a:t> je </a:t>
            </a:r>
            <a:r>
              <a:rPr lang="en-GB" sz="4000" dirty="0" err="1"/>
              <a:t>potrebno</a:t>
            </a:r>
            <a:r>
              <a:rPr lang="en-GB" sz="4000" dirty="0"/>
              <a:t> </a:t>
            </a:r>
            <a:r>
              <a:rPr lang="en-GB" sz="4000" dirty="0" err="1"/>
              <a:t>dodatno</a:t>
            </a:r>
            <a:r>
              <a:rPr lang="en-GB" sz="4000" dirty="0"/>
              <a:t> </a:t>
            </a:r>
            <a:r>
              <a:rPr lang="en-GB" sz="4000" dirty="0" err="1"/>
              <a:t>usavršavanje</a:t>
            </a:r>
            <a:endParaRPr lang="en-GB" sz="4000" dirty="0"/>
          </a:p>
          <a:p>
            <a:pPr lvl="1" fontAlgn="base"/>
            <a:r>
              <a:rPr lang="en-GB" sz="4000" dirty="0" err="1"/>
              <a:t>ravnatelji</a:t>
            </a:r>
            <a:r>
              <a:rPr lang="en-GB" sz="4000" dirty="0"/>
              <a:t> </a:t>
            </a:r>
            <a:r>
              <a:rPr lang="en-GB" sz="4000" dirty="0" err="1"/>
              <a:t>smatraju</a:t>
            </a:r>
            <a:r>
              <a:rPr lang="en-GB" sz="4000" dirty="0"/>
              <a:t> da je </a:t>
            </a:r>
            <a:r>
              <a:rPr lang="en-GB" sz="4000" dirty="0" err="1"/>
              <a:t>učiteljima</a:t>
            </a:r>
            <a:r>
              <a:rPr lang="en-GB" sz="4000" dirty="0"/>
              <a:t>/</a:t>
            </a:r>
            <a:r>
              <a:rPr lang="en-GB" sz="4000" dirty="0" err="1"/>
              <a:t>nastavnicima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stručnim</a:t>
            </a:r>
            <a:r>
              <a:rPr lang="en-GB" sz="4000" dirty="0"/>
              <a:t> </a:t>
            </a:r>
            <a:r>
              <a:rPr lang="en-GB" sz="4000" dirty="0" err="1"/>
              <a:t>suradnicima</a:t>
            </a:r>
            <a:r>
              <a:rPr lang="en-GB" sz="4000" dirty="0"/>
              <a:t> </a:t>
            </a:r>
            <a:r>
              <a:rPr lang="en-GB" sz="4000" dirty="0" err="1"/>
              <a:t>potrebna</a:t>
            </a:r>
            <a:r>
              <a:rPr lang="en-GB" sz="4000" dirty="0"/>
              <a:t> </a:t>
            </a:r>
            <a:r>
              <a:rPr lang="en-GB" sz="4000" dirty="0" err="1"/>
              <a:t>sustavna</a:t>
            </a:r>
            <a:r>
              <a:rPr lang="en-GB" sz="4000" dirty="0"/>
              <a:t> </a:t>
            </a:r>
            <a:r>
              <a:rPr lang="en-GB" sz="4000" dirty="0" err="1"/>
              <a:t>edukacija</a:t>
            </a:r>
            <a:endParaRPr lang="en-GB" sz="4000" dirty="0"/>
          </a:p>
          <a:p>
            <a:pPr fontAlgn="base"/>
            <a:r>
              <a:rPr lang="en-GB" dirty="0" err="1"/>
              <a:t>Nastavnici</a:t>
            </a:r>
            <a:r>
              <a:rPr lang="en-GB" dirty="0"/>
              <a:t> </a:t>
            </a:r>
            <a:r>
              <a:rPr lang="en-GB" dirty="0" err="1"/>
              <a:t>žele</a:t>
            </a:r>
            <a:r>
              <a:rPr lang="en-GB" dirty="0"/>
              <a:t> </a:t>
            </a:r>
            <a:r>
              <a:rPr lang="en-GB" dirty="0" err="1"/>
              <a:t>edukaciju</a:t>
            </a:r>
            <a:r>
              <a:rPr lang="en-GB" dirty="0"/>
              <a:t> za </a:t>
            </a:r>
            <a:r>
              <a:rPr lang="en-GB" dirty="0" err="1"/>
              <a:t>pojedine</a:t>
            </a:r>
            <a:r>
              <a:rPr lang="en-GB" dirty="0"/>
              <a:t> </a:t>
            </a:r>
            <a:r>
              <a:rPr lang="en-GB" dirty="0" err="1"/>
              <a:t>alate</a:t>
            </a:r>
            <a:r>
              <a:rPr lang="en-GB" dirty="0"/>
              <a:t> (</a:t>
            </a:r>
            <a:r>
              <a:rPr lang="en-GB" dirty="0" err="1"/>
              <a:t>Geogebra</a:t>
            </a:r>
            <a:r>
              <a:rPr lang="en-GB" dirty="0"/>
              <a:t>, </a:t>
            </a:r>
            <a:r>
              <a:rPr lang="en-GB" dirty="0" err="1"/>
              <a:t>Matific</a:t>
            </a:r>
            <a:r>
              <a:rPr lang="en-GB" dirty="0"/>
              <a:t>…)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funkcionalnosti</a:t>
            </a:r>
            <a:r>
              <a:rPr lang="en-GB" dirty="0"/>
              <a:t> (</a:t>
            </a:r>
            <a:r>
              <a:rPr lang="en-GB" dirty="0" err="1"/>
              <a:t>npr</a:t>
            </a:r>
            <a:r>
              <a:rPr lang="en-GB" dirty="0"/>
              <a:t>.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snimiti</a:t>
            </a:r>
            <a:r>
              <a:rPr lang="en-GB" dirty="0"/>
              <a:t> </a:t>
            </a:r>
            <a:r>
              <a:rPr lang="en-GB" dirty="0" err="1"/>
              <a:t>govor</a:t>
            </a:r>
            <a:r>
              <a:rPr lang="en-GB" dirty="0"/>
              <a:t> </a:t>
            </a:r>
            <a:r>
              <a:rPr lang="en-GB" dirty="0" err="1"/>
              <a:t>uz</a:t>
            </a:r>
            <a:r>
              <a:rPr lang="en-GB" dirty="0"/>
              <a:t> ppt., </a:t>
            </a:r>
            <a:r>
              <a:rPr lang="en-GB" dirty="0" err="1"/>
              <a:t>alati</a:t>
            </a:r>
            <a:r>
              <a:rPr lang="en-GB" dirty="0"/>
              <a:t> za </a:t>
            </a:r>
            <a:r>
              <a:rPr lang="en-GB" dirty="0" err="1"/>
              <a:t>vrednovanje</a:t>
            </a:r>
            <a:r>
              <a:rPr lang="en-GB" dirty="0"/>
              <a:t>…)</a:t>
            </a:r>
          </a:p>
          <a:p>
            <a:pPr marL="0" indent="0" fontAlgn="base">
              <a:buNone/>
            </a:pPr>
            <a:endParaRPr lang="en-GB" dirty="0"/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973402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509623-2AD2-D248-AE62-21BFBF35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Kompetencije</a:t>
            </a:r>
            <a:r>
              <a:rPr lang="en-GB" dirty="0"/>
              <a:t> online </a:t>
            </a:r>
            <a:r>
              <a:rPr lang="en-GB" dirty="0" err="1"/>
              <a:t>poučavanja</a:t>
            </a:r>
            <a:br>
              <a:rPr lang="en-GB" dirty="0"/>
            </a:br>
            <a:endParaRPr lang="en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6B492-2188-8F46-8936-C820DBB9B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b="1" dirty="0" err="1"/>
              <a:t>Digitalne</a:t>
            </a:r>
            <a:r>
              <a:rPr lang="en-GB" b="1" dirty="0"/>
              <a:t> </a:t>
            </a:r>
            <a:r>
              <a:rPr lang="en-GB" b="1" dirty="0" err="1"/>
              <a:t>kompetencije</a:t>
            </a:r>
            <a:r>
              <a:rPr lang="en-GB" b="1" dirty="0"/>
              <a:t>      </a:t>
            </a:r>
            <a:r>
              <a:rPr lang="en-GB" b="1" dirty="0" err="1"/>
              <a:t>kompetencije</a:t>
            </a:r>
            <a:r>
              <a:rPr lang="en-GB" b="1" dirty="0"/>
              <a:t> online </a:t>
            </a:r>
            <a:r>
              <a:rPr lang="en-GB" b="1" dirty="0" err="1"/>
              <a:t>poučavanja</a:t>
            </a:r>
            <a:endParaRPr lang="en-GB" b="1" dirty="0"/>
          </a:p>
          <a:p>
            <a:pPr lvl="1" fontAlgn="base"/>
            <a:r>
              <a:rPr lang="en-GB" sz="4000" dirty="0" err="1"/>
              <a:t>Svijest</a:t>
            </a:r>
            <a:r>
              <a:rPr lang="en-GB" sz="4000" dirty="0"/>
              <a:t> o </a:t>
            </a:r>
            <a:r>
              <a:rPr lang="en-GB" sz="4000" dirty="0" err="1"/>
              <a:t>različitim</a:t>
            </a:r>
            <a:r>
              <a:rPr lang="en-GB" sz="4000" dirty="0"/>
              <a:t> </a:t>
            </a:r>
            <a:r>
              <a:rPr lang="en-GB" sz="4000" dirty="0" err="1"/>
              <a:t>mogućnostima</a:t>
            </a:r>
            <a:r>
              <a:rPr lang="en-GB" sz="4000" dirty="0"/>
              <a:t> </a:t>
            </a:r>
            <a:r>
              <a:rPr lang="en-GB" sz="4000" dirty="0" err="1"/>
              <a:t>učenika</a:t>
            </a:r>
            <a:r>
              <a:rPr lang="en-GB" sz="4000" dirty="0"/>
              <a:t>, </a:t>
            </a:r>
            <a:r>
              <a:rPr lang="en-GB" sz="4000" dirty="0" err="1"/>
              <a:t>fleksibilnost</a:t>
            </a:r>
            <a:r>
              <a:rPr lang="en-GB" sz="4000" dirty="0"/>
              <a:t>, </a:t>
            </a:r>
            <a:r>
              <a:rPr lang="en-GB" sz="4000" dirty="0" err="1"/>
              <a:t>upravljanje</a:t>
            </a:r>
            <a:r>
              <a:rPr lang="en-GB" sz="4000" dirty="0"/>
              <a:t> </a:t>
            </a:r>
            <a:r>
              <a:rPr lang="en-GB" sz="4000" dirty="0" err="1"/>
              <a:t>očekivanjima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vremenom</a:t>
            </a:r>
            <a:r>
              <a:rPr lang="en-GB" sz="4000" dirty="0"/>
              <a:t>, </a:t>
            </a:r>
            <a:r>
              <a:rPr lang="en-GB" sz="4000" dirty="0" err="1"/>
              <a:t>empatija</a:t>
            </a:r>
            <a:r>
              <a:rPr lang="en-GB" sz="4000" dirty="0"/>
              <a:t> (</a:t>
            </a:r>
            <a:r>
              <a:rPr lang="en-GB" sz="4000" u="sng" dirty="0">
                <a:hlinkClick r:id="rId3"/>
              </a:rPr>
              <a:t>https://lens.monash.edu/@education/2020/04/30/1380217/online-learning-rethinking-teachers-digital-competence-in-light-of-covid-19</a:t>
            </a:r>
            <a:r>
              <a:rPr lang="en-GB" sz="4000" u="sng" dirty="0"/>
              <a:t>)</a:t>
            </a:r>
          </a:p>
          <a:p>
            <a:pPr lvl="1" fontAlgn="base"/>
            <a:r>
              <a:rPr lang="en-GB" sz="4000" dirty="0" err="1"/>
              <a:t>Strukturiranje</a:t>
            </a:r>
            <a:r>
              <a:rPr lang="en-GB" sz="4000" dirty="0"/>
              <a:t> </a:t>
            </a:r>
            <a:r>
              <a:rPr lang="en-GB" sz="4000" dirty="0" err="1"/>
              <a:t>nastave</a:t>
            </a:r>
            <a:r>
              <a:rPr lang="en-GB" sz="4000" dirty="0"/>
              <a:t>, online </a:t>
            </a:r>
            <a:r>
              <a:rPr lang="en-GB" sz="4000" dirty="0" err="1"/>
              <a:t>komunikacija</a:t>
            </a:r>
            <a:r>
              <a:rPr lang="en-GB" sz="4000" dirty="0"/>
              <a:t>…</a:t>
            </a:r>
          </a:p>
          <a:p>
            <a:pPr fontAlgn="base"/>
            <a:endParaRPr lang="en-GB" dirty="0"/>
          </a:p>
          <a:p>
            <a:endParaRPr lang="en-HR" dirty="0"/>
          </a:p>
        </p:txBody>
      </p:sp>
      <p:sp>
        <p:nvSpPr>
          <p:cNvPr id="2" name="Not Equal 1">
            <a:extLst>
              <a:ext uri="{FF2B5EF4-FFF2-40B4-BE49-F238E27FC236}">
                <a16:creationId xmlns:a16="http://schemas.microsoft.com/office/drawing/2014/main" id="{CE91078B-2402-EA49-921B-00172629F8F0}"/>
              </a:ext>
            </a:extLst>
          </p:cNvPr>
          <p:cNvSpPr/>
          <p:nvPr/>
        </p:nvSpPr>
        <p:spPr>
          <a:xfrm>
            <a:off x="8946877" y="3186386"/>
            <a:ext cx="914400" cy="9144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21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509623-2AD2-D248-AE62-21BFBF35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Prilagodba</a:t>
            </a:r>
            <a:r>
              <a:rPr lang="en-GB" dirty="0"/>
              <a:t> </a:t>
            </a:r>
            <a:r>
              <a:rPr lang="en-GB" dirty="0" err="1"/>
              <a:t>organizacije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 </a:t>
            </a:r>
            <a:r>
              <a:rPr lang="en-GB" dirty="0" err="1"/>
              <a:t>škole</a:t>
            </a:r>
            <a:br>
              <a:rPr lang="en-GB" dirty="0"/>
            </a:br>
            <a:br>
              <a:rPr lang="en-GB" dirty="0"/>
            </a:br>
            <a:endParaRPr lang="en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6B492-2188-8F46-8936-C820DBB9B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/>
              <a:t>U </a:t>
            </a:r>
            <a:r>
              <a:rPr lang="en-GB" dirty="0" err="1"/>
              <a:t>redovnoj</a:t>
            </a:r>
            <a:r>
              <a:rPr lang="en-GB" dirty="0"/>
              <a:t> </a:t>
            </a:r>
            <a:r>
              <a:rPr lang="en-GB" dirty="0" err="1"/>
              <a:t>nastavi</a:t>
            </a:r>
            <a:r>
              <a:rPr lang="en-GB" dirty="0"/>
              <a:t> </a:t>
            </a:r>
            <a:r>
              <a:rPr lang="en-GB" dirty="0" err="1"/>
              <a:t>organizacija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 se </a:t>
            </a:r>
            <a:r>
              <a:rPr lang="en-GB" dirty="0" err="1"/>
              <a:t>podrazumijeva</a:t>
            </a:r>
            <a:endParaRPr lang="en-GB" dirty="0"/>
          </a:p>
          <a:p>
            <a:pPr fontAlgn="base"/>
            <a:r>
              <a:rPr lang="en-GB" dirty="0"/>
              <a:t>Za online </a:t>
            </a:r>
            <a:r>
              <a:rPr lang="en-GB" dirty="0" err="1"/>
              <a:t>nastavu</a:t>
            </a:r>
            <a:r>
              <a:rPr lang="en-GB" dirty="0"/>
              <a:t> </a:t>
            </a:r>
            <a:r>
              <a:rPr lang="en-GB" dirty="0" err="1"/>
              <a:t>takve</a:t>
            </a:r>
            <a:r>
              <a:rPr lang="en-GB" dirty="0"/>
              <a:t> procedure </a:t>
            </a:r>
            <a:r>
              <a:rPr lang="en-GB" dirty="0" err="1"/>
              <a:t>trenutno</a:t>
            </a:r>
            <a:r>
              <a:rPr lang="en-GB" dirty="0"/>
              <a:t> ne </a:t>
            </a:r>
            <a:r>
              <a:rPr lang="en-GB" dirty="0" err="1"/>
              <a:t>postoje</a:t>
            </a:r>
            <a:endParaRPr lang="en-GB" dirty="0"/>
          </a:p>
          <a:p>
            <a:pPr lvl="1" fontAlgn="base"/>
            <a:r>
              <a:rPr lang="en-GB" sz="4000" dirty="0"/>
              <a:t>s </a:t>
            </a:r>
            <a:r>
              <a:rPr lang="en-GB" sz="4000" dirty="0" err="1"/>
              <a:t>jedne</a:t>
            </a:r>
            <a:r>
              <a:rPr lang="en-GB" sz="4000" dirty="0"/>
              <a:t> </a:t>
            </a:r>
            <a:r>
              <a:rPr lang="en-GB" sz="4000" dirty="0" err="1"/>
              <a:t>strane</a:t>
            </a:r>
            <a:r>
              <a:rPr lang="en-GB" sz="4000" dirty="0"/>
              <a:t> </a:t>
            </a:r>
            <a:r>
              <a:rPr lang="en-GB" sz="4000" dirty="0" err="1"/>
              <a:t>neaktivnost</a:t>
            </a:r>
            <a:r>
              <a:rPr lang="en-GB" sz="4000" dirty="0"/>
              <a:t> </a:t>
            </a:r>
            <a:r>
              <a:rPr lang="en-GB" sz="4000" dirty="0" err="1"/>
              <a:t>dijela</a:t>
            </a:r>
            <a:r>
              <a:rPr lang="en-GB" sz="4000" dirty="0"/>
              <a:t> </a:t>
            </a:r>
            <a:r>
              <a:rPr lang="en-GB" sz="4000" dirty="0" err="1"/>
              <a:t>učenika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učitelja</a:t>
            </a:r>
            <a:r>
              <a:rPr lang="en-GB" sz="4000" dirty="0"/>
              <a:t>/</a:t>
            </a:r>
            <a:r>
              <a:rPr lang="en-GB" sz="4000" dirty="0" err="1"/>
              <a:t>nastavnika</a:t>
            </a:r>
            <a:endParaRPr lang="en-GB" sz="4000" dirty="0"/>
          </a:p>
          <a:p>
            <a:pPr lvl="1" fontAlgn="base"/>
            <a:r>
              <a:rPr lang="en-GB" sz="4000" dirty="0"/>
              <a:t>s </a:t>
            </a:r>
            <a:r>
              <a:rPr lang="en-GB" sz="4000" dirty="0" err="1"/>
              <a:t>druge</a:t>
            </a:r>
            <a:r>
              <a:rPr lang="en-GB" sz="4000" dirty="0"/>
              <a:t> </a:t>
            </a:r>
            <a:r>
              <a:rPr lang="en-GB" sz="4000" dirty="0" err="1"/>
              <a:t>strane</a:t>
            </a:r>
            <a:r>
              <a:rPr lang="en-GB" sz="4000" dirty="0"/>
              <a:t> </a:t>
            </a:r>
            <a:r>
              <a:rPr lang="en-GB" sz="4000" dirty="0" err="1"/>
              <a:t>prevelika</a:t>
            </a:r>
            <a:r>
              <a:rPr lang="en-GB" sz="4000" dirty="0"/>
              <a:t> </a:t>
            </a:r>
            <a:r>
              <a:rPr lang="en-GB" sz="4000" dirty="0" err="1"/>
              <a:t>opterećenost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stres</a:t>
            </a:r>
            <a:endParaRPr lang="en-GB" sz="4000" dirty="0"/>
          </a:p>
          <a:p>
            <a:pPr fontAlgn="base"/>
            <a:r>
              <a:rPr lang="en-GB" dirty="0" err="1"/>
              <a:t>Potrebno</a:t>
            </a:r>
            <a:r>
              <a:rPr lang="en-GB" dirty="0"/>
              <a:t> je </a:t>
            </a:r>
            <a:r>
              <a:rPr lang="en-GB" dirty="0" err="1"/>
              <a:t>regulirati</a:t>
            </a:r>
            <a:r>
              <a:rPr lang="en-GB" dirty="0"/>
              <a:t> </a:t>
            </a:r>
            <a:r>
              <a:rPr lang="en-GB" dirty="0" err="1"/>
              <a:t>prisutnost</a:t>
            </a:r>
            <a:r>
              <a:rPr lang="en-GB" dirty="0"/>
              <a:t> </a:t>
            </a:r>
            <a:r>
              <a:rPr lang="en-GB" dirty="0" err="1"/>
              <a:t>učenika</a:t>
            </a:r>
            <a:r>
              <a:rPr lang="en-GB" dirty="0"/>
              <a:t>, </a:t>
            </a:r>
            <a:r>
              <a:rPr lang="en-GB" dirty="0" err="1"/>
              <a:t>kako</a:t>
            </a:r>
            <a:r>
              <a:rPr lang="en-GB" dirty="0"/>
              <a:t> se </a:t>
            </a:r>
            <a:r>
              <a:rPr lang="en-GB" dirty="0" err="1"/>
              <a:t>prati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evidentira</a:t>
            </a:r>
            <a:endParaRPr lang="en-GB" dirty="0"/>
          </a:p>
          <a:p>
            <a:pPr lvl="1" fontAlgn="base"/>
            <a:r>
              <a:rPr lang="en-GB" sz="4000" dirty="0" err="1"/>
              <a:t>nužno</a:t>
            </a:r>
            <a:r>
              <a:rPr lang="en-GB" sz="4000" dirty="0"/>
              <a:t> je </a:t>
            </a:r>
            <a:r>
              <a:rPr lang="en-GB" sz="4000" dirty="0" err="1"/>
              <a:t>osigurati</a:t>
            </a:r>
            <a:r>
              <a:rPr lang="en-GB" sz="4000" dirty="0"/>
              <a:t> </a:t>
            </a:r>
            <a:r>
              <a:rPr lang="en-GB" sz="4000" dirty="0" err="1"/>
              <a:t>redovito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aktivno</a:t>
            </a:r>
            <a:r>
              <a:rPr lang="en-GB" sz="4000" dirty="0"/>
              <a:t> </a:t>
            </a:r>
            <a:r>
              <a:rPr lang="en-GB" sz="4000" dirty="0" err="1"/>
              <a:t>sudjelovanje</a:t>
            </a:r>
            <a:r>
              <a:rPr lang="en-GB" sz="4000" dirty="0"/>
              <a:t> </a:t>
            </a:r>
            <a:r>
              <a:rPr lang="en-GB" sz="4000" dirty="0" err="1"/>
              <a:t>učenika</a:t>
            </a:r>
            <a:r>
              <a:rPr lang="en-GB" sz="4000" dirty="0"/>
              <a:t> </a:t>
            </a:r>
          </a:p>
          <a:p>
            <a:pPr lvl="1" fontAlgn="base"/>
            <a:r>
              <a:rPr lang="en-GB" sz="4000" dirty="0" err="1"/>
              <a:t>ako</a:t>
            </a:r>
            <a:r>
              <a:rPr lang="en-GB" sz="4000" dirty="0"/>
              <a:t> </a:t>
            </a:r>
            <a:r>
              <a:rPr lang="en-GB" sz="4000" dirty="0" err="1"/>
              <a:t>nisu</a:t>
            </a:r>
            <a:r>
              <a:rPr lang="en-GB" sz="4000" dirty="0"/>
              <a:t> </a:t>
            </a:r>
            <a:r>
              <a:rPr lang="en-GB" sz="4000" dirty="0" err="1"/>
              <a:t>planirane</a:t>
            </a:r>
            <a:r>
              <a:rPr lang="en-GB" sz="4000" dirty="0"/>
              <a:t> </a:t>
            </a:r>
            <a:r>
              <a:rPr lang="en-GB" sz="4000" dirty="0" err="1"/>
              <a:t>sinkrone</a:t>
            </a:r>
            <a:r>
              <a:rPr lang="en-GB" sz="4000" dirty="0"/>
              <a:t> </a:t>
            </a:r>
            <a:r>
              <a:rPr lang="en-GB" sz="4000" dirty="0" err="1"/>
              <a:t>aktivnosti</a:t>
            </a:r>
            <a:r>
              <a:rPr lang="en-GB" sz="4000" dirty="0"/>
              <a:t>, ne </a:t>
            </a:r>
            <a:r>
              <a:rPr lang="en-GB" sz="4000" dirty="0" err="1"/>
              <a:t>treba</a:t>
            </a:r>
            <a:r>
              <a:rPr lang="en-GB" sz="4000" dirty="0"/>
              <a:t> </a:t>
            </a:r>
            <a:r>
              <a:rPr lang="en-GB" sz="4000" dirty="0" err="1"/>
              <a:t>inzistirati</a:t>
            </a:r>
            <a:r>
              <a:rPr lang="en-GB" sz="4000" dirty="0"/>
              <a:t> </a:t>
            </a:r>
            <a:r>
              <a:rPr lang="en-GB" sz="4000" dirty="0" err="1"/>
              <a:t>na</a:t>
            </a:r>
            <a:r>
              <a:rPr lang="en-GB" sz="4000" dirty="0"/>
              <a:t> </a:t>
            </a:r>
            <a:r>
              <a:rPr lang="en-GB" sz="4000" dirty="0" err="1"/>
              <a:t>provjeri</a:t>
            </a:r>
            <a:r>
              <a:rPr lang="en-GB" sz="4000" dirty="0"/>
              <a:t> </a:t>
            </a:r>
            <a:r>
              <a:rPr lang="en-GB" sz="4000" dirty="0" err="1"/>
              <a:t>prisutnosti</a:t>
            </a:r>
            <a:r>
              <a:rPr lang="en-GB" sz="4000" dirty="0"/>
              <a:t> </a:t>
            </a:r>
            <a:r>
              <a:rPr lang="en-GB" sz="4000" dirty="0" err="1"/>
              <a:t>učenika</a:t>
            </a:r>
            <a:endParaRPr lang="en-GB" sz="4000" dirty="0"/>
          </a:p>
          <a:p>
            <a:pPr fontAlgn="base"/>
            <a:r>
              <a:rPr lang="en-GB" dirty="0" err="1"/>
              <a:t>Potrebno</a:t>
            </a:r>
            <a:r>
              <a:rPr lang="en-GB" dirty="0"/>
              <a:t> je </a:t>
            </a:r>
            <a:r>
              <a:rPr lang="en-GB" dirty="0" err="1"/>
              <a:t>regulirati</a:t>
            </a:r>
            <a:r>
              <a:rPr lang="en-GB" dirty="0"/>
              <a:t> online rad </a:t>
            </a:r>
            <a:r>
              <a:rPr lang="en-GB" dirty="0" err="1"/>
              <a:t>nastavnika</a:t>
            </a:r>
            <a:endParaRPr lang="en-GB" dirty="0"/>
          </a:p>
          <a:p>
            <a:pPr lvl="1" fontAlgn="base"/>
            <a:r>
              <a:rPr lang="en-GB" sz="4000" dirty="0" err="1"/>
              <a:t>osigurati</a:t>
            </a:r>
            <a:r>
              <a:rPr lang="en-GB" sz="4000" dirty="0"/>
              <a:t> </a:t>
            </a:r>
            <a:r>
              <a:rPr lang="en-GB" sz="4000" dirty="0" err="1"/>
              <a:t>dovoljno</a:t>
            </a:r>
            <a:r>
              <a:rPr lang="en-GB" sz="4000" dirty="0"/>
              <a:t> </a:t>
            </a:r>
            <a:r>
              <a:rPr lang="en-GB" sz="4000" dirty="0" err="1"/>
              <a:t>vremena</a:t>
            </a:r>
            <a:r>
              <a:rPr lang="en-GB" sz="4000" dirty="0"/>
              <a:t> za </a:t>
            </a:r>
            <a:r>
              <a:rPr lang="en-GB" sz="4000" dirty="0" err="1"/>
              <a:t>pripremu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izvođenje</a:t>
            </a:r>
            <a:r>
              <a:rPr lang="en-GB" sz="4000" dirty="0"/>
              <a:t> </a:t>
            </a:r>
            <a:r>
              <a:rPr lang="en-GB" sz="4000" dirty="0" err="1"/>
              <a:t>nastave</a:t>
            </a:r>
            <a:r>
              <a:rPr lang="en-GB" sz="4000" dirty="0"/>
              <a:t>, za </a:t>
            </a:r>
            <a:r>
              <a:rPr lang="en-GB" sz="4000" dirty="0" err="1"/>
              <a:t>komunikaciju</a:t>
            </a:r>
            <a:r>
              <a:rPr lang="en-GB" sz="4000" dirty="0"/>
              <a:t> s </a:t>
            </a:r>
            <a:r>
              <a:rPr lang="en-GB" sz="4000" dirty="0" err="1"/>
              <a:t>učenicima</a:t>
            </a:r>
            <a:r>
              <a:rPr lang="en-GB" sz="4000" dirty="0"/>
              <a:t>, </a:t>
            </a:r>
            <a:r>
              <a:rPr lang="en-GB" sz="4000" dirty="0" err="1"/>
              <a:t>ali</a:t>
            </a:r>
            <a:r>
              <a:rPr lang="en-GB" sz="4000" dirty="0"/>
              <a:t> ne </a:t>
            </a:r>
            <a:r>
              <a:rPr lang="en-GB" sz="4000" dirty="0" err="1"/>
              <a:t>očekivati</a:t>
            </a:r>
            <a:r>
              <a:rPr lang="en-GB" sz="4000" dirty="0"/>
              <a:t> 24/7 online </a:t>
            </a:r>
            <a:r>
              <a:rPr lang="en-GB" sz="4000" dirty="0" err="1"/>
              <a:t>prisutnost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7657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D7B39-EBF9-014F-9F7A-346B58801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HR" sz="8500"/>
              <a:t>Globalna kriza obrazovnog sustava u slici</a:t>
            </a:r>
          </a:p>
        </p:txBody>
      </p:sp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FCCC930A-2735-6343-827C-DF7588138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96" y="2682330"/>
            <a:ext cx="15671210" cy="818820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0E8AA1-7E4B-354E-9C2B-122C61349B4A}"/>
              </a:ext>
            </a:extLst>
          </p:cNvPr>
          <p:cNvSpPr txBox="1"/>
          <p:nvPr/>
        </p:nvSpPr>
        <p:spPr>
          <a:xfrm>
            <a:off x="3530600" y="11251282"/>
            <a:ext cx="11967315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sz="4000" dirty="0"/>
              <a:t>Izvor: </a:t>
            </a:r>
            <a:r>
              <a:rPr lang="en-GB" sz="4000" u="sng" dirty="0">
                <a:hlinkClick r:id="rId4"/>
              </a:rPr>
              <a:t>https://en.unesco.org/covid19/educationresponse</a:t>
            </a:r>
            <a:endParaRPr lang="en-GB" sz="4000" u="sng" dirty="0"/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044425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78FE2-0DA4-0147-911B-66A15317E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416" y="3186386"/>
            <a:ext cx="12414689" cy="8784976"/>
          </a:xfrm>
        </p:spPr>
        <p:txBody>
          <a:bodyPr/>
          <a:lstStyle/>
          <a:p>
            <a:pPr fontAlgn="base"/>
            <a:r>
              <a:rPr lang="en-GB" dirty="0" err="1"/>
              <a:t>Važno</a:t>
            </a:r>
            <a:r>
              <a:rPr lang="en-GB" dirty="0"/>
              <a:t> je </a:t>
            </a:r>
            <a:r>
              <a:rPr lang="en-GB" dirty="0" err="1"/>
              <a:t>izabrati</a:t>
            </a:r>
            <a:r>
              <a:rPr lang="en-GB" dirty="0"/>
              <a:t> </a:t>
            </a:r>
            <a:r>
              <a:rPr lang="en-GB" dirty="0" err="1"/>
              <a:t>prikladan</a:t>
            </a:r>
            <a:r>
              <a:rPr lang="en-GB" dirty="0"/>
              <a:t> </a:t>
            </a:r>
            <a:r>
              <a:rPr lang="en-GB" dirty="0" err="1"/>
              <a:t>sustav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razini</a:t>
            </a:r>
            <a:r>
              <a:rPr lang="en-GB" dirty="0"/>
              <a:t> </a:t>
            </a:r>
            <a:r>
              <a:rPr lang="en-GB" dirty="0" err="1"/>
              <a:t>škole</a:t>
            </a:r>
            <a:r>
              <a:rPr lang="en-GB" dirty="0"/>
              <a:t>/</a:t>
            </a:r>
            <a:r>
              <a:rPr lang="en-GB" dirty="0" err="1"/>
              <a:t>dijela</a:t>
            </a:r>
            <a:r>
              <a:rPr lang="en-GB" dirty="0"/>
              <a:t> </a:t>
            </a:r>
            <a:r>
              <a:rPr lang="en-GB" dirty="0" err="1"/>
              <a:t>škole</a:t>
            </a:r>
            <a:endParaRPr lang="en-GB" dirty="0"/>
          </a:p>
          <a:p>
            <a:pPr lvl="1" fontAlgn="base"/>
            <a:r>
              <a:rPr lang="en-GB" sz="4000" dirty="0" err="1"/>
              <a:t>Odabir</a:t>
            </a:r>
            <a:r>
              <a:rPr lang="en-GB" sz="4000" dirty="0"/>
              <a:t> </a:t>
            </a:r>
            <a:r>
              <a:rPr lang="en-GB" sz="4000" dirty="0" err="1"/>
              <a:t>jednog</a:t>
            </a:r>
            <a:r>
              <a:rPr lang="en-GB" sz="4000" dirty="0"/>
              <a:t> </a:t>
            </a:r>
            <a:r>
              <a:rPr lang="en-GB" sz="4000" dirty="0" err="1"/>
              <a:t>sustava</a:t>
            </a:r>
            <a:r>
              <a:rPr lang="en-GB" sz="4000" dirty="0"/>
              <a:t> za </a:t>
            </a:r>
            <a:r>
              <a:rPr lang="en-GB" sz="4000" dirty="0" err="1"/>
              <a:t>cijelu</a:t>
            </a:r>
            <a:r>
              <a:rPr lang="en-GB" sz="4000" dirty="0"/>
              <a:t> </a:t>
            </a:r>
            <a:r>
              <a:rPr lang="en-GB" sz="4000" dirty="0" err="1"/>
              <a:t>školu</a:t>
            </a:r>
            <a:r>
              <a:rPr lang="en-GB" sz="4000" dirty="0"/>
              <a:t> (</a:t>
            </a:r>
            <a:r>
              <a:rPr lang="en-GB" sz="4000" dirty="0" err="1"/>
              <a:t>ili</a:t>
            </a:r>
            <a:r>
              <a:rPr lang="en-GB" sz="4000" dirty="0"/>
              <a:t> </a:t>
            </a:r>
            <a:r>
              <a:rPr lang="en-GB" sz="4000" dirty="0" err="1"/>
              <a:t>dio</a:t>
            </a:r>
            <a:r>
              <a:rPr lang="en-GB" sz="4000" dirty="0"/>
              <a:t> </a:t>
            </a:r>
            <a:r>
              <a:rPr lang="en-GB" sz="4000" dirty="0" err="1"/>
              <a:t>škole</a:t>
            </a:r>
            <a:r>
              <a:rPr lang="en-GB" sz="4000" dirty="0"/>
              <a:t>), </a:t>
            </a:r>
            <a:r>
              <a:rPr lang="en-GB" sz="4000" dirty="0" err="1"/>
              <a:t>pokazao</a:t>
            </a:r>
            <a:r>
              <a:rPr lang="en-GB" sz="4000" dirty="0"/>
              <a:t> se </a:t>
            </a:r>
            <a:r>
              <a:rPr lang="en-GB" sz="4000" dirty="0" err="1"/>
              <a:t>vrlo</a:t>
            </a:r>
            <a:r>
              <a:rPr lang="en-GB" sz="4000" dirty="0"/>
              <a:t> </a:t>
            </a:r>
            <a:r>
              <a:rPr lang="en-GB" sz="4000" dirty="0" err="1"/>
              <a:t>korisnim</a:t>
            </a:r>
            <a:r>
              <a:rPr lang="en-GB" sz="4000" dirty="0"/>
              <a:t> (</a:t>
            </a:r>
            <a:r>
              <a:rPr lang="en-GB" sz="4000" dirty="0" err="1"/>
              <a:t>uz</a:t>
            </a:r>
            <a:r>
              <a:rPr lang="en-GB" sz="4000" dirty="0"/>
              <a:t> </a:t>
            </a:r>
            <a:r>
              <a:rPr lang="en-GB" sz="4000" dirty="0" err="1"/>
              <a:t>iznimke</a:t>
            </a:r>
            <a:r>
              <a:rPr lang="en-GB" sz="4000" dirty="0"/>
              <a:t>)</a:t>
            </a:r>
          </a:p>
          <a:p>
            <a:pPr lvl="1"/>
            <a:r>
              <a:rPr lang="en-GB" sz="4000" dirty="0" err="1"/>
              <a:t>Treba</a:t>
            </a:r>
            <a:r>
              <a:rPr lang="en-GB" sz="4000" dirty="0"/>
              <a:t> </a:t>
            </a:r>
            <a:r>
              <a:rPr lang="en-GB" sz="4000" dirty="0" err="1"/>
              <a:t>uzeti</a:t>
            </a:r>
            <a:r>
              <a:rPr lang="en-GB" sz="4000" dirty="0"/>
              <a:t> u </a:t>
            </a:r>
            <a:r>
              <a:rPr lang="en-GB" sz="4000" dirty="0" err="1"/>
              <a:t>obzir</a:t>
            </a:r>
            <a:r>
              <a:rPr lang="en-GB" sz="4000" dirty="0"/>
              <a:t> </a:t>
            </a:r>
            <a:r>
              <a:rPr lang="en-GB" sz="4000" dirty="0" err="1"/>
              <a:t>potrebe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zadovoljstvo</a:t>
            </a:r>
            <a:r>
              <a:rPr lang="en-GB" sz="4000" dirty="0"/>
              <a:t> OOR-a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učenika</a:t>
            </a:r>
            <a:r>
              <a:rPr lang="en-GB" sz="4000" dirty="0"/>
              <a:t> </a:t>
            </a:r>
          </a:p>
          <a:p>
            <a:pPr lvl="1"/>
            <a:r>
              <a:rPr lang="en-GB" sz="4000" dirty="0" err="1"/>
              <a:t>Eventulna</a:t>
            </a:r>
            <a:r>
              <a:rPr lang="en-GB" sz="4000" dirty="0"/>
              <a:t> </a:t>
            </a:r>
            <a:r>
              <a:rPr lang="en-GB" sz="4000" dirty="0" err="1"/>
              <a:t>promjena</a:t>
            </a:r>
            <a:r>
              <a:rPr lang="en-GB" sz="4000" dirty="0"/>
              <a:t> </a:t>
            </a:r>
            <a:r>
              <a:rPr lang="en-GB" sz="4000" dirty="0" err="1"/>
              <a:t>sustava</a:t>
            </a:r>
            <a:r>
              <a:rPr lang="en-GB" sz="4000" dirty="0"/>
              <a:t> je </a:t>
            </a:r>
            <a:r>
              <a:rPr lang="en-GB" sz="4000" dirty="0" err="1"/>
              <a:t>teška</a:t>
            </a:r>
            <a:r>
              <a:rPr lang="en-GB" sz="4000" dirty="0"/>
              <a:t>, </a:t>
            </a:r>
            <a:r>
              <a:rPr lang="en-GB" sz="4000" dirty="0" err="1"/>
              <a:t>ali</a:t>
            </a:r>
            <a:r>
              <a:rPr lang="en-GB" sz="4000" dirty="0"/>
              <a:t> </a:t>
            </a:r>
            <a:r>
              <a:rPr lang="en-GB" sz="4000" dirty="0" err="1"/>
              <a:t>treba</a:t>
            </a:r>
            <a:r>
              <a:rPr lang="en-GB" sz="4000" dirty="0"/>
              <a:t> </a:t>
            </a:r>
            <a:r>
              <a:rPr lang="en-GB" sz="4000" dirty="0" err="1"/>
              <a:t>izvagati</a:t>
            </a:r>
            <a:r>
              <a:rPr lang="en-GB" sz="4000" dirty="0"/>
              <a:t> za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protiv</a:t>
            </a:r>
            <a:r>
              <a:rPr lang="en-GB" sz="4000" dirty="0"/>
              <a:t> </a:t>
            </a:r>
          </a:p>
          <a:p>
            <a:pPr lvl="1"/>
            <a:r>
              <a:rPr lang="en-GB" sz="4000" dirty="0" err="1"/>
              <a:t>Svaki</a:t>
            </a:r>
            <a:r>
              <a:rPr lang="en-GB" sz="4000" dirty="0"/>
              <a:t> </a:t>
            </a:r>
            <a:r>
              <a:rPr lang="en-GB" sz="4000" dirty="0" err="1"/>
              <a:t>sustav</a:t>
            </a:r>
            <a:r>
              <a:rPr lang="en-GB" sz="4000" dirty="0"/>
              <a:t> se </a:t>
            </a:r>
            <a:r>
              <a:rPr lang="en-GB" sz="4000" dirty="0" err="1"/>
              <a:t>može</a:t>
            </a:r>
            <a:r>
              <a:rPr lang="en-GB" sz="4000" dirty="0"/>
              <a:t> </a:t>
            </a:r>
            <a:r>
              <a:rPr lang="en-GB" sz="4000" dirty="0" err="1"/>
              <a:t>koristiti</a:t>
            </a:r>
            <a:r>
              <a:rPr lang="en-GB" sz="4000" dirty="0"/>
              <a:t> </a:t>
            </a:r>
            <a:r>
              <a:rPr lang="en-GB" sz="4000" dirty="0" err="1"/>
              <a:t>na</a:t>
            </a:r>
            <a:r>
              <a:rPr lang="en-GB" sz="4000" dirty="0"/>
              <a:t> </a:t>
            </a:r>
            <a:r>
              <a:rPr lang="en-GB" sz="4000" dirty="0" err="1"/>
              <a:t>različite</a:t>
            </a:r>
            <a:r>
              <a:rPr lang="en-GB" sz="4000" dirty="0"/>
              <a:t> </a:t>
            </a:r>
            <a:r>
              <a:rPr lang="en-GB" sz="4000" dirty="0" err="1"/>
              <a:t>načine</a:t>
            </a:r>
            <a:endParaRPr lang="en-GB" sz="4000" dirty="0"/>
          </a:p>
          <a:p>
            <a:r>
              <a:rPr lang="en-GB" sz="4000" dirty="0" err="1"/>
              <a:t>Podrška</a:t>
            </a:r>
            <a:r>
              <a:rPr lang="en-GB" sz="4000" dirty="0"/>
              <a:t> CARNET-a </a:t>
            </a:r>
            <a:r>
              <a:rPr lang="en-GB" sz="4000" dirty="0" err="1"/>
              <a:t>kroz</a:t>
            </a:r>
            <a:r>
              <a:rPr lang="en-GB" sz="4000" dirty="0"/>
              <a:t> Helpdesk</a:t>
            </a:r>
          </a:p>
          <a:p>
            <a:r>
              <a:rPr lang="en-GB" sz="4000" dirty="0">
                <a:hlinkClick r:id="rId3"/>
              </a:rPr>
              <a:t>https://www.carnet.hr/usluga/udaljenoucenje/</a:t>
            </a:r>
            <a:endParaRPr lang="en-HR" sz="4000" dirty="0"/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FC8CD5D5-EF1A-CB4B-9FDF-63B2DD11438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106" y="4122491"/>
            <a:ext cx="10025373" cy="597666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151F0C-C197-4B49-8BE2-98C15533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Sustavi za nastavu na daljinu</a:t>
            </a:r>
          </a:p>
        </p:txBody>
      </p:sp>
    </p:spTree>
    <p:extLst>
      <p:ext uri="{BB962C8B-B14F-4D97-AF65-F5344CB8AC3E}">
        <p14:creationId xmlns:p14="http://schemas.microsoft.com/office/powerpoint/2010/main" val="3388818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509623-2AD2-D248-AE62-21BFBF35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Vrednovanje</a:t>
            </a:r>
            <a:r>
              <a:rPr lang="en-GB" dirty="0"/>
              <a:t> u </a:t>
            </a:r>
            <a:r>
              <a:rPr lang="en-GB" dirty="0" err="1"/>
              <a:t>nastavi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daljinu</a:t>
            </a:r>
            <a:br>
              <a:rPr lang="en-GB" dirty="0"/>
            </a:br>
            <a:endParaRPr lang="en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6B492-2188-8F46-8936-C820DBB9B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 err="1"/>
              <a:t>Kontinuirano</a:t>
            </a:r>
            <a:r>
              <a:rPr lang="en-GB" dirty="0"/>
              <a:t> </a:t>
            </a:r>
            <a:r>
              <a:rPr lang="en-GB" dirty="0" err="1"/>
              <a:t>praćenje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 </a:t>
            </a:r>
            <a:r>
              <a:rPr lang="en-GB" dirty="0" err="1"/>
              <a:t>učenika</a:t>
            </a:r>
            <a:r>
              <a:rPr lang="en-GB" dirty="0"/>
              <a:t> je </a:t>
            </a:r>
            <a:r>
              <a:rPr lang="en-GB" dirty="0" err="1"/>
              <a:t>imperativ</a:t>
            </a:r>
            <a:r>
              <a:rPr lang="en-GB" dirty="0"/>
              <a:t> </a:t>
            </a:r>
            <a:r>
              <a:rPr lang="en-GB" dirty="0" err="1"/>
              <a:t>jer</a:t>
            </a:r>
            <a:r>
              <a:rPr lang="en-GB" dirty="0"/>
              <a:t> se u </a:t>
            </a:r>
            <a:r>
              <a:rPr lang="en-GB" dirty="0" err="1"/>
              <a:t>nastavi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daljinu</a:t>
            </a:r>
            <a:r>
              <a:rPr lang="en-GB" dirty="0"/>
              <a:t> </a:t>
            </a:r>
            <a:r>
              <a:rPr lang="en-GB" dirty="0" err="1"/>
              <a:t>učenici</a:t>
            </a:r>
            <a:r>
              <a:rPr lang="en-GB" dirty="0"/>
              <a:t> </a:t>
            </a:r>
            <a:r>
              <a:rPr lang="en-GB" dirty="0" err="1"/>
              <a:t>lako</a:t>
            </a:r>
            <a:r>
              <a:rPr lang="en-GB" dirty="0"/>
              <a:t> “</a:t>
            </a:r>
            <a:r>
              <a:rPr lang="en-GB" dirty="0" err="1"/>
              <a:t>izgube</a:t>
            </a:r>
            <a:r>
              <a:rPr lang="en-GB" dirty="0"/>
              <a:t>”</a:t>
            </a:r>
          </a:p>
          <a:p>
            <a:pPr fontAlgn="base"/>
            <a:r>
              <a:rPr lang="en-GB" dirty="0" err="1"/>
              <a:t>Potrebno</a:t>
            </a:r>
            <a:r>
              <a:rPr lang="en-GB" dirty="0"/>
              <a:t> je </a:t>
            </a:r>
            <a:r>
              <a:rPr lang="en-GB" dirty="0" err="1"/>
              <a:t>organizirati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</a:t>
            </a:r>
            <a:r>
              <a:rPr lang="en-GB" b="1" dirty="0" err="1"/>
              <a:t>aktivnosti</a:t>
            </a:r>
            <a:r>
              <a:rPr lang="en-GB" b="1" dirty="0"/>
              <a:t> </a:t>
            </a:r>
            <a:r>
              <a:rPr lang="en-GB" b="1" dirty="0" err="1"/>
              <a:t>kroz</a:t>
            </a:r>
            <a:r>
              <a:rPr lang="en-GB" b="1" dirty="0"/>
              <a:t> </a:t>
            </a:r>
            <a:r>
              <a:rPr lang="en-GB" b="1" dirty="0" err="1"/>
              <a:t>koje</a:t>
            </a:r>
            <a:r>
              <a:rPr lang="en-GB" b="1" dirty="0"/>
              <a:t> </a:t>
            </a:r>
            <a:r>
              <a:rPr lang="en-GB" b="1" dirty="0" err="1"/>
              <a:t>nastavnici</a:t>
            </a:r>
            <a:r>
              <a:rPr lang="en-GB" b="1" dirty="0"/>
              <a:t> </a:t>
            </a:r>
            <a:r>
              <a:rPr lang="en-GB" b="1" dirty="0" err="1"/>
              <a:t>skupljaju</a:t>
            </a:r>
            <a:r>
              <a:rPr lang="en-GB" b="1" dirty="0"/>
              <a:t> </a:t>
            </a:r>
            <a:r>
              <a:rPr lang="en-GB" b="1" dirty="0" err="1"/>
              <a:t>dokaze</a:t>
            </a:r>
            <a:r>
              <a:rPr lang="en-GB" b="1" dirty="0"/>
              <a:t> o </a:t>
            </a:r>
            <a:r>
              <a:rPr lang="en-GB" b="1" dirty="0" err="1"/>
              <a:t>učenikovoj</a:t>
            </a:r>
            <a:r>
              <a:rPr lang="en-GB" b="1" dirty="0"/>
              <a:t> </a:t>
            </a:r>
            <a:r>
              <a:rPr lang="en-GB" b="1" dirty="0" err="1"/>
              <a:t>aktivnosti</a:t>
            </a:r>
            <a:endParaRPr lang="en-GB" dirty="0"/>
          </a:p>
          <a:p>
            <a:pPr fontAlgn="base"/>
            <a:r>
              <a:rPr lang="en-GB" dirty="0" err="1"/>
              <a:t>Mnogi</a:t>
            </a:r>
            <a:r>
              <a:rPr lang="en-GB" dirty="0"/>
              <a:t> </a:t>
            </a:r>
            <a:r>
              <a:rPr lang="en-GB" dirty="0" err="1"/>
              <a:t>nastavnici</a:t>
            </a:r>
            <a:r>
              <a:rPr lang="en-GB" dirty="0"/>
              <a:t> </a:t>
            </a:r>
            <a:r>
              <a:rPr lang="en-GB" dirty="0" err="1"/>
              <a:t>nisu</a:t>
            </a:r>
            <a:r>
              <a:rPr lang="en-GB" dirty="0"/>
              <a:t> </a:t>
            </a:r>
            <a:r>
              <a:rPr lang="en-GB" dirty="0" err="1"/>
              <a:t>navikli</a:t>
            </a:r>
            <a:r>
              <a:rPr lang="en-GB" dirty="0"/>
              <a:t> </a:t>
            </a:r>
            <a:r>
              <a:rPr lang="en-GB" dirty="0" err="1"/>
              <a:t>pisati</a:t>
            </a:r>
            <a:r>
              <a:rPr lang="en-GB" dirty="0"/>
              <a:t> </a:t>
            </a:r>
            <a:r>
              <a:rPr lang="en-GB" dirty="0" err="1"/>
              <a:t>upute</a:t>
            </a:r>
            <a:r>
              <a:rPr lang="en-GB" dirty="0"/>
              <a:t> o </a:t>
            </a:r>
            <a:r>
              <a:rPr lang="en-GB" dirty="0" err="1"/>
              <a:t>zadacima</a:t>
            </a:r>
            <a:r>
              <a:rPr lang="en-GB" dirty="0"/>
              <a:t>, </a:t>
            </a:r>
            <a:r>
              <a:rPr lang="en-GB" dirty="0" err="1"/>
              <a:t>nemaju</a:t>
            </a:r>
            <a:r>
              <a:rPr lang="en-GB" dirty="0"/>
              <a:t> </a:t>
            </a:r>
            <a:r>
              <a:rPr lang="en-GB" dirty="0" err="1"/>
              <a:t>raspisana</a:t>
            </a:r>
            <a:r>
              <a:rPr lang="en-GB" dirty="0"/>
              <a:t> </a:t>
            </a:r>
            <a:r>
              <a:rPr lang="en-GB" dirty="0" err="1"/>
              <a:t>očekivanja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kriterije</a:t>
            </a:r>
            <a:r>
              <a:rPr lang="en-GB" dirty="0"/>
              <a:t> </a:t>
            </a:r>
            <a:r>
              <a:rPr lang="en-GB" dirty="0" err="1"/>
              <a:t>ocjenjivanja</a:t>
            </a:r>
            <a:endParaRPr lang="en-GB" dirty="0"/>
          </a:p>
          <a:p>
            <a:pPr fontAlgn="base"/>
            <a:r>
              <a:rPr lang="en-GB" dirty="0" err="1"/>
              <a:t>Davanje</a:t>
            </a:r>
            <a:r>
              <a:rPr lang="en-GB" dirty="0"/>
              <a:t> </a:t>
            </a:r>
            <a:r>
              <a:rPr lang="en-GB" dirty="0" err="1"/>
              <a:t>pisanih</a:t>
            </a:r>
            <a:r>
              <a:rPr lang="en-GB" dirty="0"/>
              <a:t> </a:t>
            </a:r>
            <a:r>
              <a:rPr lang="en-GB" dirty="0" err="1"/>
              <a:t>povratnih</a:t>
            </a:r>
            <a:r>
              <a:rPr lang="en-GB" dirty="0"/>
              <a:t> </a:t>
            </a:r>
            <a:r>
              <a:rPr lang="en-GB" dirty="0" err="1"/>
              <a:t>informacija</a:t>
            </a:r>
            <a:r>
              <a:rPr lang="en-GB" dirty="0"/>
              <a:t> je </a:t>
            </a:r>
            <a:r>
              <a:rPr lang="en-GB" dirty="0" err="1"/>
              <a:t>zahtjevno</a:t>
            </a:r>
            <a:r>
              <a:rPr lang="en-GB" dirty="0"/>
              <a:t>, </a:t>
            </a:r>
            <a:r>
              <a:rPr lang="en-GB" dirty="0" err="1"/>
              <a:t>dugotrajno</a:t>
            </a:r>
            <a:r>
              <a:rPr lang="en-GB" dirty="0"/>
              <a:t>, </a:t>
            </a:r>
            <a:r>
              <a:rPr lang="en-GB" dirty="0" err="1"/>
              <a:t>osjetljivo</a:t>
            </a:r>
            <a:r>
              <a:rPr lang="en-GB" dirty="0"/>
              <a:t> </a:t>
            </a:r>
          </a:p>
          <a:p>
            <a:pPr fontAlgn="base"/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vrednovanja</a:t>
            </a:r>
            <a:r>
              <a:rPr lang="en-GB" dirty="0"/>
              <a:t> (</a:t>
            </a:r>
            <a:r>
              <a:rPr lang="en-GB" dirty="0" err="1"/>
              <a:t>ocjenjivanja</a:t>
            </a:r>
            <a:r>
              <a:rPr lang="en-GB" dirty="0"/>
              <a:t>) </a:t>
            </a:r>
            <a:r>
              <a:rPr lang="en-GB" dirty="0" err="1"/>
              <a:t>primijeniti</a:t>
            </a:r>
            <a:r>
              <a:rPr lang="en-GB" dirty="0"/>
              <a:t> one </a:t>
            </a:r>
            <a:r>
              <a:rPr lang="en-GB" dirty="0" err="1"/>
              <a:t>vrste</a:t>
            </a:r>
            <a:r>
              <a:rPr lang="en-GB" dirty="0"/>
              <a:t> </a:t>
            </a:r>
            <a:r>
              <a:rPr lang="en-GB" dirty="0" err="1"/>
              <a:t>zadataka</a:t>
            </a:r>
            <a:r>
              <a:rPr lang="en-GB" dirty="0"/>
              <a:t> u </a:t>
            </a:r>
            <a:r>
              <a:rPr lang="en-GB" dirty="0" err="1"/>
              <a:t>kojima</a:t>
            </a:r>
            <a:r>
              <a:rPr lang="en-GB" dirty="0"/>
              <a:t> je </a:t>
            </a:r>
            <a:r>
              <a:rPr lang="en-GB" dirty="0" err="1"/>
              <a:t>manja</a:t>
            </a:r>
            <a:r>
              <a:rPr lang="en-GB" dirty="0"/>
              <a:t> </a:t>
            </a:r>
            <a:r>
              <a:rPr lang="en-GB" dirty="0" err="1"/>
              <a:t>mogućnost</a:t>
            </a:r>
            <a:r>
              <a:rPr lang="en-GB" dirty="0"/>
              <a:t> </a:t>
            </a:r>
            <a:r>
              <a:rPr lang="en-GB" dirty="0" err="1"/>
              <a:t>prepisivanja</a:t>
            </a:r>
            <a:endParaRPr lang="en-GB" dirty="0"/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657872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509623-2AD2-D248-AE62-21BFBF35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</a:t>
            </a:r>
            <a:r>
              <a:rPr lang="en-GB" dirty="0" err="1"/>
              <a:t>komunikacija</a:t>
            </a:r>
            <a:br>
              <a:rPr lang="en-GB" dirty="0"/>
            </a:br>
            <a:endParaRPr lang="en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46B492-2188-8F46-8936-C820DBB9B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 err="1"/>
              <a:t>Potrebno</a:t>
            </a:r>
            <a:r>
              <a:rPr lang="en-GB" dirty="0"/>
              <a:t> je </a:t>
            </a:r>
            <a:r>
              <a:rPr lang="en-GB" dirty="0" err="1"/>
              <a:t>osigurati</a:t>
            </a:r>
            <a:r>
              <a:rPr lang="en-GB" dirty="0"/>
              <a:t> </a:t>
            </a:r>
            <a:r>
              <a:rPr lang="en-GB" dirty="0" err="1"/>
              <a:t>pravodobnost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jasnoću</a:t>
            </a:r>
            <a:endParaRPr lang="en-GB" dirty="0"/>
          </a:p>
          <a:p>
            <a:pPr fontAlgn="base"/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regulirati</a:t>
            </a:r>
            <a:r>
              <a:rPr lang="en-GB" dirty="0"/>
              <a:t> </a:t>
            </a:r>
            <a:r>
              <a:rPr lang="en-GB" dirty="0" err="1"/>
              <a:t>kanale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tijek</a:t>
            </a:r>
            <a:r>
              <a:rPr lang="en-GB" dirty="0"/>
              <a:t> </a:t>
            </a:r>
            <a:r>
              <a:rPr lang="en-GB" dirty="0" err="1"/>
              <a:t>komunikacije</a:t>
            </a:r>
            <a:r>
              <a:rPr lang="en-GB" dirty="0"/>
              <a:t> </a:t>
            </a:r>
            <a:r>
              <a:rPr lang="en-GB" dirty="0" err="1"/>
              <a:t>unutar</a:t>
            </a:r>
            <a:r>
              <a:rPr lang="en-GB" dirty="0"/>
              <a:t> </a:t>
            </a:r>
            <a:r>
              <a:rPr lang="en-GB" dirty="0" err="1"/>
              <a:t>škole</a:t>
            </a:r>
            <a:r>
              <a:rPr lang="en-GB" dirty="0"/>
              <a:t>, </a:t>
            </a:r>
            <a:r>
              <a:rPr lang="en-GB" dirty="0" err="1"/>
              <a:t>definirati</a:t>
            </a:r>
            <a:r>
              <a:rPr lang="en-GB" dirty="0"/>
              <a:t> </a:t>
            </a:r>
            <a:r>
              <a:rPr lang="en-GB" dirty="0" err="1"/>
              <a:t>pravila</a:t>
            </a:r>
            <a:endParaRPr lang="en-GB" dirty="0"/>
          </a:p>
          <a:p>
            <a:pPr lvl="1" fontAlgn="base"/>
            <a:r>
              <a:rPr lang="en-GB" sz="4000" dirty="0"/>
              <a:t>Dobro je </a:t>
            </a:r>
            <a:r>
              <a:rPr lang="en-GB" sz="4000" dirty="0" err="1"/>
              <a:t>predvidjeti</a:t>
            </a:r>
            <a:r>
              <a:rPr lang="en-GB" sz="4000" dirty="0"/>
              <a:t> </a:t>
            </a:r>
            <a:r>
              <a:rPr lang="en-GB" sz="4000" dirty="0" err="1"/>
              <a:t>alternativu</a:t>
            </a:r>
            <a:endParaRPr lang="en-GB" sz="4000" dirty="0"/>
          </a:p>
          <a:p>
            <a:pPr fontAlgn="base"/>
            <a:r>
              <a:rPr lang="en-GB" dirty="0"/>
              <a:t>U online </a:t>
            </a:r>
            <a:r>
              <a:rPr lang="en-GB" dirty="0" err="1"/>
              <a:t>nastavi</a:t>
            </a:r>
            <a:r>
              <a:rPr lang="en-GB" dirty="0"/>
              <a:t> </a:t>
            </a:r>
            <a:r>
              <a:rPr lang="en-GB" dirty="0" err="1"/>
              <a:t>pisana</a:t>
            </a:r>
            <a:r>
              <a:rPr lang="en-GB" dirty="0"/>
              <a:t> </a:t>
            </a:r>
            <a:r>
              <a:rPr lang="en-GB" dirty="0" err="1"/>
              <a:t>komunikacija</a:t>
            </a:r>
            <a:r>
              <a:rPr lang="en-GB" dirty="0"/>
              <a:t> je </a:t>
            </a:r>
            <a:r>
              <a:rPr lang="en-GB" dirty="0" err="1"/>
              <a:t>neizbježna</a:t>
            </a:r>
            <a:r>
              <a:rPr lang="en-GB" dirty="0"/>
              <a:t> </a:t>
            </a:r>
          </a:p>
          <a:p>
            <a:pPr lvl="1" fontAlgn="base"/>
            <a:r>
              <a:rPr lang="en-GB" sz="4000" dirty="0" err="1"/>
              <a:t>prednost</a:t>
            </a:r>
            <a:r>
              <a:rPr lang="en-GB" sz="4000" dirty="0"/>
              <a:t>: </a:t>
            </a:r>
            <a:r>
              <a:rPr lang="en-GB" sz="4000" dirty="0" err="1"/>
              <a:t>osigurava</a:t>
            </a:r>
            <a:r>
              <a:rPr lang="en-GB" sz="4000" dirty="0"/>
              <a:t> </a:t>
            </a:r>
            <a:r>
              <a:rPr lang="en-GB" sz="4000" dirty="0" err="1"/>
              <a:t>transparentnost</a:t>
            </a:r>
            <a:endParaRPr lang="en-GB" sz="4000" dirty="0"/>
          </a:p>
          <a:p>
            <a:pPr lvl="1" fontAlgn="base"/>
            <a:r>
              <a:rPr lang="en-GB" sz="4000" dirty="0" err="1"/>
              <a:t>nedostatak</a:t>
            </a:r>
            <a:r>
              <a:rPr lang="en-GB" sz="4000" dirty="0"/>
              <a:t>: </a:t>
            </a:r>
            <a:r>
              <a:rPr lang="en-GB" sz="4000" dirty="0" err="1"/>
              <a:t>potrebno</a:t>
            </a:r>
            <a:r>
              <a:rPr lang="en-GB" sz="4000" dirty="0"/>
              <a:t> je </a:t>
            </a:r>
            <a:r>
              <a:rPr lang="en-GB" sz="4000" dirty="0" err="1"/>
              <a:t>više</a:t>
            </a:r>
            <a:r>
              <a:rPr lang="en-GB" sz="4000" dirty="0"/>
              <a:t> </a:t>
            </a:r>
            <a:r>
              <a:rPr lang="en-GB" sz="4000" dirty="0" err="1"/>
              <a:t>vremena</a:t>
            </a:r>
            <a:r>
              <a:rPr lang="en-GB" sz="4000" dirty="0"/>
              <a:t>, </a:t>
            </a:r>
            <a:r>
              <a:rPr lang="en-GB" sz="4000" dirty="0" err="1"/>
              <a:t>promišljanja</a:t>
            </a:r>
            <a:r>
              <a:rPr lang="en-GB" sz="4000" dirty="0"/>
              <a:t> (</a:t>
            </a:r>
            <a:r>
              <a:rPr lang="en-GB" sz="4000" dirty="0" err="1"/>
              <a:t>davanje</a:t>
            </a:r>
            <a:r>
              <a:rPr lang="en-GB" sz="4000" dirty="0"/>
              <a:t> </a:t>
            </a:r>
            <a:r>
              <a:rPr lang="en-GB" sz="4000" dirty="0" err="1"/>
              <a:t>pisanih</a:t>
            </a:r>
            <a:r>
              <a:rPr lang="en-GB" sz="4000" dirty="0"/>
              <a:t> </a:t>
            </a:r>
            <a:r>
              <a:rPr lang="en-GB" sz="4000" dirty="0" err="1"/>
              <a:t>povratnih</a:t>
            </a:r>
            <a:r>
              <a:rPr lang="en-GB" sz="4000" dirty="0"/>
              <a:t> </a:t>
            </a:r>
            <a:r>
              <a:rPr lang="en-GB" sz="4000" dirty="0" err="1"/>
              <a:t>informacija</a:t>
            </a:r>
            <a:r>
              <a:rPr lang="en-GB" sz="4000" dirty="0"/>
              <a:t> </a:t>
            </a:r>
            <a:r>
              <a:rPr lang="en-GB" sz="4000" dirty="0" err="1"/>
              <a:t>na</a:t>
            </a:r>
            <a:r>
              <a:rPr lang="en-GB" sz="4000" dirty="0"/>
              <a:t> rad </a:t>
            </a:r>
            <a:r>
              <a:rPr lang="en-GB" sz="4000" dirty="0" err="1"/>
              <a:t>učenika</a:t>
            </a:r>
            <a:r>
              <a:rPr lang="en-GB" sz="4000" dirty="0"/>
              <a:t>), </a:t>
            </a:r>
            <a:r>
              <a:rPr lang="en-GB" sz="4000" dirty="0" err="1"/>
              <a:t>planiranja</a:t>
            </a:r>
            <a:r>
              <a:rPr lang="en-GB" sz="4000" dirty="0"/>
              <a:t> (</a:t>
            </a:r>
            <a:r>
              <a:rPr lang="en-GB" sz="4000" dirty="0" err="1"/>
              <a:t>izrada</a:t>
            </a:r>
            <a:r>
              <a:rPr lang="en-GB" sz="4000" dirty="0"/>
              <a:t> </a:t>
            </a:r>
            <a:r>
              <a:rPr lang="en-GB" sz="4000" dirty="0" err="1"/>
              <a:t>pisanih</a:t>
            </a:r>
            <a:r>
              <a:rPr lang="en-GB" sz="4000" dirty="0"/>
              <a:t> </a:t>
            </a:r>
            <a:r>
              <a:rPr lang="en-GB" sz="4000" dirty="0" err="1"/>
              <a:t>preciznih</a:t>
            </a:r>
            <a:r>
              <a:rPr lang="en-GB" sz="4000" dirty="0"/>
              <a:t> </a:t>
            </a:r>
            <a:r>
              <a:rPr lang="en-GB" sz="4000" dirty="0" err="1"/>
              <a:t>uputa</a:t>
            </a:r>
            <a:r>
              <a:rPr lang="en-GB" sz="4000" dirty="0"/>
              <a:t>)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463735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8CA0C-D15E-7641-A85B-B818C1541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Ljudski čimbenici </a:t>
            </a:r>
            <a:r>
              <a:rPr lang="hr-HR" dirty="0"/>
              <a:t>u online nastavi</a:t>
            </a:r>
            <a:br>
              <a:rPr lang="hr-HR" dirty="0"/>
            </a:br>
            <a:r>
              <a:rPr lang="hr-HR" sz="4000" dirty="0"/>
              <a:t>(prema rezultatima CARNET-ovog istraživanja)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BEC8C-EFCC-6C4B-A953-7C8C9B086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109" y="4194498"/>
            <a:ext cx="21937028" cy="9052974"/>
          </a:xfrm>
        </p:spPr>
        <p:txBody>
          <a:bodyPr/>
          <a:lstStyle/>
          <a:p>
            <a:pPr fontAlgn="base"/>
            <a:r>
              <a:rPr lang="en-GB" dirty="0"/>
              <a:t>Online rad </a:t>
            </a:r>
            <a:r>
              <a:rPr lang="en-GB" dirty="0" err="1"/>
              <a:t>temelji</a:t>
            </a:r>
            <a:r>
              <a:rPr lang="en-GB" dirty="0"/>
              <a:t> se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ljudskoj</a:t>
            </a:r>
            <a:r>
              <a:rPr lang="en-GB" dirty="0"/>
              <a:t> </a:t>
            </a:r>
            <a:r>
              <a:rPr lang="en-GB" dirty="0" err="1"/>
              <a:t>interakciji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komunikaciji</a:t>
            </a:r>
            <a:r>
              <a:rPr lang="en-GB" dirty="0"/>
              <a:t> </a:t>
            </a:r>
          </a:p>
          <a:p>
            <a:pPr fontAlgn="base"/>
            <a:r>
              <a:rPr lang="en-GB" dirty="0"/>
              <a:t>Online rad je </a:t>
            </a:r>
            <a:r>
              <a:rPr lang="en-GB" dirty="0" err="1"/>
              <a:t>naporan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zahtjevan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za </a:t>
            </a:r>
            <a:r>
              <a:rPr lang="en-GB" dirty="0" err="1"/>
              <a:t>odrasle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za </a:t>
            </a:r>
            <a:r>
              <a:rPr lang="en-GB" dirty="0" err="1"/>
              <a:t>djecu</a:t>
            </a:r>
            <a:endParaRPr lang="en-GB" dirty="0"/>
          </a:p>
          <a:p>
            <a:pPr fontAlgn="base"/>
            <a:r>
              <a:rPr lang="en-GB" dirty="0" err="1"/>
              <a:t>Zahtijeva</a:t>
            </a:r>
            <a:r>
              <a:rPr lang="en-GB" dirty="0"/>
              <a:t> </a:t>
            </a:r>
            <a:r>
              <a:rPr lang="en-GB" dirty="0" err="1"/>
              <a:t>samodisciplinu</a:t>
            </a:r>
            <a:r>
              <a:rPr lang="en-GB" dirty="0"/>
              <a:t>, </a:t>
            </a:r>
            <a:r>
              <a:rPr lang="en-GB" dirty="0" err="1"/>
              <a:t>organizaciju</a:t>
            </a:r>
            <a:r>
              <a:rPr lang="en-GB" dirty="0"/>
              <a:t> </a:t>
            </a:r>
            <a:r>
              <a:rPr lang="en-GB" dirty="0" err="1"/>
              <a:t>vremena</a:t>
            </a:r>
            <a:r>
              <a:rPr lang="en-GB" dirty="0"/>
              <a:t>, </a:t>
            </a:r>
            <a:r>
              <a:rPr lang="en-GB" dirty="0" err="1"/>
              <a:t>strpljivost</a:t>
            </a:r>
            <a:r>
              <a:rPr lang="en-GB" dirty="0"/>
              <a:t>, </a:t>
            </a:r>
            <a:r>
              <a:rPr lang="en-GB" dirty="0" err="1"/>
              <a:t>upornost</a:t>
            </a:r>
            <a:endParaRPr lang="en-GB" dirty="0"/>
          </a:p>
          <a:p>
            <a:pPr fontAlgn="base"/>
            <a:r>
              <a:rPr lang="en-GB" dirty="0" err="1"/>
              <a:t>Djeca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mladi</a:t>
            </a:r>
            <a:r>
              <a:rPr lang="en-GB" dirty="0"/>
              <a:t> </a:t>
            </a:r>
            <a:r>
              <a:rPr lang="en-GB" dirty="0" err="1"/>
              <a:t>nemaju</a:t>
            </a:r>
            <a:r>
              <a:rPr lang="en-GB" dirty="0"/>
              <a:t> </a:t>
            </a:r>
            <a:r>
              <a:rPr lang="en-GB" dirty="0" err="1"/>
              <a:t>razvijene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vještine</a:t>
            </a:r>
            <a:endParaRPr lang="en-GB" dirty="0"/>
          </a:p>
          <a:p>
            <a:pPr fontAlgn="base"/>
            <a:r>
              <a:rPr lang="en-GB" dirty="0" err="1"/>
              <a:t>Pojedinci</a:t>
            </a:r>
            <a:r>
              <a:rPr lang="en-GB" dirty="0"/>
              <a:t> mu se </a:t>
            </a:r>
            <a:r>
              <a:rPr lang="en-GB" dirty="0" err="1"/>
              <a:t>različito</a:t>
            </a:r>
            <a:r>
              <a:rPr lang="en-GB" dirty="0"/>
              <a:t> </a:t>
            </a:r>
            <a:r>
              <a:rPr lang="en-GB" dirty="0" err="1"/>
              <a:t>prilagođavaju</a:t>
            </a:r>
            <a:endParaRPr lang="en-GB" dirty="0"/>
          </a:p>
          <a:p>
            <a:pPr lvl="1" fontAlgn="base"/>
            <a:r>
              <a:rPr lang="en-GB" dirty="0" err="1"/>
              <a:t>neki</a:t>
            </a:r>
            <a:r>
              <a:rPr lang="en-GB" dirty="0"/>
              <a:t> “</a:t>
            </a:r>
            <a:r>
              <a:rPr lang="en-GB" dirty="0" err="1"/>
              <a:t>zablistaju</a:t>
            </a:r>
            <a:r>
              <a:rPr lang="en-GB" dirty="0"/>
              <a:t>”, </a:t>
            </a:r>
            <a:r>
              <a:rPr lang="en-GB" dirty="0" err="1"/>
              <a:t>neki</a:t>
            </a:r>
            <a:r>
              <a:rPr lang="en-GB" dirty="0"/>
              <a:t> “se </a:t>
            </a:r>
            <a:r>
              <a:rPr lang="en-GB" dirty="0" err="1"/>
              <a:t>izgube</a:t>
            </a:r>
            <a:r>
              <a:rPr lang="en-GB" dirty="0"/>
              <a:t>”</a:t>
            </a:r>
          </a:p>
          <a:p>
            <a:pPr fontAlgn="base"/>
            <a:r>
              <a:rPr lang="en-GB" dirty="0" err="1"/>
              <a:t>Djeci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odraslima</a:t>
            </a:r>
            <a:r>
              <a:rPr lang="en-GB" dirty="0"/>
              <a:t> </a:t>
            </a:r>
            <a:r>
              <a:rPr lang="en-GB" dirty="0" err="1"/>
              <a:t>nedostaje</a:t>
            </a:r>
            <a:r>
              <a:rPr lang="en-GB" dirty="0"/>
              <a:t> </a:t>
            </a:r>
            <a:r>
              <a:rPr lang="en-GB" dirty="0" err="1"/>
              <a:t>socijalni</a:t>
            </a:r>
            <a:r>
              <a:rPr lang="en-GB" dirty="0"/>
              <a:t> </a:t>
            </a:r>
            <a:r>
              <a:rPr lang="en-GB" dirty="0" err="1"/>
              <a:t>kontakt</a:t>
            </a:r>
            <a:r>
              <a:rPr lang="en-GB" dirty="0"/>
              <a:t> u </a:t>
            </a:r>
            <a:r>
              <a:rPr lang="en-GB" dirty="0" err="1"/>
              <a:t>stvarnom</a:t>
            </a:r>
            <a:r>
              <a:rPr lang="en-GB" dirty="0"/>
              <a:t> </a:t>
            </a:r>
            <a:r>
              <a:rPr lang="en-GB" dirty="0" err="1"/>
              <a:t>okruženju</a:t>
            </a:r>
            <a:endParaRPr lang="en-GB" dirty="0"/>
          </a:p>
          <a:p>
            <a:pPr fontAlgn="base"/>
            <a:r>
              <a:rPr lang="en-GB" dirty="0" err="1"/>
              <a:t>Vizualni</a:t>
            </a:r>
            <a:r>
              <a:rPr lang="en-GB" dirty="0"/>
              <a:t> </a:t>
            </a:r>
            <a:r>
              <a:rPr lang="en-GB" dirty="0" err="1"/>
              <a:t>aspekt</a:t>
            </a:r>
            <a:r>
              <a:rPr lang="en-GB" dirty="0"/>
              <a:t> se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nadoknaditi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637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5AFA8-D10B-A84E-91E7-ABA9DC4FA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Negativne emocije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AB8E2-D577-5E40-B51D-EA9D61E4C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7928" y="3870462"/>
            <a:ext cx="13169673" cy="6336704"/>
          </a:xfrm>
        </p:spPr>
        <p:txBody>
          <a:bodyPr/>
          <a:lstStyle/>
          <a:p>
            <a:pPr fontAlgn="base"/>
            <a:r>
              <a:rPr lang="en-GB" dirty="0" err="1"/>
              <a:t>osjećaj</a:t>
            </a:r>
            <a:r>
              <a:rPr lang="en-GB" dirty="0"/>
              <a:t> </a:t>
            </a:r>
            <a:r>
              <a:rPr lang="en-GB" dirty="0" err="1"/>
              <a:t>izgubljenosti</a:t>
            </a:r>
            <a:r>
              <a:rPr lang="en-GB" dirty="0"/>
              <a:t> u </a:t>
            </a:r>
            <a:r>
              <a:rPr lang="en-GB" dirty="0" err="1"/>
              <a:t>novom</a:t>
            </a:r>
            <a:r>
              <a:rPr lang="en-GB" dirty="0"/>
              <a:t> </a:t>
            </a:r>
            <a:r>
              <a:rPr lang="en-GB" dirty="0" err="1"/>
              <a:t>načinu</a:t>
            </a:r>
            <a:r>
              <a:rPr lang="en-GB" dirty="0"/>
              <a:t> </a:t>
            </a:r>
            <a:r>
              <a:rPr lang="en-GB" dirty="0" err="1"/>
              <a:t>rada</a:t>
            </a:r>
            <a:endParaRPr lang="en-GB" dirty="0"/>
          </a:p>
          <a:p>
            <a:pPr fontAlgn="base"/>
            <a:r>
              <a:rPr lang="en-GB" dirty="0" err="1"/>
              <a:t>osjećaj</a:t>
            </a:r>
            <a:r>
              <a:rPr lang="en-GB" dirty="0"/>
              <a:t> </a:t>
            </a:r>
            <a:r>
              <a:rPr lang="en-GB" dirty="0" err="1"/>
              <a:t>izoliranosti</a:t>
            </a:r>
            <a:r>
              <a:rPr lang="en-GB" dirty="0"/>
              <a:t>, </a:t>
            </a:r>
            <a:r>
              <a:rPr lang="en-GB" dirty="0" err="1"/>
              <a:t>osamljenost</a:t>
            </a:r>
            <a:endParaRPr lang="en-GB" dirty="0"/>
          </a:p>
          <a:p>
            <a:pPr fontAlgn="base"/>
            <a:r>
              <a:rPr lang="en-GB" dirty="0" err="1"/>
              <a:t>osjećaj</a:t>
            </a:r>
            <a:r>
              <a:rPr lang="en-GB" dirty="0"/>
              <a:t> </a:t>
            </a:r>
            <a:r>
              <a:rPr lang="en-GB" dirty="0" err="1"/>
              <a:t>nedovoljne</a:t>
            </a:r>
            <a:r>
              <a:rPr lang="en-GB" dirty="0"/>
              <a:t> </a:t>
            </a:r>
            <a:r>
              <a:rPr lang="en-GB" dirty="0" err="1"/>
              <a:t>kompetentnosti</a:t>
            </a:r>
            <a:r>
              <a:rPr lang="en-GB" dirty="0"/>
              <a:t> </a:t>
            </a:r>
          </a:p>
          <a:p>
            <a:r>
              <a:rPr lang="en-GB" dirty="0" err="1"/>
              <a:t>preopterećenost</a:t>
            </a:r>
            <a:r>
              <a:rPr lang="en-GB" dirty="0"/>
              <a:t>, </a:t>
            </a:r>
            <a:r>
              <a:rPr lang="en-GB" dirty="0" err="1"/>
              <a:t>frustriranost</a:t>
            </a:r>
            <a:r>
              <a:rPr lang="en-GB" dirty="0"/>
              <a:t>, </a:t>
            </a:r>
            <a:r>
              <a:rPr lang="en-GB" dirty="0" err="1"/>
              <a:t>stres</a:t>
            </a:r>
            <a:endParaRPr lang="en-GB" dirty="0"/>
          </a:p>
          <a:p>
            <a:r>
              <a:rPr lang="en-GB" dirty="0" err="1"/>
              <a:t>osjećaj</a:t>
            </a:r>
            <a:r>
              <a:rPr lang="en-GB" dirty="0"/>
              <a:t> </a:t>
            </a:r>
            <a:r>
              <a:rPr lang="en-GB" dirty="0" err="1"/>
              <a:t>neuspjeha</a:t>
            </a:r>
            <a:endParaRPr lang="en-GB" dirty="0"/>
          </a:p>
          <a:p>
            <a:r>
              <a:rPr lang="en-GB" dirty="0" err="1"/>
              <a:t>depresivnost</a:t>
            </a:r>
            <a:endParaRPr lang="en-GB" dirty="0"/>
          </a:p>
          <a:p>
            <a:endParaRPr lang="hr-HR" dirty="0"/>
          </a:p>
        </p:txBody>
      </p:sp>
      <p:pic>
        <p:nvPicPr>
          <p:cNvPr id="8" name="Picture 7" descr="A person sitting in front of a window&#10;&#10;Description automatically generated">
            <a:extLst>
              <a:ext uri="{FF2B5EF4-FFF2-40B4-BE49-F238E27FC236}">
                <a16:creationId xmlns:a16="http://schemas.microsoft.com/office/drawing/2014/main" id="{F275F6CE-94FE-B741-BCEA-285E1BB04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74" y="3940186"/>
            <a:ext cx="8132051" cy="608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84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55683-E108-9842-9F2D-32F198FDF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60" y="3042370"/>
            <a:ext cx="13609512" cy="9001000"/>
          </a:xfrm>
        </p:spPr>
        <p:txBody>
          <a:bodyPr>
            <a:normAutofit/>
          </a:bodyPr>
          <a:lstStyle/>
          <a:p>
            <a:pPr lvl="1" fontAlgn="base">
              <a:lnSpc>
                <a:spcPct val="90000"/>
              </a:lnSpc>
            </a:pPr>
            <a:r>
              <a:rPr lang="en-GB" sz="3800" dirty="0" err="1"/>
              <a:t>Ravnatelji</a:t>
            </a:r>
            <a:endParaRPr lang="en-GB" sz="3800" dirty="0"/>
          </a:p>
          <a:p>
            <a:pPr lvl="2" fontAlgn="base">
              <a:lnSpc>
                <a:spcPct val="90000"/>
              </a:lnSpc>
            </a:pPr>
            <a:r>
              <a:rPr lang="en-GB" sz="3800" dirty="0" err="1"/>
              <a:t>neizvjesnost</a:t>
            </a:r>
            <a:r>
              <a:rPr lang="en-GB" sz="3800" dirty="0"/>
              <a:t>,  </a:t>
            </a:r>
            <a:r>
              <a:rPr lang="en-GB" sz="3800" dirty="0" err="1"/>
              <a:t>različite</a:t>
            </a:r>
            <a:r>
              <a:rPr lang="en-GB" sz="3800" dirty="0"/>
              <a:t> </a:t>
            </a:r>
            <a:r>
              <a:rPr lang="en-GB" sz="3800" dirty="0" err="1"/>
              <a:t>potrebe</a:t>
            </a:r>
            <a:r>
              <a:rPr lang="en-GB" sz="3800" dirty="0"/>
              <a:t> </a:t>
            </a:r>
            <a:r>
              <a:rPr lang="en-GB" sz="3800" dirty="0" err="1"/>
              <a:t>učenika</a:t>
            </a:r>
            <a:r>
              <a:rPr lang="en-GB" sz="3800" dirty="0"/>
              <a:t>, </a:t>
            </a:r>
            <a:r>
              <a:rPr lang="en-GB" sz="3800" dirty="0" err="1"/>
              <a:t>roditelja</a:t>
            </a:r>
            <a:r>
              <a:rPr lang="en-GB" sz="3800" dirty="0"/>
              <a:t>, </a:t>
            </a:r>
            <a:r>
              <a:rPr lang="en-GB" sz="3800" dirty="0" err="1"/>
              <a:t>djelatnika</a:t>
            </a:r>
            <a:r>
              <a:rPr lang="en-GB" sz="3800" dirty="0"/>
              <a:t>…</a:t>
            </a:r>
          </a:p>
          <a:p>
            <a:pPr lvl="1" fontAlgn="base">
              <a:lnSpc>
                <a:spcPct val="90000"/>
              </a:lnSpc>
            </a:pPr>
            <a:r>
              <a:rPr lang="en-GB" sz="3800" dirty="0" err="1"/>
              <a:t>Stručne</a:t>
            </a:r>
            <a:r>
              <a:rPr lang="en-GB" sz="3800" dirty="0"/>
              <a:t> </a:t>
            </a:r>
            <a:r>
              <a:rPr lang="en-GB" sz="3800" dirty="0" err="1"/>
              <a:t>službe</a:t>
            </a:r>
            <a:r>
              <a:rPr lang="en-GB" sz="3800" dirty="0"/>
              <a:t> </a:t>
            </a:r>
          </a:p>
          <a:p>
            <a:pPr lvl="2" fontAlgn="base">
              <a:lnSpc>
                <a:spcPct val="90000"/>
              </a:lnSpc>
            </a:pPr>
            <a:r>
              <a:rPr lang="en-GB" sz="3800" dirty="0" err="1"/>
              <a:t>velike</a:t>
            </a:r>
            <a:r>
              <a:rPr lang="en-GB" sz="3800" dirty="0"/>
              <a:t> </a:t>
            </a:r>
            <a:r>
              <a:rPr lang="en-GB" sz="3800" dirty="0" err="1"/>
              <a:t>potrebe</a:t>
            </a:r>
            <a:r>
              <a:rPr lang="en-GB" sz="3800" dirty="0"/>
              <a:t> za </a:t>
            </a:r>
            <a:r>
              <a:rPr lang="en-GB" sz="3800" dirty="0" err="1"/>
              <a:t>stručnom</a:t>
            </a:r>
            <a:r>
              <a:rPr lang="en-GB" sz="3800" dirty="0"/>
              <a:t> </a:t>
            </a:r>
            <a:r>
              <a:rPr lang="en-GB" sz="3800" dirty="0" err="1"/>
              <a:t>pomoći</a:t>
            </a:r>
            <a:r>
              <a:rPr lang="en-GB" sz="3800" dirty="0"/>
              <a:t>, </a:t>
            </a:r>
            <a:r>
              <a:rPr lang="en-GB" sz="3800" dirty="0" err="1"/>
              <a:t>nove</a:t>
            </a:r>
            <a:r>
              <a:rPr lang="en-GB" sz="3800" dirty="0"/>
              <a:t> </a:t>
            </a:r>
            <a:r>
              <a:rPr lang="en-GB" sz="3800" dirty="0" err="1"/>
              <a:t>vrste</a:t>
            </a:r>
            <a:r>
              <a:rPr lang="en-GB" sz="3800" dirty="0"/>
              <a:t> </a:t>
            </a:r>
            <a:r>
              <a:rPr lang="en-GB" sz="3800" dirty="0" err="1"/>
              <a:t>teškoća</a:t>
            </a:r>
            <a:r>
              <a:rPr lang="en-GB" sz="3800" dirty="0"/>
              <a:t>…</a:t>
            </a:r>
          </a:p>
          <a:p>
            <a:pPr lvl="1" fontAlgn="base">
              <a:lnSpc>
                <a:spcPct val="90000"/>
              </a:lnSpc>
            </a:pPr>
            <a:r>
              <a:rPr lang="en-GB" sz="3800" dirty="0" err="1"/>
              <a:t>Učitelji</a:t>
            </a:r>
            <a:r>
              <a:rPr lang="en-GB" sz="3800" dirty="0"/>
              <a:t> </a:t>
            </a:r>
            <a:r>
              <a:rPr lang="en-GB" sz="3800" dirty="0" err="1"/>
              <a:t>i</a:t>
            </a:r>
            <a:r>
              <a:rPr lang="en-GB" sz="3800" dirty="0"/>
              <a:t> </a:t>
            </a:r>
            <a:r>
              <a:rPr lang="en-GB" sz="3800" dirty="0" err="1"/>
              <a:t>nastavnici</a:t>
            </a:r>
            <a:r>
              <a:rPr lang="en-GB" sz="3800" dirty="0"/>
              <a:t> </a:t>
            </a:r>
          </a:p>
          <a:p>
            <a:pPr lvl="2" fontAlgn="base">
              <a:lnSpc>
                <a:spcPct val="90000"/>
              </a:lnSpc>
            </a:pPr>
            <a:r>
              <a:rPr lang="en-GB" sz="3800" dirty="0" err="1"/>
              <a:t>neregulirano</a:t>
            </a:r>
            <a:r>
              <a:rPr lang="en-GB" sz="3800" dirty="0"/>
              <a:t> </a:t>
            </a:r>
            <a:r>
              <a:rPr lang="en-GB" sz="3800" dirty="0" err="1"/>
              <a:t>radno</a:t>
            </a:r>
            <a:r>
              <a:rPr lang="en-GB" sz="3800" dirty="0"/>
              <a:t> </a:t>
            </a:r>
            <a:r>
              <a:rPr lang="en-GB" sz="3800" dirty="0" err="1"/>
              <a:t>vrijeme</a:t>
            </a:r>
            <a:r>
              <a:rPr lang="en-GB" sz="3800" dirty="0"/>
              <a:t>, </a:t>
            </a:r>
            <a:r>
              <a:rPr lang="en-GB" sz="3800" dirty="0" err="1"/>
              <a:t>previše</a:t>
            </a:r>
            <a:r>
              <a:rPr lang="en-GB" sz="3800" dirty="0"/>
              <a:t> </a:t>
            </a:r>
            <a:r>
              <a:rPr lang="en-GB" sz="3800" dirty="0" err="1"/>
              <a:t>komunikacijskih</a:t>
            </a:r>
            <a:r>
              <a:rPr lang="en-GB" sz="3800" dirty="0"/>
              <a:t> </a:t>
            </a:r>
            <a:r>
              <a:rPr lang="en-GB" sz="3800" dirty="0" err="1"/>
              <a:t>kanala</a:t>
            </a:r>
            <a:r>
              <a:rPr lang="en-GB" sz="3800" dirty="0"/>
              <a:t>…</a:t>
            </a:r>
          </a:p>
          <a:p>
            <a:pPr lvl="1" fontAlgn="base">
              <a:lnSpc>
                <a:spcPct val="90000"/>
              </a:lnSpc>
            </a:pPr>
            <a:r>
              <a:rPr lang="en-GB" sz="3800" dirty="0" err="1"/>
              <a:t>Učenici</a:t>
            </a:r>
            <a:endParaRPr lang="en-GB" sz="3800" dirty="0"/>
          </a:p>
          <a:p>
            <a:pPr lvl="2" fontAlgn="base">
              <a:lnSpc>
                <a:spcPct val="90000"/>
              </a:lnSpc>
            </a:pPr>
            <a:r>
              <a:rPr lang="en-GB" sz="3800" dirty="0" err="1"/>
              <a:t>individualni</a:t>
            </a:r>
            <a:r>
              <a:rPr lang="en-GB" sz="3800" dirty="0"/>
              <a:t> rad, </a:t>
            </a:r>
            <a:r>
              <a:rPr lang="en-GB" sz="3800" dirty="0" err="1"/>
              <a:t>izoliranost</a:t>
            </a:r>
            <a:r>
              <a:rPr lang="en-GB" sz="3800" dirty="0"/>
              <a:t>…</a:t>
            </a:r>
          </a:p>
          <a:p>
            <a:pPr lvl="1" fontAlgn="base">
              <a:lnSpc>
                <a:spcPct val="90000"/>
              </a:lnSpc>
            </a:pPr>
            <a:r>
              <a:rPr lang="en-GB" sz="3800" dirty="0" err="1"/>
              <a:t>Roditelji</a:t>
            </a:r>
            <a:endParaRPr lang="en-GB" sz="3800" dirty="0"/>
          </a:p>
          <a:p>
            <a:pPr lvl="2" fontAlgn="base">
              <a:lnSpc>
                <a:spcPct val="90000"/>
              </a:lnSpc>
            </a:pPr>
            <a:r>
              <a:rPr lang="en-GB" sz="3800" dirty="0"/>
              <a:t>rad od </a:t>
            </a:r>
            <a:r>
              <a:rPr lang="en-GB" sz="3800" dirty="0" err="1"/>
              <a:t>kuće</a:t>
            </a:r>
            <a:r>
              <a:rPr lang="en-GB" sz="3800" dirty="0"/>
              <a:t> </a:t>
            </a:r>
            <a:r>
              <a:rPr lang="en-GB" sz="3800" dirty="0" err="1"/>
              <a:t>i</a:t>
            </a:r>
            <a:r>
              <a:rPr lang="en-GB" sz="3800" dirty="0"/>
              <a:t> </a:t>
            </a:r>
            <a:r>
              <a:rPr lang="en-GB" sz="3800" dirty="0" err="1"/>
              <a:t>pomaganje</a:t>
            </a:r>
            <a:r>
              <a:rPr lang="en-GB" sz="3800" dirty="0"/>
              <a:t> </a:t>
            </a:r>
            <a:r>
              <a:rPr lang="en-GB" sz="3800" dirty="0" err="1"/>
              <a:t>djeci</a:t>
            </a:r>
            <a:r>
              <a:rPr lang="en-GB" sz="3800" dirty="0"/>
              <a:t>, </a:t>
            </a:r>
            <a:r>
              <a:rPr lang="en-GB" sz="3800" dirty="0" err="1"/>
              <a:t>zabrinutost</a:t>
            </a:r>
            <a:r>
              <a:rPr lang="en-GB" sz="3800" dirty="0"/>
              <a:t> za </a:t>
            </a:r>
            <a:r>
              <a:rPr lang="en-GB" sz="3800" dirty="0" err="1"/>
              <a:t>zdravlje</a:t>
            </a:r>
            <a:r>
              <a:rPr lang="en-GB" sz="3800" dirty="0"/>
              <a:t>, za </a:t>
            </a:r>
            <a:r>
              <a:rPr lang="en-GB" sz="3800" dirty="0" err="1"/>
              <a:t>školski</a:t>
            </a:r>
            <a:r>
              <a:rPr lang="en-GB" sz="3800" dirty="0"/>
              <a:t> </a:t>
            </a:r>
            <a:r>
              <a:rPr lang="en-GB" sz="3800" dirty="0" err="1"/>
              <a:t>uspjeh</a:t>
            </a:r>
            <a:r>
              <a:rPr lang="en-GB" sz="3800" dirty="0"/>
              <a:t>…</a:t>
            </a:r>
          </a:p>
          <a:p>
            <a:pPr>
              <a:lnSpc>
                <a:spcPct val="90000"/>
              </a:lnSpc>
            </a:pPr>
            <a:endParaRPr lang="hr-HR" sz="3500" dirty="0"/>
          </a:p>
        </p:txBody>
      </p:sp>
      <p:pic>
        <p:nvPicPr>
          <p:cNvPr id="4" name="Picture 3" descr="A person standing in front of a blackboard&#10;&#10;Description automatically generated">
            <a:extLst>
              <a:ext uri="{FF2B5EF4-FFF2-40B4-BE49-F238E27FC236}">
                <a16:creationId xmlns:a16="http://schemas.microsoft.com/office/drawing/2014/main" id="{6F8676D5-D7B0-804C-8166-603E02B0D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" r="5179" b="-1"/>
          <a:stretch/>
        </p:blipFill>
        <p:spPr>
          <a:xfrm>
            <a:off x="14547784" y="4027492"/>
            <a:ext cx="8549630" cy="659870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6AEC73-21C6-B544-BA49-C1637F6FD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9300"/>
              <a:t>Uzroci stresa</a:t>
            </a:r>
          </a:p>
        </p:txBody>
      </p:sp>
    </p:spTree>
    <p:extLst>
      <p:ext uri="{BB962C8B-B14F-4D97-AF65-F5344CB8AC3E}">
        <p14:creationId xmlns:p14="http://schemas.microsoft.com/office/powerpoint/2010/main" val="2204678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EE27A-3527-734F-83A6-96655824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013" y="3114378"/>
            <a:ext cx="18074008" cy="8280920"/>
          </a:xfrm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en-GB" dirty="0" err="1"/>
              <a:t>Osjećaj</a:t>
            </a:r>
            <a:r>
              <a:rPr lang="en-GB" dirty="0"/>
              <a:t> </a:t>
            </a:r>
            <a:r>
              <a:rPr lang="en-GB" dirty="0" err="1"/>
              <a:t>povezanosti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bliskosti</a:t>
            </a:r>
            <a:r>
              <a:rPr lang="en-GB" dirty="0"/>
              <a:t> s </a:t>
            </a:r>
            <a:r>
              <a:rPr lang="en-GB" dirty="0" err="1"/>
              <a:t>ostalim</a:t>
            </a:r>
            <a:r>
              <a:rPr lang="en-GB" dirty="0"/>
              <a:t> </a:t>
            </a:r>
            <a:r>
              <a:rPr lang="en-GB" dirty="0" err="1"/>
              <a:t>sudionicima</a:t>
            </a:r>
            <a:endParaRPr lang="en-GB" dirty="0"/>
          </a:p>
          <a:p>
            <a:pPr fontAlgn="base">
              <a:lnSpc>
                <a:spcPct val="90000"/>
              </a:lnSpc>
            </a:pPr>
            <a:r>
              <a:rPr lang="en-GB" dirty="0" err="1"/>
              <a:t>Povećano</a:t>
            </a:r>
            <a:r>
              <a:rPr lang="en-GB" dirty="0"/>
              <a:t> </a:t>
            </a:r>
            <a:r>
              <a:rPr lang="en-GB" dirty="0" err="1"/>
              <a:t>samopouzdanje</a:t>
            </a:r>
            <a:r>
              <a:rPr lang="en-GB" dirty="0"/>
              <a:t> u </a:t>
            </a:r>
            <a:r>
              <a:rPr lang="en-GB" dirty="0" err="1"/>
              <a:t>korištenju</a:t>
            </a:r>
            <a:r>
              <a:rPr lang="en-GB" dirty="0"/>
              <a:t> </a:t>
            </a:r>
            <a:r>
              <a:rPr lang="en-GB" dirty="0" err="1"/>
              <a:t>digitalnih</a:t>
            </a:r>
            <a:r>
              <a:rPr lang="en-GB" dirty="0"/>
              <a:t> </a:t>
            </a:r>
            <a:r>
              <a:rPr lang="en-GB" dirty="0" err="1"/>
              <a:t>tehnologija</a:t>
            </a:r>
            <a:endParaRPr lang="en-GB" dirty="0"/>
          </a:p>
          <a:p>
            <a:pPr fontAlgn="base">
              <a:lnSpc>
                <a:spcPct val="90000"/>
              </a:lnSpc>
            </a:pPr>
            <a:r>
              <a:rPr lang="en-GB" dirty="0" err="1"/>
              <a:t>Osjećaj</a:t>
            </a:r>
            <a:r>
              <a:rPr lang="en-GB" dirty="0"/>
              <a:t> </a:t>
            </a:r>
            <a:r>
              <a:rPr lang="en-GB" dirty="0" err="1"/>
              <a:t>uspješnosti</a:t>
            </a:r>
            <a:r>
              <a:rPr lang="en-GB" dirty="0"/>
              <a:t> u </a:t>
            </a:r>
            <a:r>
              <a:rPr lang="en-GB" dirty="0" err="1"/>
              <a:t>učenju</a:t>
            </a:r>
            <a:endParaRPr lang="en-GB" dirty="0"/>
          </a:p>
          <a:p>
            <a:pPr fontAlgn="base">
              <a:lnSpc>
                <a:spcPct val="90000"/>
              </a:lnSpc>
            </a:pPr>
            <a:r>
              <a:rPr lang="en-GB" dirty="0" err="1"/>
              <a:t>Zadovoljstvo</a:t>
            </a:r>
            <a:r>
              <a:rPr lang="en-GB" dirty="0"/>
              <a:t> </a:t>
            </a:r>
            <a:r>
              <a:rPr lang="en-GB" dirty="0" err="1"/>
              <a:t>zbog</a:t>
            </a:r>
            <a:r>
              <a:rPr lang="en-GB" dirty="0"/>
              <a:t> </a:t>
            </a:r>
            <a:r>
              <a:rPr lang="en-GB" dirty="0" err="1"/>
              <a:t>razvijenih</a:t>
            </a:r>
            <a:r>
              <a:rPr lang="en-GB" dirty="0"/>
              <a:t> </a:t>
            </a:r>
            <a:r>
              <a:rPr lang="en-GB" dirty="0" err="1"/>
              <a:t>novih</a:t>
            </a:r>
            <a:r>
              <a:rPr lang="en-GB" dirty="0"/>
              <a:t> </a:t>
            </a:r>
            <a:r>
              <a:rPr lang="en-GB" dirty="0" err="1"/>
              <a:t>kompetencija</a:t>
            </a:r>
            <a:r>
              <a:rPr lang="en-GB" dirty="0"/>
              <a:t> </a:t>
            </a:r>
          </a:p>
          <a:p>
            <a:pPr lvl="1" fontAlgn="base">
              <a:lnSpc>
                <a:spcPct val="90000"/>
              </a:lnSpc>
            </a:pPr>
            <a:r>
              <a:rPr lang="en-GB" dirty="0" err="1"/>
              <a:t>organizacija</a:t>
            </a:r>
            <a:r>
              <a:rPr lang="en-GB" dirty="0"/>
              <a:t> </a:t>
            </a:r>
            <a:r>
              <a:rPr lang="en-GB" dirty="0" err="1"/>
              <a:t>vremena</a:t>
            </a:r>
            <a:endParaRPr lang="en-GB" dirty="0"/>
          </a:p>
          <a:p>
            <a:pPr lvl="1" fontAlgn="base">
              <a:lnSpc>
                <a:spcPct val="90000"/>
              </a:lnSpc>
            </a:pPr>
            <a:r>
              <a:rPr lang="en-GB" dirty="0" err="1"/>
              <a:t>timski</a:t>
            </a:r>
            <a:r>
              <a:rPr lang="en-GB" dirty="0"/>
              <a:t> rad</a:t>
            </a:r>
          </a:p>
          <a:p>
            <a:pPr lvl="1" fontAlgn="base">
              <a:lnSpc>
                <a:spcPct val="90000"/>
              </a:lnSpc>
            </a:pPr>
            <a:r>
              <a:rPr lang="en-GB" dirty="0" err="1"/>
              <a:t>komunikacijske</a:t>
            </a:r>
            <a:r>
              <a:rPr lang="en-GB" dirty="0"/>
              <a:t> </a:t>
            </a:r>
            <a:r>
              <a:rPr lang="en-GB" dirty="0" err="1"/>
              <a:t>vještine</a:t>
            </a:r>
            <a:endParaRPr lang="en-GB" dirty="0"/>
          </a:p>
          <a:p>
            <a:pPr lvl="1" fontAlgn="base">
              <a:lnSpc>
                <a:spcPct val="90000"/>
              </a:lnSpc>
            </a:pPr>
            <a:r>
              <a:rPr lang="en-GB" dirty="0" err="1"/>
              <a:t>prezentiranje</a:t>
            </a:r>
            <a:endParaRPr lang="en-GB" dirty="0"/>
          </a:p>
          <a:p>
            <a:pPr>
              <a:lnSpc>
                <a:spcPct val="90000"/>
              </a:lnSpc>
            </a:pPr>
            <a:endParaRPr lang="hr-H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835E8-64A1-4B4E-AEEF-74F2B5F3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9300"/>
              <a:t>Pozitivne emocije</a:t>
            </a: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EE7205A-9F75-8E42-97BE-CC06F7F39F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882" y="6858794"/>
            <a:ext cx="8856984" cy="51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53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6F13E2-EC6C-4F4E-9A3A-C599206C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AE772-517C-EC4B-A502-BA8D4A2E1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HR" sz="9600" dirty="0"/>
          </a:p>
          <a:p>
            <a:pPr marL="0" indent="0" algn="ctr">
              <a:buNone/>
            </a:pPr>
            <a:endParaRPr lang="en-HR" sz="9600" dirty="0"/>
          </a:p>
          <a:p>
            <a:pPr marL="0" indent="0" algn="ctr">
              <a:buNone/>
            </a:pPr>
            <a:r>
              <a:rPr lang="en-HR" sz="9600" dirty="0"/>
              <a:t>Hvala na pažnji!</a:t>
            </a:r>
          </a:p>
          <a:p>
            <a:pPr marL="0" indent="0" algn="ctr">
              <a:buNone/>
            </a:pPr>
            <a:endParaRPr lang="en-HR" sz="9600" dirty="0"/>
          </a:p>
        </p:txBody>
      </p:sp>
    </p:spTree>
    <p:extLst>
      <p:ext uri="{BB962C8B-B14F-4D97-AF65-F5344CB8AC3E}">
        <p14:creationId xmlns:p14="http://schemas.microsoft.com/office/powerpoint/2010/main" val="296675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D7B39-EBF9-014F-9F7A-346B58801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HR" sz="9300"/>
              <a:t>Globalna kriza obrazovnog sustava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68AB3-E8F8-5B48-BBB7-0F9EF3D4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417" y="3186386"/>
            <a:ext cx="21937028" cy="9052974"/>
          </a:xfrm>
        </p:spPr>
        <p:txBody>
          <a:bodyPr>
            <a:normAutofit/>
          </a:bodyPr>
          <a:lstStyle/>
          <a:p>
            <a:r>
              <a:rPr lang="en-GB" dirty="0"/>
              <a:t>V</a:t>
            </a:r>
            <a:r>
              <a:rPr lang="en-HR" dirty="0"/>
              <a:t>iše od 1,5 milijardi djece u vrtiću, učenika </a:t>
            </a:r>
            <a:r>
              <a:rPr lang="en-GB" dirty="0" err="1"/>
              <a:t>i</a:t>
            </a:r>
            <a:r>
              <a:rPr lang="en-HR" dirty="0"/>
              <a:t> studenata zahvaćeni krizom izazvanom korona virusom – gotovo 90% te populacije</a:t>
            </a:r>
          </a:p>
          <a:p>
            <a:endParaRPr lang="en-HR" dirty="0"/>
          </a:p>
          <a:p>
            <a:r>
              <a:rPr lang="en-HR" dirty="0"/>
              <a:t>Izvori: </a:t>
            </a:r>
          </a:p>
          <a:p>
            <a:r>
              <a:rPr lang="en-GB" u="sng" dirty="0">
                <a:hlinkClick r:id="rId2"/>
              </a:rPr>
              <a:t>http://asianjde.org/ojs/index.php/AsianJDE/article/view/462/307</a:t>
            </a:r>
            <a:endParaRPr lang="en-GB" u="sng" dirty="0"/>
          </a:p>
          <a:p>
            <a:r>
              <a:rPr lang="en-GB" u="sng" dirty="0">
                <a:hlinkClick r:id="rId3"/>
              </a:rPr>
              <a:t>https://en.unesco.org/covid19/educationresponse</a:t>
            </a:r>
            <a:endParaRPr lang="en-GB" u="sng" dirty="0"/>
          </a:p>
          <a:p>
            <a:endParaRPr lang="en-GB" u="sng" dirty="0"/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04566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D8684F-C7EF-CB42-9DE9-44ED58F2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Živimo u VUCA svijetu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FBD131-521B-C74A-AF9B-13044D14A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Volatility – </a:t>
            </a:r>
            <a:r>
              <a:rPr lang="en-GB" dirty="0" err="1"/>
              <a:t>promjenjivost</a:t>
            </a:r>
            <a:endParaRPr lang="en-GB" dirty="0"/>
          </a:p>
          <a:p>
            <a:pPr lvl="1"/>
            <a:r>
              <a:rPr lang="en-GB" sz="4000" dirty="0"/>
              <a:t>“</a:t>
            </a:r>
            <a:r>
              <a:rPr lang="en-GB" sz="4000" dirty="0" err="1"/>
              <a:t>Živimo</a:t>
            </a:r>
            <a:r>
              <a:rPr lang="en-GB" sz="4000" dirty="0"/>
              <a:t> u </a:t>
            </a:r>
            <a:r>
              <a:rPr lang="en-GB" sz="4000" dirty="0" err="1"/>
              <a:t>svijetu</a:t>
            </a:r>
            <a:r>
              <a:rPr lang="en-GB" sz="4000" dirty="0"/>
              <a:t> </a:t>
            </a:r>
            <a:r>
              <a:rPr lang="en-GB" sz="4000" dirty="0" err="1"/>
              <a:t>koji</a:t>
            </a:r>
            <a:r>
              <a:rPr lang="en-GB" sz="4000" dirty="0"/>
              <a:t> se </a:t>
            </a:r>
            <a:r>
              <a:rPr lang="en-GB" sz="4000" dirty="0" err="1"/>
              <a:t>stalno</a:t>
            </a:r>
            <a:r>
              <a:rPr lang="en-GB" sz="4000" dirty="0"/>
              <a:t> </a:t>
            </a:r>
            <a:r>
              <a:rPr lang="en-GB" sz="4000" dirty="0" err="1"/>
              <a:t>mijenja</a:t>
            </a:r>
            <a:r>
              <a:rPr lang="en-GB" sz="4000" dirty="0"/>
              <a:t>, </a:t>
            </a:r>
            <a:r>
              <a:rPr lang="en-GB" sz="4000" dirty="0" err="1"/>
              <a:t>postaje</a:t>
            </a:r>
            <a:r>
              <a:rPr lang="en-GB" sz="4000" dirty="0"/>
              <a:t> </a:t>
            </a:r>
            <a:r>
              <a:rPr lang="en-GB" sz="4000" dirty="0" err="1"/>
              <a:t>sve</a:t>
            </a:r>
            <a:r>
              <a:rPr lang="en-GB" sz="4000" dirty="0"/>
              <a:t> </a:t>
            </a:r>
            <a:r>
              <a:rPr lang="en-GB" sz="4000" dirty="0" err="1"/>
              <a:t>nestabilniji</a:t>
            </a:r>
            <a:r>
              <a:rPr lang="en-GB" sz="4000" dirty="0"/>
              <a:t> </a:t>
            </a:r>
            <a:r>
              <a:rPr lang="en-GB" sz="4000" dirty="0" err="1"/>
              <a:t>svakim</a:t>
            </a:r>
            <a:r>
              <a:rPr lang="en-GB" sz="4000" dirty="0"/>
              <a:t> </a:t>
            </a:r>
            <a:r>
              <a:rPr lang="en-GB" sz="4000" dirty="0" err="1"/>
              <a:t>danom</a:t>
            </a:r>
            <a:r>
              <a:rPr lang="en-GB" sz="4000" dirty="0"/>
              <a:t>, u </a:t>
            </a:r>
            <a:r>
              <a:rPr lang="en-GB" sz="4000" dirty="0" err="1"/>
              <a:t>kojemu</a:t>
            </a:r>
            <a:r>
              <a:rPr lang="en-GB" sz="4000" dirty="0"/>
              <a:t> male i </a:t>
            </a:r>
            <a:r>
              <a:rPr lang="en-GB" sz="4000" dirty="0" err="1"/>
              <a:t>velike</a:t>
            </a:r>
            <a:r>
              <a:rPr lang="en-GB" sz="4000" dirty="0"/>
              <a:t> </a:t>
            </a:r>
            <a:r>
              <a:rPr lang="en-GB" sz="4000" dirty="0" err="1"/>
              <a:t>promjene</a:t>
            </a:r>
            <a:r>
              <a:rPr lang="en-GB" sz="4000" dirty="0"/>
              <a:t> </a:t>
            </a:r>
            <a:r>
              <a:rPr lang="en-GB" sz="4000" dirty="0" err="1"/>
              <a:t>postaju</a:t>
            </a:r>
            <a:r>
              <a:rPr lang="en-GB" sz="4000" dirty="0"/>
              <a:t> </a:t>
            </a:r>
            <a:r>
              <a:rPr lang="en-GB" sz="4000" dirty="0" err="1"/>
              <a:t>sve</a:t>
            </a:r>
            <a:r>
              <a:rPr lang="en-GB" sz="4000" dirty="0"/>
              <a:t> </a:t>
            </a:r>
            <a:r>
              <a:rPr lang="en-GB" sz="4000" dirty="0" err="1"/>
              <a:t>nepredvidivije</a:t>
            </a:r>
            <a:r>
              <a:rPr lang="en-GB" sz="4000" dirty="0"/>
              <a:t>…”</a:t>
            </a:r>
          </a:p>
          <a:p>
            <a:r>
              <a:rPr lang="en-GB" dirty="0"/>
              <a:t>Uncertainty – </a:t>
            </a:r>
            <a:r>
              <a:rPr lang="en-GB" dirty="0" err="1"/>
              <a:t>nesigurnost</a:t>
            </a:r>
            <a:r>
              <a:rPr lang="en-GB" dirty="0"/>
              <a:t> (</a:t>
            </a:r>
            <a:r>
              <a:rPr lang="en-GB" dirty="0" err="1"/>
              <a:t>neizvjesnost</a:t>
            </a:r>
            <a:r>
              <a:rPr lang="en-GB" dirty="0"/>
              <a:t>)</a:t>
            </a:r>
          </a:p>
          <a:p>
            <a:pPr lvl="1"/>
            <a:r>
              <a:rPr lang="en-GB" sz="4000" dirty="0"/>
              <a:t>“</a:t>
            </a:r>
            <a:r>
              <a:rPr lang="en-GB" sz="4000" dirty="0" err="1"/>
              <a:t>Postaje</a:t>
            </a:r>
            <a:r>
              <a:rPr lang="en-GB" sz="4000" dirty="0"/>
              <a:t> </a:t>
            </a:r>
            <a:r>
              <a:rPr lang="en-GB" sz="4000" dirty="0" err="1"/>
              <a:t>sve</a:t>
            </a:r>
            <a:r>
              <a:rPr lang="en-GB" sz="4000" dirty="0"/>
              <a:t> </a:t>
            </a:r>
            <a:r>
              <a:rPr lang="en-GB" sz="4000" dirty="0" err="1"/>
              <a:t>teže</a:t>
            </a:r>
            <a:r>
              <a:rPr lang="en-GB" sz="4000" dirty="0"/>
              <a:t> </a:t>
            </a:r>
            <a:r>
              <a:rPr lang="en-GB" sz="4000" dirty="0" err="1"/>
              <a:t>predvidjeti</a:t>
            </a:r>
            <a:r>
              <a:rPr lang="en-GB" sz="4000" dirty="0"/>
              <a:t> </a:t>
            </a:r>
            <a:r>
              <a:rPr lang="en-GB" sz="4000" dirty="0" err="1"/>
              <a:t>događaje</a:t>
            </a:r>
            <a:r>
              <a:rPr lang="en-GB" sz="4000" dirty="0"/>
              <a:t> </a:t>
            </a:r>
            <a:r>
              <a:rPr lang="en-GB" sz="4000" dirty="0" err="1"/>
              <a:t>ili</a:t>
            </a:r>
            <a:r>
              <a:rPr lang="en-GB" sz="4000" dirty="0"/>
              <a:t> </a:t>
            </a:r>
            <a:r>
              <a:rPr lang="en-GB" sz="4000" dirty="0" err="1"/>
              <a:t>kako</a:t>
            </a:r>
            <a:r>
              <a:rPr lang="en-GB" sz="4000" dirty="0"/>
              <a:t> </a:t>
            </a:r>
            <a:r>
              <a:rPr lang="en-GB" sz="4000" dirty="0" err="1"/>
              <a:t>će</a:t>
            </a:r>
            <a:r>
              <a:rPr lang="en-GB" sz="4000" dirty="0"/>
              <a:t> se </a:t>
            </a:r>
            <a:r>
              <a:rPr lang="en-GB" sz="4000" dirty="0" err="1"/>
              <a:t>oni</a:t>
            </a:r>
            <a:r>
              <a:rPr lang="en-GB" sz="4000" dirty="0"/>
              <a:t> </a:t>
            </a:r>
            <a:r>
              <a:rPr lang="en-GB" sz="4000" dirty="0" err="1"/>
              <a:t>odvijati</a:t>
            </a:r>
            <a:r>
              <a:rPr lang="en-GB" sz="4000" dirty="0"/>
              <a:t>…”</a:t>
            </a:r>
          </a:p>
          <a:p>
            <a:r>
              <a:rPr lang="en-GB" dirty="0"/>
              <a:t>Complexity – </a:t>
            </a:r>
            <a:r>
              <a:rPr lang="en-GB" dirty="0" err="1"/>
              <a:t>složenost</a:t>
            </a:r>
            <a:endParaRPr lang="en-GB" dirty="0"/>
          </a:p>
          <a:p>
            <a:pPr lvl="1"/>
            <a:r>
              <a:rPr lang="en-GB" sz="4000" dirty="0"/>
              <a:t>“</a:t>
            </a:r>
            <a:r>
              <a:rPr lang="en-GB" sz="4000" dirty="0" err="1"/>
              <a:t>Naš</a:t>
            </a:r>
            <a:r>
              <a:rPr lang="en-GB" sz="4000" dirty="0"/>
              <a:t> </a:t>
            </a:r>
            <a:r>
              <a:rPr lang="en-GB" sz="4000" dirty="0" err="1"/>
              <a:t>moderni</a:t>
            </a:r>
            <a:r>
              <a:rPr lang="en-GB" sz="4000" dirty="0"/>
              <a:t> </a:t>
            </a:r>
            <a:r>
              <a:rPr lang="en-GB" sz="4000" dirty="0" err="1"/>
              <a:t>svijet</a:t>
            </a:r>
            <a:r>
              <a:rPr lang="en-GB" sz="4000" dirty="0"/>
              <a:t> je </a:t>
            </a:r>
            <a:r>
              <a:rPr lang="en-GB" sz="4000" dirty="0" err="1"/>
              <a:t>kompleksniji</a:t>
            </a:r>
            <a:r>
              <a:rPr lang="en-GB" sz="4000" dirty="0"/>
              <a:t> </a:t>
            </a:r>
            <a:r>
              <a:rPr lang="en-GB" sz="4000" dirty="0" err="1"/>
              <a:t>nego</a:t>
            </a:r>
            <a:r>
              <a:rPr lang="en-GB" sz="4000" dirty="0"/>
              <a:t> </a:t>
            </a:r>
            <a:r>
              <a:rPr lang="en-GB" sz="4000" dirty="0" err="1"/>
              <a:t>ikad</a:t>
            </a:r>
            <a:r>
              <a:rPr lang="en-GB" sz="4000" dirty="0"/>
              <a:t> </a:t>
            </a:r>
            <a:r>
              <a:rPr lang="en-GB" sz="4000" dirty="0" err="1"/>
              <a:t>prije</a:t>
            </a:r>
            <a:r>
              <a:rPr lang="en-GB" sz="4000" dirty="0"/>
              <a:t>.”  </a:t>
            </a:r>
          </a:p>
          <a:p>
            <a:r>
              <a:rPr lang="en-GB" dirty="0"/>
              <a:t>Ambiguity – </a:t>
            </a:r>
            <a:r>
              <a:rPr lang="en-GB" dirty="0" err="1"/>
              <a:t>nejasnost</a:t>
            </a:r>
            <a:endParaRPr lang="en-GB" dirty="0"/>
          </a:p>
          <a:p>
            <a:r>
              <a:rPr lang="en-GB" sz="4000" dirty="0"/>
              <a:t>“…u </a:t>
            </a:r>
            <a:r>
              <a:rPr lang="en-GB" sz="4000" dirty="0" err="1"/>
              <a:t>današnjem</a:t>
            </a:r>
            <a:r>
              <a:rPr lang="en-GB" sz="4000" dirty="0"/>
              <a:t> </a:t>
            </a:r>
            <a:r>
              <a:rPr lang="en-GB" sz="4000" dirty="0" err="1"/>
              <a:t>svijetu</a:t>
            </a:r>
            <a:r>
              <a:rPr lang="en-GB" sz="4000" dirty="0"/>
              <a:t> </a:t>
            </a:r>
            <a:r>
              <a:rPr lang="en-GB" sz="4000" dirty="0" err="1"/>
              <a:t>stvari</a:t>
            </a:r>
            <a:r>
              <a:rPr lang="en-GB" sz="4000" dirty="0"/>
              <a:t> </a:t>
            </a:r>
            <a:r>
              <a:rPr lang="en-GB" sz="4000" dirty="0" err="1"/>
              <a:t>su</a:t>
            </a:r>
            <a:r>
              <a:rPr lang="en-GB" sz="4000" dirty="0"/>
              <a:t> </a:t>
            </a:r>
            <a:r>
              <a:rPr lang="en-GB" sz="4000" dirty="0" err="1"/>
              <a:t>rijetko</a:t>
            </a:r>
            <a:r>
              <a:rPr lang="en-GB" sz="4000" dirty="0"/>
              <a:t> </a:t>
            </a:r>
            <a:r>
              <a:rPr lang="en-GB" sz="4000" dirty="0" err="1"/>
              <a:t>potpuno</a:t>
            </a:r>
            <a:r>
              <a:rPr lang="en-GB" sz="4000" dirty="0"/>
              <a:t> </a:t>
            </a:r>
            <a:r>
              <a:rPr lang="en-GB" sz="4000" dirty="0" err="1"/>
              <a:t>jasne</a:t>
            </a:r>
            <a:r>
              <a:rPr lang="en-GB" sz="4000" dirty="0"/>
              <a:t> </a:t>
            </a:r>
            <a:r>
              <a:rPr lang="en-GB" sz="4000" dirty="0" err="1"/>
              <a:t>ili</a:t>
            </a:r>
            <a:r>
              <a:rPr lang="en-GB" sz="4000" dirty="0"/>
              <a:t> </a:t>
            </a:r>
            <a:r>
              <a:rPr lang="en-GB" sz="4000" dirty="0" err="1"/>
              <a:t>precizno</a:t>
            </a:r>
            <a:r>
              <a:rPr lang="en-GB" sz="4000" dirty="0"/>
              <a:t> </a:t>
            </a:r>
            <a:r>
              <a:rPr lang="en-GB" sz="4000" dirty="0" err="1"/>
              <a:t>odredive</a:t>
            </a:r>
            <a:r>
              <a:rPr lang="en-GB" sz="4000" dirty="0"/>
              <a:t>.”</a:t>
            </a:r>
          </a:p>
          <a:p>
            <a:endParaRPr lang="en-GB" dirty="0"/>
          </a:p>
          <a:p>
            <a:r>
              <a:rPr lang="en-GB" sz="4000" dirty="0" err="1"/>
              <a:t>Izvor</a:t>
            </a:r>
            <a:r>
              <a:rPr lang="en-GB" sz="4000" dirty="0"/>
              <a:t>: </a:t>
            </a:r>
            <a:r>
              <a:rPr lang="en-GB" sz="4000" u="sng" dirty="0">
                <a:hlinkClick r:id="rId2"/>
              </a:rPr>
              <a:t>https://www.vuca-world.org/</a:t>
            </a:r>
            <a:br>
              <a:rPr lang="en-GB" sz="4400" dirty="0"/>
            </a:br>
            <a:br>
              <a:rPr lang="en-GB" dirty="0"/>
            </a:b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425914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44F3289-3FA2-474E-8733-CB4395F01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417" y="3186386"/>
            <a:ext cx="14546966" cy="8280920"/>
          </a:xfrm>
        </p:spPr>
        <p:txBody>
          <a:bodyPr/>
          <a:lstStyle/>
          <a:p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živjeti</a:t>
            </a:r>
            <a:r>
              <a:rPr lang="en-GB" dirty="0"/>
              <a:t> u </a:t>
            </a:r>
            <a:r>
              <a:rPr lang="en-GB" dirty="0" err="1"/>
              <a:t>svijetu</a:t>
            </a:r>
            <a:r>
              <a:rPr lang="en-GB" dirty="0"/>
              <a:t> u </a:t>
            </a:r>
            <a:r>
              <a:rPr lang="en-GB" dirty="0" err="1"/>
              <a:t>kojemu</a:t>
            </a:r>
            <a:r>
              <a:rPr lang="en-GB" dirty="0"/>
              <a:t> </a:t>
            </a:r>
            <a:r>
              <a:rPr lang="en-GB" dirty="0" err="1"/>
              <a:t>neizvjesnost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greška</a:t>
            </a:r>
            <a:r>
              <a:rPr lang="en-GB" dirty="0"/>
              <a:t> </a:t>
            </a:r>
            <a:r>
              <a:rPr lang="en-GB" dirty="0" err="1"/>
              <a:t>nego</a:t>
            </a:r>
            <a:r>
              <a:rPr lang="en-GB" dirty="0"/>
              <a:t> </a:t>
            </a:r>
            <a:r>
              <a:rPr lang="en-GB" dirty="0" err="1"/>
              <a:t>značajka</a:t>
            </a:r>
            <a:r>
              <a:rPr lang="en-GB" dirty="0"/>
              <a:t>? </a:t>
            </a:r>
            <a:br>
              <a:rPr lang="en-GB" dirty="0"/>
            </a:br>
            <a:r>
              <a:rPr lang="en-GB" dirty="0"/>
              <a:t>S </a:t>
            </a:r>
            <a:r>
              <a:rPr lang="en-GB" dirty="0" err="1"/>
              <a:t>puno</a:t>
            </a:r>
            <a:r>
              <a:rPr lang="en-GB" dirty="0"/>
              <a:t> </a:t>
            </a:r>
            <a:r>
              <a:rPr lang="en-GB" dirty="0" err="1"/>
              <a:t>mentalne</a:t>
            </a:r>
            <a:r>
              <a:rPr lang="en-GB" dirty="0"/>
              <a:t> </a:t>
            </a:r>
            <a:r>
              <a:rPr lang="en-GB" dirty="0" err="1"/>
              <a:t>fleksibilnosti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emocionalne</a:t>
            </a:r>
            <a:r>
              <a:rPr lang="en-GB" dirty="0"/>
              <a:t> </a:t>
            </a:r>
            <a:r>
              <a:rPr lang="en-GB" dirty="0" err="1"/>
              <a:t>ravnoteže</a:t>
            </a:r>
            <a:r>
              <a:rPr lang="en-GB" dirty="0"/>
              <a:t>. (277.str.)</a:t>
            </a:r>
          </a:p>
          <a:p>
            <a:r>
              <a:rPr lang="en-GB" dirty="0" err="1"/>
              <a:t>Najvažnije</a:t>
            </a:r>
            <a:r>
              <a:rPr lang="en-GB" dirty="0"/>
              <a:t> od </a:t>
            </a:r>
            <a:r>
              <a:rPr lang="en-GB" dirty="0" err="1"/>
              <a:t>svih</a:t>
            </a:r>
            <a:r>
              <a:rPr lang="en-GB" dirty="0"/>
              <a:t> bit </a:t>
            </a:r>
            <a:r>
              <a:rPr lang="en-GB" dirty="0" err="1"/>
              <a:t>će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 err="1"/>
              <a:t>vještine</a:t>
            </a:r>
            <a:r>
              <a:rPr lang="en-GB" dirty="0"/>
              <a:t> </a:t>
            </a:r>
            <a:r>
              <a:rPr lang="en-GB" dirty="0" err="1"/>
              <a:t>nošenja</a:t>
            </a:r>
            <a:r>
              <a:rPr lang="en-GB" dirty="0"/>
              <a:t> s </a:t>
            </a:r>
            <a:r>
              <a:rPr lang="en-GB" dirty="0" err="1"/>
              <a:t>promjenama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vještine</a:t>
            </a:r>
            <a:r>
              <a:rPr lang="en-GB" dirty="0"/>
              <a:t> </a:t>
            </a:r>
            <a:r>
              <a:rPr lang="en-GB" dirty="0" err="1"/>
              <a:t>učenja</a:t>
            </a:r>
            <a:r>
              <a:rPr lang="en-GB" dirty="0"/>
              <a:t> </a:t>
            </a:r>
            <a:r>
              <a:rPr lang="en-GB" dirty="0" err="1"/>
              <a:t>novih</a:t>
            </a:r>
            <a:r>
              <a:rPr lang="en-GB" dirty="0"/>
              <a:t> </a:t>
            </a:r>
            <a:r>
              <a:rPr lang="en-GB" dirty="0" err="1"/>
              <a:t>stvari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očuvanja</a:t>
            </a:r>
            <a:r>
              <a:rPr lang="en-GB" dirty="0"/>
              <a:t> </a:t>
            </a:r>
            <a:r>
              <a:rPr lang="en-GB" dirty="0" err="1"/>
              <a:t>mentalne</a:t>
            </a:r>
            <a:r>
              <a:rPr lang="en-GB" dirty="0"/>
              <a:t> </a:t>
            </a:r>
            <a:r>
              <a:rPr lang="en-GB" dirty="0" err="1"/>
              <a:t>ravnoteže</a:t>
            </a:r>
            <a:r>
              <a:rPr lang="en-GB" dirty="0"/>
              <a:t> u </a:t>
            </a:r>
            <a:r>
              <a:rPr lang="en-GB" dirty="0" err="1"/>
              <a:t>nepoznatim</a:t>
            </a:r>
            <a:r>
              <a:rPr lang="en-GB" dirty="0"/>
              <a:t> </a:t>
            </a:r>
            <a:r>
              <a:rPr lang="en-GB" dirty="0" err="1"/>
              <a:t>situacijama</a:t>
            </a:r>
            <a:r>
              <a:rPr lang="en-GB" dirty="0"/>
              <a:t>. (274. str.)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A05A71-7DA5-6D43-86A0-13AE6EE1ECD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709" y="2745095"/>
            <a:ext cx="5906006" cy="9051351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49CF1C-F2C4-644C-BA9F-5C19ED456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HR" sz="9300" dirty="0"/>
              <a:t>Kako se nositi s neizvjesnošću?</a:t>
            </a:r>
          </a:p>
        </p:txBody>
      </p:sp>
    </p:spTree>
    <p:extLst>
      <p:ext uri="{BB962C8B-B14F-4D97-AF65-F5344CB8AC3E}">
        <p14:creationId xmlns:p14="http://schemas.microsoft.com/office/powerpoint/2010/main" val="52922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E483AD8-4E26-4754-9459-B8CE5EBB7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</p:spPr>
        <p:txBody>
          <a:bodyPr/>
          <a:lstStyle/>
          <a:p>
            <a:r>
              <a:rPr lang="en-US" dirty="0" err="1"/>
              <a:t>Izvanredna</a:t>
            </a:r>
            <a:r>
              <a:rPr lang="en-US" dirty="0"/>
              <a:t> </a:t>
            </a:r>
            <a:r>
              <a:rPr lang="en-US" dirty="0" err="1"/>
              <a:t>nastava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daljinu</a:t>
            </a:r>
            <a:r>
              <a:rPr lang="en-US" dirty="0"/>
              <a:t>?</a:t>
            </a:r>
          </a:p>
        </p:txBody>
      </p:sp>
      <p:pic>
        <p:nvPicPr>
          <p:cNvPr id="10" name="Content Placeholder 9" descr="A picture containing water, sitting, small, green&#10;&#10;Description automatically generated">
            <a:extLst>
              <a:ext uri="{FF2B5EF4-FFF2-40B4-BE49-F238E27FC236}">
                <a16:creationId xmlns:a16="http://schemas.microsoft.com/office/drawing/2014/main" id="{8C597221-94A0-3742-9898-378207E86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97" y="3618434"/>
            <a:ext cx="12385376" cy="743122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D9A3C4-DE63-E74A-B4B6-A58E899D2AB6}"/>
              </a:ext>
            </a:extLst>
          </p:cNvPr>
          <p:cNvSpPr txBox="1"/>
          <p:nvPr/>
        </p:nvSpPr>
        <p:spPr>
          <a:xfrm>
            <a:off x="6923200" y="11226800"/>
            <a:ext cx="6912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sz="4000" dirty="0"/>
              <a:t>Izvor: </a:t>
            </a:r>
            <a:r>
              <a:rPr lang="en-GB" sz="40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Dimitri Wittmann</a:t>
            </a:r>
            <a:r>
              <a:rPr lang="en-GB" sz="4000" u="sng" dirty="0"/>
              <a:t>, </a:t>
            </a:r>
            <a:r>
              <a:rPr lang="en-GB" sz="4000" u="sng" dirty="0" err="1"/>
              <a:t>Pixabay</a:t>
            </a:r>
            <a:endParaRPr lang="en-HR" sz="4000" u="sng" dirty="0"/>
          </a:p>
        </p:txBody>
      </p:sp>
    </p:spTree>
    <p:extLst>
      <p:ext uri="{BB962C8B-B14F-4D97-AF65-F5344CB8AC3E}">
        <p14:creationId xmlns:p14="http://schemas.microsoft.com/office/powerpoint/2010/main" val="156346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90EB3-A7B3-B648-9BE5-0C0F36F0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Što smo naučili po Tonyju Batesu?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2BE4E-9473-F841-B8F6-FCA643B27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u="sng" dirty="0">
              <a:hlinkClick r:id="rId2"/>
            </a:endParaRPr>
          </a:p>
          <a:p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realističan</a:t>
            </a:r>
            <a:r>
              <a:rPr lang="en-GB" dirty="0"/>
              <a:t> u </a:t>
            </a:r>
            <a:r>
              <a:rPr lang="en-GB" dirty="0" err="1"/>
              <a:t>odnosu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prednosti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mane </a:t>
            </a:r>
            <a:r>
              <a:rPr lang="en-GB" dirty="0" err="1"/>
              <a:t>učenja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daljinu</a:t>
            </a:r>
            <a:r>
              <a:rPr lang="en-GB" dirty="0"/>
              <a:t>!!!</a:t>
            </a:r>
          </a:p>
          <a:p>
            <a:endParaRPr lang="en-GB" sz="4000" dirty="0"/>
          </a:p>
          <a:p>
            <a:r>
              <a:rPr lang="en-GB" dirty="0" err="1"/>
              <a:t>Osnovna</a:t>
            </a:r>
            <a:r>
              <a:rPr lang="en-GB" dirty="0"/>
              <a:t> </a:t>
            </a:r>
            <a:r>
              <a:rPr lang="en-GB" dirty="0" err="1"/>
              <a:t>ograničenja</a:t>
            </a:r>
            <a:r>
              <a:rPr lang="en-GB" dirty="0"/>
              <a:t> </a:t>
            </a:r>
            <a:r>
              <a:rPr lang="en-GB" dirty="0" err="1"/>
              <a:t>učenja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daljinu</a:t>
            </a:r>
            <a:endParaRPr lang="en-GB" dirty="0"/>
          </a:p>
          <a:p>
            <a:pPr lvl="1"/>
            <a:r>
              <a:rPr lang="en-GB" dirty="0" err="1"/>
              <a:t>Pristup</a:t>
            </a:r>
            <a:endParaRPr lang="en-GB" dirty="0"/>
          </a:p>
          <a:p>
            <a:pPr lvl="1"/>
            <a:r>
              <a:rPr lang="en-GB" dirty="0"/>
              <a:t>(Ne)</a:t>
            </a:r>
            <a:r>
              <a:rPr lang="en-GB" dirty="0" err="1"/>
              <a:t>prikladnost</a:t>
            </a:r>
            <a:r>
              <a:rPr lang="en-GB" dirty="0"/>
              <a:t> za </a:t>
            </a:r>
            <a:r>
              <a:rPr lang="en-GB" dirty="0" err="1"/>
              <a:t>mlađu</a:t>
            </a:r>
            <a:r>
              <a:rPr lang="en-GB" dirty="0"/>
              <a:t> </a:t>
            </a:r>
            <a:r>
              <a:rPr lang="en-GB" dirty="0" err="1"/>
              <a:t>djecu</a:t>
            </a:r>
            <a:endParaRPr lang="en-GB" dirty="0"/>
          </a:p>
          <a:p>
            <a:pPr lvl="1"/>
            <a:r>
              <a:rPr lang="en-GB" dirty="0" err="1"/>
              <a:t>Neka</a:t>
            </a:r>
            <a:r>
              <a:rPr lang="en-GB" dirty="0"/>
              <a:t> </a:t>
            </a:r>
            <a:r>
              <a:rPr lang="en-GB" dirty="0" err="1"/>
              <a:t>područja</a:t>
            </a:r>
            <a:r>
              <a:rPr lang="en-GB" dirty="0"/>
              <a:t> </a:t>
            </a:r>
            <a:r>
              <a:rPr lang="en-GB" dirty="0" err="1"/>
              <a:t>nastave</a:t>
            </a:r>
            <a:r>
              <a:rPr lang="en-GB" dirty="0"/>
              <a:t> je </a:t>
            </a:r>
            <a:r>
              <a:rPr lang="en-GB" dirty="0" err="1"/>
              <a:t>teško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nemoguće</a:t>
            </a:r>
            <a:r>
              <a:rPr lang="en-GB" dirty="0"/>
              <a:t> </a:t>
            </a:r>
            <a:r>
              <a:rPr lang="en-GB" dirty="0" err="1"/>
              <a:t>prenijeti</a:t>
            </a:r>
            <a:r>
              <a:rPr lang="en-GB" dirty="0"/>
              <a:t> u online </a:t>
            </a:r>
            <a:r>
              <a:rPr lang="en-GB" dirty="0" err="1"/>
              <a:t>okruženje</a:t>
            </a:r>
            <a:endParaRPr lang="en-GB" dirty="0"/>
          </a:p>
          <a:p>
            <a:pPr marL="952279" lvl="1" indent="0">
              <a:buNone/>
            </a:pPr>
            <a:br>
              <a:rPr lang="en-GB" dirty="0"/>
            </a:br>
            <a:r>
              <a:rPr lang="en-GB" sz="4000" dirty="0" err="1"/>
              <a:t>Izvor</a:t>
            </a:r>
            <a:r>
              <a:rPr lang="en-GB" sz="4000" dirty="0"/>
              <a:t>: </a:t>
            </a:r>
            <a:r>
              <a:rPr lang="en-GB" sz="4000" u="sng" dirty="0">
                <a:hlinkClick r:id="rId2"/>
              </a:rPr>
              <a:t>https://www.tonybates.ca/2020/07/04/what-have-we-learned-from-covid-19-about-the-limitations-of-online-learning/</a:t>
            </a:r>
            <a:br>
              <a:rPr lang="en-GB" sz="4000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u="sng" dirty="0">
              <a:hlinkClick r:id="rId2"/>
            </a:endParaRPr>
          </a:p>
          <a:p>
            <a:endParaRPr lang="en-GB" u="sng" dirty="0">
              <a:hlinkClick r:id="rId2"/>
            </a:endParaRPr>
          </a:p>
          <a:p>
            <a:endParaRPr lang="en-GB" u="sng" dirty="0">
              <a:hlinkClick r:id="rId2"/>
            </a:endParaRPr>
          </a:p>
          <a:p>
            <a:pPr marL="0" indent="0">
              <a:buNone/>
            </a:pPr>
            <a:endParaRPr lang="en-GB" u="sng" dirty="0">
              <a:hlinkClick r:id="rId2"/>
            </a:endParaRPr>
          </a:p>
          <a:p>
            <a:endParaRPr lang="en-GB" u="sng" dirty="0">
              <a:hlinkClick r:id="rId2"/>
            </a:endParaRPr>
          </a:p>
          <a:p>
            <a:r>
              <a:rPr lang="en-GB" u="sng" dirty="0">
                <a:hlinkClick r:id="rId2"/>
              </a:rPr>
              <a:t>https://www.tonybates.ca/2020/07/04/what-have-we-learned-from-covid-19-about-the-limitations-of-online-learning/</a:t>
            </a:r>
            <a:endParaRPr lang="en-GB" dirty="0"/>
          </a:p>
          <a:p>
            <a:br>
              <a:rPr lang="en-GB" dirty="0"/>
            </a:br>
            <a:br>
              <a:rPr lang="en-GB" dirty="0"/>
            </a:b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95000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8B20-8490-224F-ACDF-19DADA5B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Pristup opremi </a:t>
            </a:r>
            <a:r>
              <a:rPr lang="en-GB" dirty="0"/>
              <a:t>i</a:t>
            </a:r>
            <a:r>
              <a:rPr lang="en-HR" dirty="0"/>
              <a:t> mreži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9652B-F2DE-6E44-B8E6-4084A7040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R" dirty="0"/>
              <a:t>CARNET-ovo istraživanje</a:t>
            </a:r>
            <a:endParaRPr lang="en-GB" dirty="0"/>
          </a:p>
          <a:p>
            <a:pPr lvl="1" fontAlgn="base"/>
            <a:r>
              <a:rPr lang="en-GB" dirty="0"/>
              <a:t>829 (4%) </a:t>
            </a:r>
            <a:r>
              <a:rPr lang="en-GB" dirty="0" err="1"/>
              <a:t>roditelja</a:t>
            </a:r>
            <a:r>
              <a:rPr lang="en-GB" dirty="0"/>
              <a:t> </a:t>
            </a:r>
            <a:r>
              <a:rPr lang="en-GB" dirty="0" err="1"/>
              <a:t>prijavljuje</a:t>
            </a:r>
            <a:r>
              <a:rPr lang="en-GB" dirty="0"/>
              <a:t> da </a:t>
            </a:r>
            <a:r>
              <a:rPr lang="en-GB" dirty="0" err="1"/>
              <a:t>njihovo</a:t>
            </a:r>
            <a:r>
              <a:rPr lang="en-GB" dirty="0"/>
              <a:t> </a:t>
            </a:r>
            <a:r>
              <a:rPr lang="en-GB" dirty="0" err="1"/>
              <a:t>dijete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imalo</a:t>
            </a:r>
            <a:r>
              <a:rPr lang="en-GB" dirty="0"/>
              <a:t> </a:t>
            </a:r>
            <a:r>
              <a:rPr lang="en-GB" dirty="0" err="1"/>
              <a:t>uređaj</a:t>
            </a:r>
            <a:endParaRPr lang="en-GB" dirty="0"/>
          </a:p>
          <a:p>
            <a:pPr lvl="1" fontAlgn="base"/>
            <a:r>
              <a:rPr lang="en-GB" dirty="0"/>
              <a:t>5392 (26%) </a:t>
            </a:r>
            <a:r>
              <a:rPr lang="en-GB" dirty="0" err="1"/>
              <a:t>roditelja</a:t>
            </a:r>
            <a:r>
              <a:rPr lang="en-GB" dirty="0"/>
              <a:t> </a:t>
            </a:r>
            <a:r>
              <a:rPr lang="en-GB" dirty="0" err="1"/>
              <a:t>prijavljuje</a:t>
            </a:r>
            <a:r>
              <a:rPr lang="en-GB" dirty="0"/>
              <a:t> da je </a:t>
            </a:r>
            <a:r>
              <a:rPr lang="en-GB" dirty="0" err="1"/>
              <a:t>njihovo</a:t>
            </a:r>
            <a:r>
              <a:rPr lang="en-GB" dirty="0"/>
              <a:t> </a:t>
            </a:r>
            <a:r>
              <a:rPr lang="en-GB" dirty="0" err="1"/>
              <a:t>dijete</a:t>
            </a:r>
            <a:r>
              <a:rPr lang="en-GB" dirty="0"/>
              <a:t> </a:t>
            </a:r>
            <a:r>
              <a:rPr lang="en-GB" dirty="0" err="1"/>
              <a:t>moralo</a:t>
            </a:r>
            <a:r>
              <a:rPr lang="en-GB" dirty="0"/>
              <a:t> </a:t>
            </a:r>
            <a:r>
              <a:rPr lang="en-GB" dirty="0" err="1"/>
              <a:t>dijeliti</a:t>
            </a:r>
            <a:r>
              <a:rPr lang="en-GB" dirty="0"/>
              <a:t> </a:t>
            </a:r>
            <a:r>
              <a:rPr lang="en-GB" dirty="0" err="1"/>
              <a:t>uređaj</a:t>
            </a:r>
            <a:r>
              <a:rPr lang="en-GB" dirty="0"/>
              <a:t> s </a:t>
            </a:r>
            <a:r>
              <a:rPr lang="en-GB" dirty="0" err="1"/>
              <a:t>ukućanima</a:t>
            </a:r>
            <a:endParaRPr lang="en-GB" dirty="0"/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1448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E3A0F-2AF5-1F4E-A2CD-C636F847E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(Ne)</a:t>
            </a:r>
            <a:r>
              <a:rPr lang="en-GB" dirty="0" err="1"/>
              <a:t>prikladnost</a:t>
            </a:r>
            <a:r>
              <a:rPr lang="en-GB" dirty="0"/>
              <a:t> za </a:t>
            </a:r>
            <a:r>
              <a:rPr lang="en-GB" dirty="0" err="1"/>
              <a:t>mlađu</a:t>
            </a:r>
            <a:r>
              <a:rPr lang="en-GB" dirty="0"/>
              <a:t> </a:t>
            </a:r>
            <a:r>
              <a:rPr lang="en-GB" dirty="0" err="1"/>
              <a:t>djecu</a:t>
            </a:r>
            <a:br>
              <a:rPr lang="en-GB" dirty="0"/>
            </a:b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3EF4A-7DDD-964D-816F-C26FFF5B3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Škola</a:t>
            </a:r>
            <a:r>
              <a:rPr lang="en-GB" dirty="0"/>
              <a:t> </a:t>
            </a:r>
            <a:r>
              <a:rPr lang="en-GB" dirty="0" err="1"/>
              <a:t>osigurava</a:t>
            </a:r>
            <a:r>
              <a:rPr lang="en-GB" dirty="0"/>
              <a:t> </a:t>
            </a:r>
            <a:r>
              <a:rPr lang="en-GB" dirty="0" err="1"/>
              <a:t>strukturu</a:t>
            </a:r>
            <a:r>
              <a:rPr lang="en-GB" dirty="0"/>
              <a:t> za </a:t>
            </a:r>
            <a:r>
              <a:rPr lang="en-GB" dirty="0" err="1"/>
              <a:t>učenike</a:t>
            </a:r>
            <a:r>
              <a:rPr lang="en-GB" dirty="0"/>
              <a:t> </a:t>
            </a:r>
          </a:p>
          <a:p>
            <a:pPr lvl="1"/>
            <a:r>
              <a:rPr lang="en-GB" sz="4000" dirty="0" err="1"/>
              <a:t>Vrijeme</a:t>
            </a:r>
            <a:r>
              <a:rPr lang="en-GB" sz="4000" dirty="0"/>
              <a:t>, </a:t>
            </a:r>
            <a:r>
              <a:rPr lang="en-GB" sz="4000" dirty="0" err="1"/>
              <a:t>mjesto</a:t>
            </a:r>
            <a:r>
              <a:rPr lang="en-GB" sz="4000" dirty="0"/>
              <a:t>, </a:t>
            </a:r>
            <a:r>
              <a:rPr lang="en-GB" sz="4000" dirty="0" err="1"/>
              <a:t>odgovorna</a:t>
            </a:r>
            <a:r>
              <a:rPr lang="en-GB" sz="4000" dirty="0"/>
              <a:t> </a:t>
            </a:r>
            <a:r>
              <a:rPr lang="en-GB" sz="4000" dirty="0" err="1"/>
              <a:t>odrasla</a:t>
            </a:r>
            <a:r>
              <a:rPr lang="en-GB" sz="4000" dirty="0"/>
              <a:t> </a:t>
            </a:r>
            <a:r>
              <a:rPr lang="en-GB" sz="4000" dirty="0" err="1"/>
              <a:t>osoba</a:t>
            </a:r>
            <a:r>
              <a:rPr lang="en-GB" sz="4000" dirty="0"/>
              <a:t>, </a:t>
            </a:r>
            <a:r>
              <a:rPr lang="en-GB" sz="4000" dirty="0" err="1"/>
              <a:t>pravila</a:t>
            </a:r>
            <a:r>
              <a:rPr lang="en-GB" sz="4000" dirty="0"/>
              <a:t>…</a:t>
            </a:r>
          </a:p>
          <a:p>
            <a:r>
              <a:rPr lang="en-GB" dirty="0" err="1"/>
              <a:t>Učenje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daljinu</a:t>
            </a:r>
            <a:r>
              <a:rPr lang="en-GB" dirty="0"/>
              <a:t> </a:t>
            </a:r>
            <a:r>
              <a:rPr lang="en-GB" dirty="0" err="1"/>
              <a:t>zahtijeva</a:t>
            </a:r>
            <a:r>
              <a:rPr lang="en-GB" dirty="0"/>
              <a:t> </a:t>
            </a:r>
            <a:r>
              <a:rPr lang="en-GB" dirty="0" err="1"/>
              <a:t>viši</a:t>
            </a:r>
            <a:r>
              <a:rPr lang="en-GB" dirty="0"/>
              <a:t> </a:t>
            </a:r>
            <a:r>
              <a:rPr lang="en-GB" dirty="0" err="1"/>
              <a:t>stupanj</a:t>
            </a:r>
            <a:r>
              <a:rPr lang="en-GB" dirty="0"/>
              <a:t> </a:t>
            </a:r>
            <a:r>
              <a:rPr lang="en-GB" dirty="0" err="1"/>
              <a:t>samodiscipline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samoorganizacije</a:t>
            </a:r>
            <a:endParaRPr lang="en-GB" dirty="0"/>
          </a:p>
          <a:p>
            <a:pPr lvl="1"/>
            <a:r>
              <a:rPr lang="en-GB" sz="4000" dirty="0" err="1"/>
              <a:t>Starija</a:t>
            </a:r>
            <a:r>
              <a:rPr lang="en-GB" sz="4000" dirty="0"/>
              <a:t> </a:t>
            </a:r>
            <a:r>
              <a:rPr lang="en-GB" sz="4000" dirty="0" err="1"/>
              <a:t>djeca</a:t>
            </a:r>
            <a:r>
              <a:rPr lang="en-GB" sz="4000" dirty="0"/>
              <a:t> </a:t>
            </a:r>
            <a:r>
              <a:rPr lang="en-GB" sz="4000" dirty="0" err="1"/>
              <a:t>mogu</a:t>
            </a:r>
            <a:r>
              <a:rPr lang="en-GB" sz="4000" dirty="0"/>
              <a:t> </a:t>
            </a:r>
            <a:r>
              <a:rPr lang="en-GB" sz="4000" dirty="0" err="1"/>
              <a:t>preuzeti</a:t>
            </a:r>
            <a:r>
              <a:rPr lang="en-GB" sz="4000" dirty="0"/>
              <a:t> </a:t>
            </a:r>
            <a:r>
              <a:rPr lang="en-GB" sz="4000" dirty="0" err="1"/>
              <a:t>više</a:t>
            </a:r>
            <a:r>
              <a:rPr lang="en-GB" sz="4000" dirty="0"/>
              <a:t> </a:t>
            </a:r>
            <a:r>
              <a:rPr lang="en-GB" sz="4000" dirty="0" err="1"/>
              <a:t>odgovornosti</a:t>
            </a:r>
            <a:r>
              <a:rPr lang="en-GB" sz="4000" dirty="0"/>
              <a:t> za </a:t>
            </a:r>
            <a:r>
              <a:rPr lang="en-GB" sz="4000" dirty="0" err="1"/>
              <a:t>vlastito</a:t>
            </a:r>
            <a:r>
              <a:rPr lang="en-GB" sz="4000" dirty="0"/>
              <a:t> </a:t>
            </a:r>
            <a:r>
              <a:rPr lang="en-GB" sz="4000" dirty="0" err="1"/>
              <a:t>učenje</a:t>
            </a:r>
            <a:endParaRPr lang="en-GB" sz="4000" dirty="0"/>
          </a:p>
          <a:p>
            <a:r>
              <a:rPr lang="en-GB" dirty="0" err="1"/>
              <a:t>Mnoga</a:t>
            </a:r>
            <a:r>
              <a:rPr lang="en-GB" dirty="0"/>
              <a:t> </a:t>
            </a:r>
            <a:r>
              <a:rPr lang="en-GB" dirty="0" err="1"/>
              <a:t>djeca</a:t>
            </a:r>
            <a:r>
              <a:rPr lang="en-GB" dirty="0"/>
              <a:t> </a:t>
            </a:r>
            <a:r>
              <a:rPr lang="en-GB" dirty="0" err="1"/>
              <a:t>već</a:t>
            </a:r>
            <a:r>
              <a:rPr lang="en-GB" dirty="0"/>
              <a:t> </a:t>
            </a:r>
            <a:r>
              <a:rPr lang="en-GB" dirty="0" err="1"/>
              <a:t>provode</a:t>
            </a:r>
            <a:r>
              <a:rPr lang="en-GB" dirty="0"/>
              <a:t> </a:t>
            </a:r>
            <a:r>
              <a:rPr lang="en-GB" dirty="0" err="1"/>
              <a:t>previše</a:t>
            </a:r>
            <a:r>
              <a:rPr lang="en-GB" dirty="0"/>
              <a:t> </a:t>
            </a:r>
            <a:r>
              <a:rPr lang="en-GB" dirty="0" err="1"/>
              <a:t>vremena</a:t>
            </a:r>
            <a:r>
              <a:rPr lang="en-GB" dirty="0"/>
              <a:t> </a:t>
            </a:r>
            <a:r>
              <a:rPr lang="en-GB" dirty="0" err="1"/>
              <a:t>pred</a:t>
            </a:r>
            <a:r>
              <a:rPr lang="en-GB" dirty="0"/>
              <a:t> </a:t>
            </a:r>
            <a:r>
              <a:rPr lang="en-GB" dirty="0" err="1"/>
              <a:t>ekranima</a:t>
            </a:r>
            <a:endParaRPr lang="en-GB" dirty="0"/>
          </a:p>
          <a:p>
            <a:r>
              <a:rPr lang="en-GB" dirty="0" err="1"/>
              <a:t>Potreba</a:t>
            </a:r>
            <a:r>
              <a:rPr lang="en-GB" dirty="0"/>
              <a:t> </a:t>
            </a:r>
            <a:r>
              <a:rPr lang="en-GB" dirty="0" err="1"/>
              <a:t>djece</a:t>
            </a:r>
            <a:r>
              <a:rPr lang="en-GB" dirty="0"/>
              <a:t> za </a:t>
            </a:r>
            <a:r>
              <a:rPr lang="en-GB" dirty="0" err="1"/>
              <a:t>istraživanjem</a:t>
            </a:r>
            <a:r>
              <a:rPr lang="en-GB" dirty="0"/>
              <a:t> </a:t>
            </a:r>
            <a:r>
              <a:rPr lang="en-GB" dirty="0" err="1"/>
              <a:t>stvarnog</a:t>
            </a:r>
            <a:r>
              <a:rPr lang="en-GB" dirty="0"/>
              <a:t> </a:t>
            </a:r>
            <a:r>
              <a:rPr lang="en-GB" dirty="0" err="1"/>
              <a:t>svijeta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socijalizacijom</a:t>
            </a:r>
            <a:endParaRPr lang="en-GB" dirty="0"/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765419937"/>
      </p:ext>
    </p:extLst>
  </p:cSld>
  <p:clrMapOvr>
    <a:masterClrMapping/>
  </p:clrMapOvr>
</p:sld>
</file>

<file path=ppt/theme/theme1.xml><?xml version="1.0" encoding="utf-8"?>
<a:theme xmlns:a="http://schemas.openxmlformats.org/drawingml/2006/main" name="CARNET">
  <a:themeElements>
    <a:clrScheme name="Carnet">
      <a:dk1>
        <a:srgbClr val="6D6E71"/>
      </a:dk1>
      <a:lt1>
        <a:srgbClr val="FFFFFF"/>
      </a:lt1>
      <a:dk2>
        <a:srgbClr val="262626"/>
      </a:dk2>
      <a:lt2>
        <a:srgbClr val="FFFFFF"/>
      </a:lt2>
      <a:accent1>
        <a:srgbClr val="39B54A"/>
      </a:accent1>
      <a:accent2>
        <a:srgbClr val="AE519F"/>
      </a:accent2>
      <a:accent3>
        <a:srgbClr val="1B75BC"/>
      </a:accent3>
      <a:accent4>
        <a:srgbClr val="6D6E71"/>
      </a:accent4>
      <a:accent5>
        <a:srgbClr val="39B54A"/>
      </a:accent5>
      <a:accent6>
        <a:srgbClr val="AE519F"/>
      </a:accent6>
      <a:hlink>
        <a:srgbClr val="39B54A"/>
      </a:hlink>
      <a:folHlink>
        <a:srgbClr val="6D6E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RNET tam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ARNET bre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2330</Words>
  <Application>Microsoft Macintosh PowerPoint</Application>
  <PresentationFormat>Custom</PresentationFormat>
  <Paragraphs>239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CARNET</vt:lpstr>
      <vt:lpstr>Custom Design</vt:lpstr>
      <vt:lpstr>1_Custom Design</vt:lpstr>
      <vt:lpstr>CARNET tamno</vt:lpstr>
      <vt:lpstr>CARNET break</vt:lpstr>
      <vt:lpstr>Kako planirati i upravljati nastavom na daljinu u školama (u doba neizvjesnosti)?</vt:lpstr>
      <vt:lpstr>Globalna kriza obrazovnog sustava u slici</vt:lpstr>
      <vt:lpstr>Globalna kriza obrazovnog sustava</vt:lpstr>
      <vt:lpstr>Živimo u VUCA svijetu</vt:lpstr>
      <vt:lpstr>Kako se nositi s neizvjesnošću?</vt:lpstr>
      <vt:lpstr>Izvanredna nastava na daljinu?</vt:lpstr>
      <vt:lpstr>Što smo naučili po Tonyju Batesu?</vt:lpstr>
      <vt:lpstr>Pristup opremi i mreži</vt:lpstr>
      <vt:lpstr>(Ne)prikladnost za mlađu djecu </vt:lpstr>
      <vt:lpstr>Ne možemo sve prenijeti online </vt:lpstr>
      <vt:lpstr>Kako trebamo djelovati?</vt:lpstr>
      <vt:lpstr>Jednak pristup svima </vt:lpstr>
      <vt:lpstr>Prilagodba nastavnog plana  </vt:lpstr>
      <vt:lpstr>Iskoristite prednosti učionice </vt:lpstr>
      <vt:lpstr>Iskoristite prednosti online nastave </vt:lpstr>
      <vt:lpstr>Roditelji su partneri  </vt:lpstr>
      <vt:lpstr>Digitalne kompetencije nastavnika </vt:lpstr>
      <vt:lpstr>Kompetencije online poučavanja </vt:lpstr>
      <vt:lpstr>Prilagodba organizacije rada škole  </vt:lpstr>
      <vt:lpstr>Sustavi za nastavu na daljinu</vt:lpstr>
      <vt:lpstr>Vrednovanje u nastavi na daljinu </vt:lpstr>
      <vt:lpstr>Online komunikacija </vt:lpstr>
      <vt:lpstr>Ljudski čimbenici u online nastavi (prema rezultatima CARNET-ovog istraživanja)</vt:lpstr>
      <vt:lpstr>Negativne emocije</vt:lpstr>
      <vt:lpstr>Uzroci stresa</vt:lpstr>
      <vt:lpstr>Pozitivne emocije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planirati i upravljati nastavom na daljinu u školama (u doba neizvjesnosti)?</dc:title>
  <dc:subject/>
  <dc:creator>Gordana Jugo</dc:creator>
  <cp:keywords/>
  <dc:description/>
  <cp:lastModifiedBy>Gordana Jugo</cp:lastModifiedBy>
  <cp:revision>1</cp:revision>
  <cp:lastPrinted>2020-09-04T07:45:10Z</cp:lastPrinted>
  <dcterms:created xsi:type="dcterms:W3CDTF">2020-09-03T06:40:54Z</dcterms:created>
  <dcterms:modified xsi:type="dcterms:W3CDTF">2020-09-04T09:46:02Z</dcterms:modified>
  <cp:category/>
</cp:coreProperties>
</file>