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handoutMasterIdLst>
    <p:handoutMasterId r:id="rId23"/>
  </p:handoutMasterIdLst>
  <p:sldIdLst>
    <p:sldId id="27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735763" cy="9866313"/>
  <p:embeddedFontLs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484" autoAdjust="0"/>
  </p:normalViewPr>
  <p:slideViewPr>
    <p:cSldViewPr snapToGrid="0">
      <p:cViewPr varScale="1">
        <p:scale>
          <a:sx n="93" d="100"/>
          <a:sy n="93" d="100"/>
        </p:scale>
        <p:origin x="1162"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640C6375-F700-4B18-9FCF-50073BE0FD6D}" type="datetimeFigureOut">
              <a:rPr lang="hr-HR" smtClean="0"/>
              <a:t>8.10.2020.</a:t>
            </a:fld>
            <a:endParaRPr lang="hr-HR"/>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1F726B4F-5F67-491B-8D29-3E12E5A352F9}" type="slidenum">
              <a:rPr lang="hr-HR" smtClean="0"/>
              <a:t>‹#›</a:t>
            </a:fld>
            <a:endParaRPr lang="hr-HR"/>
          </a:p>
        </p:txBody>
      </p:sp>
    </p:spTree>
    <p:extLst>
      <p:ext uri="{BB962C8B-B14F-4D97-AF65-F5344CB8AC3E}">
        <p14:creationId xmlns:p14="http://schemas.microsoft.com/office/powerpoint/2010/main" val="1251609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Tree>
    <p:extLst>
      <p:ext uri="{BB962C8B-B14F-4D97-AF65-F5344CB8AC3E}">
        <p14:creationId xmlns:p14="http://schemas.microsoft.com/office/powerpoint/2010/main" val="3396555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9cbd1ff326_0_1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9cbd1ff326_0_1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9cbd1ff326_0_2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9cbd1ff326_0_2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cbd1ff326_0_3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9cbd1ff326_0_3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9cbd1ff326_0_4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9cbd1ff326_0_4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3a4dd4cb0_0_2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3a4dd4cb0_0_2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3a4dd4cb0_0_3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3a4dd4cb0_0_3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b7b7d1609_0_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9b7b7d1609_0_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Times New Roman"/>
              <a:buChar char="●"/>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3a4dd4cb0_0_24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3a4dd4cb0_0_24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cbd1ff326_0_2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cbd1ff326_0_2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3a4dd4cb0_0_25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3a4dd4cb0_0_25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3a4dd4cb0_0_30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3a4dd4cb0_0_30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cbd1ff326_0_1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cbd1ff326_0_1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9cbd1ff326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9cbd1ff326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9cbd1ff326_0_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9cbd1ff326_0_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3a4dd4cb0_0_1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3a4dd4cb0_0_1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3a4dd4cb0_0_1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3a4dd4cb0_0_1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cbd1ff326_0_4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cbd1ff326_0_4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3a4dd4cb0_0_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3a4dd4cb0_0_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os-bukovac-zg.skole.hr/upload/os-bukovac-zg/images/static3/2252/attachment/prirucnikzalijenogucitelja.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padlet.com/"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www.carnet.hr/wp-content/uploads/2019/11/Zavr%C5%A1na-publikacija-projekta-%E2%80%9E%C5%A0kole-2.0%E2%80%9C.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twitter.com/sfistrovic"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arnet.hr/usluga/udaljenoucenj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nsplash.com/s/photos/conversation?utm_source=unsplash&amp;utm_medium=referral&amp;utm_content=creditCopyText" TargetMode="External"/><Relationship Id="rId4" Type="http://schemas.openxmlformats.org/officeDocument/2006/relationships/hyperlink" Target="https://unsplash.com/@suanmoo?utm_source=unsplash&amp;utm_medium=referral&amp;utm_content=creditCopyTex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r-HR"/>
          </a:p>
        </p:txBody>
      </p:sp>
      <p:pic>
        <p:nvPicPr>
          <p:cNvPr id="3" name="Picture 2"/>
          <p:cNvPicPr>
            <a:picLocks noChangeAspect="1"/>
          </p:cNvPicPr>
          <p:nvPr/>
        </p:nvPicPr>
        <p:blipFill>
          <a:blip r:embed="rId3"/>
          <a:stretch>
            <a:fillRect/>
          </a:stretch>
        </p:blipFill>
        <p:spPr>
          <a:xfrm>
            <a:off x="-1201413" y="-534431"/>
            <a:ext cx="11546825" cy="6212362"/>
          </a:xfrm>
          <a:prstGeom prst="rect">
            <a:avLst/>
          </a:prstGeom>
        </p:spPr>
      </p:pic>
    </p:spTree>
    <p:extLst>
      <p:ext uri="{BB962C8B-B14F-4D97-AF65-F5344CB8AC3E}">
        <p14:creationId xmlns:p14="http://schemas.microsoft.com/office/powerpoint/2010/main" val="906254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Osnovna škola Tenja 2003. - 2005.</a:t>
            </a:r>
            <a:endParaRPr/>
          </a:p>
        </p:txBody>
      </p:sp>
      <p:sp>
        <p:nvSpPr>
          <p:cNvPr id="121" name="Google Shape;121;p21"/>
          <p:cNvSpPr txBox="1">
            <a:spLocks noGrp="1"/>
          </p:cNvSpPr>
          <p:nvPr>
            <p:ph type="body" idx="1"/>
          </p:nvPr>
        </p:nvSpPr>
        <p:spPr>
          <a:xfrm>
            <a:off x="311699" y="1101437"/>
            <a:ext cx="3976283" cy="385156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sz="1100" dirty="0"/>
              <a:t>Zoran, 4. razred (ADHD)</a:t>
            </a:r>
            <a:endParaRPr sz="1100" dirty="0"/>
          </a:p>
          <a:p>
            <a:pPr marL="457200" lvl="0" indent="-311150" algn="l" rtl="0">
              <a:spcBef>
                <a:spcPts val="1600"/>
              </a:spcBef>
              <a:spcAft>
                <a:spcPts val="0"/>
              </a:spcAft>
              <a:buSzPts val="1300"/>
              <a:buChar char="-"/>
            </a:pPr>
            <a:r>
              <a:rPr lang="hr" sz="1100" dirty="0"/>
              <a:t>povećana odgovornost</a:t>
            </a:r>
            <a:endParaRPr sz="1100" dirty="0"/>
          </a:p>
          <a:p>
            <a:pPr marL="457200" lvl="0" indent="-311150" algn="l" rtl="0">
              <a:spcBef>
                <a:spcPts val="0"/>
              </a:spcBef>
              <a:spcAft>
                <a:spcPts val="0"/>
              </a:spcAft>
              <a:buSzPts val="1300"/>
              <a:buChar char="-"/>
            </a:pPr>
            <a:r>
              <a:rPr lang="hr" sz="1100" dirty="0"/>
              <a:t>posebni zadaci (Zoran nadzire druge učenike za vrijeme pisanja testa)</a:t>
            </a:r>
            <a:endParaRPr sz="1100" dirty="0"/>
          </a:p>
          <a:p>
            <a:pPr marL="457200" lvl="0" indent="-311150" algn="l" rtl="0">
              <a:spcBef>
                <a:spcPts val="0"/>
              </a:spcBef>
              <a:spcAft>
                <a:spcPts val="0"/>
              </a:spcAft>
              <a:buSzPts val="1300"/>
              <a:buChar char="-"/>
            </a:pPr>
            <a:r>
              <a:rPr lang="hr" sz="1100" dirty="0"/>
              <a:t>osjećaj odgovornosti i važnosti vlastite uloge u obrazovanju </a:t>
            </a:r>
            <a:endParaRPr sz="1100" dirty="0"/>
          </a:p>
          <a:p>
            <a:pPr marL="0" lvl="0" indent="0" algn="l" rtl="0">
              <a:spcBef>
                <a:spcPts val="1600"/>
              </a:spcBef>
              <a:spcAft>
                <a:spcPts val="0"/>
              </a:spcAft>
              <a:buNone/>
            </a:pPr>
            <a:r>
              <a:rPr lang="hr" sz="1100" dirty="0"/>
              <a:t>Područna škola Silaš, kombinirani razred (3. i 4.)</a:t>
            </a:r>
            <a:endParaRPr sz="1100" dirty="0"/>
          </a:p>
          <a:p>
            <a:pPr marL="457200" lvl="0" indent="-323850" algn="l" rtl="0">
              <a:spcBef>
                <a:spcPts val="1600"/>
              </a:spcBef>
              <a:spcAft>
                <a:spcPts val="0"/>
              </a:spcAft>
              <a:buSzPts val="1500"/>
              <a:buChar char="-"/>
            </a:pPr>
            <a:r>
              <a:rPr lang="hr" sz="1100" dirty="0"/>
              <a:t>kompetitivnost</a:t>
            </a:r>
            <a:endParaRPr sz="1100" dirty="0"/>
          </a:p>
          <a:p>
            <a:pPr marL="457200" lvl="0" indent="-323850" algn="l" rtl="0">
              <a:spcBef>
                <a:spcPts val="0"/>
              </a:spcBef>
              <a:spcAft>
                <a:spcPts val="0"/>
              </a:spcAft>
              <a:buSzPts val="1500"/>
              <a:buChar char="-"/>
            </a:pPr>
            <a:r>
              <a:rPr lang="hr" sz="1100" dirty="0"/>
              <a:t>sve aktivnosti u natjecateljskom tonu</a:t>
            </a:r>
            <a:endParaRPr sz="1100" dirty="0"/>
          </a:p>
          <a:p>
            <a:pPr marL="457200" lvl="0" indent="-323850" algn="l" rtl="0">
              <a:spcBef>
                <a:spcPts val="0"/>
              </a:spcBef>
              <a:spcAft>
                <a:spcPts val="0"/>
              </a:spcAft>
              <a:buSzPts val="1500"/>
              <a:buChar char="-"/>
            </a:pPr>
            <a:r>
              <a:rPr lang="hr" sz="1100" dirty="0"/>
              <a:t>nastava kroz igru</a:t>
            </a:r>
            <a:endParaRPr sz="1100" dirty="0"/>
          </a:p>
          <a:p>
            <a:pPr marL="0" lvl="0" indent="0" algn="l" rtl="0">
              <a:spcBef>
                <a:spcPts val="1600"/>
              </a:spcBef>
              <a:spcAft>
                <a:spcPts val="0"/>
              </a:spcAft>
              <a:buNone/>
            </a:pPr>
            <a:r>
              <a:rPr lang="hr" sz="1100" dirty="0"/>
              <a:t>ODVOJENI RAZREDI (učenici koji idu po redovnom modelu i učenici koji idu po A manjinskom modelu obrazovanja) </a:t>
            </a:r>
            <a:endParaRPr sz="1100" dirty="0"/>
          </a:p>
          <a:p>
            <a:pPr marL="457200" lvl="0" indent="-323850" algn="l" rtl="0">
              <a:spcBef>
                <a:spcPts val="1600"/>
              </a:spcBef>
              <a:spcAft>
                <a:spcPts val="0"/>
              </a:spcAft>
              <a:buSzPts val="1500"/>
              <a:buChar char="-"/>
            </a:pPr>
            <a:r>
              <a:rPr lang="hr" sz="1100" dirty="0"/>
              <a:t>dramska grupa na engleskom</a:t>
            </a:r>
            <a:endParaRPr sz="1100" dirty="0"/>
          </a:p>
          <a:p>
            <a:pPr marL="0" lvl="0" indent="0" algn="l" rtl="0">
              <a:spcBef>
                <a:spcPts val="1600"/>
              </a:spcBef>
              <a:spcAft>
                <a:spcPts val="1600"/>
              </a:spcAft>
              <a:buNone/>
            </a:pPr>
            <a:endParaRPr dirty="0"/>
          </a:p>
        </p:txBody>
      </p:sp>
      <p:pic>
        <p:nvPicPr>
          <p:cNvPr id="3" name="Picture 2"/>
          <p:cNvPicPr>
            <a:picLocks noChangeAspect="1"/>
          </p:cNvPicPr>
          <p:nvPr/>
        </p:nvPicPr>
        <p:blipFill>
          <a:blip r:embed="rId3"/>
          <a:stretch>
            <a:fillRect/>
          </a:stretch>
        </p:blipFill>
        <p:spPr>
          <a:xfrm>
            <a:off x="5679281" y="1101437"/>
            <a:ext cx="2821782" cy="3305853"/>
          </a:xfrm>
          <a:prstGeom prst="rect">
            <a:avLst/>
          </a:prstGeom>
        </p:spPr>
      </p:pic>
      <p:sp>
        <p:nvSpPr>
          <p:cNvPr id="4" name="TextBox 3"/>
          <p:cNvSpPr txBox="1"/>
          <p:nvPr/>
        </p:nvSpPr>
        <p:spPr>
          <a:xfrm>
            <a:off x="5529262" y="4491002"/>
            <a:ext cx="3750468" cy="261610"/>
          </a:xfrm>
          <a:prstGeom prst="rect">
            <a:avLst/>
          </a:prstGeom>
          <a:noFill/>
        </p:spPr>
        <p:txBody>
          <a:bodyPr wrap="square" rtlCol="0">
            <a:spAutoFit/>
          </a:bodyPr>
          <a:lstStyle/>
          <a:p>
            <a:r>
              <a:rPr lang="hr-HR" sz="1100" dirty="0">
                <a:solidFill>
                  <a:schemeClr val="dk2"/>
                </a:solidFill>
              </a:rPr>
              <a:t>Slika 2. Osnovna škola Tenja, 2003./2004.</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445025"/>
            <a:ext cx="8520600" cy="91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Učiteljski fakultet, dislocirani studij u Slavonskom Brodu, 2009/2010.</a:t>
            </a:r>
            <a:endParaRPr/>
          </a:p>
        </p:txBody>
      </p:sp>
      <p:sp>
        <p:nvSpPr>
          <p:cNvPr id="127" name="Google Shape;127;p22"/>
          <p:cNvSpPr txBox="1">
            <a:spLocks noGrp="1"/>
          </p:cNvSpPr>
          <p:nvPr>
            <p:ph type="body" idx="1"/>
          </p:nvPr>
        </p:nvSpPr>
        <p:spPr>
          <a:xfrm>
            <a:off x="311700" y="1464525"/>
            <a:ext cx="4449600" cy="36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hr" dirty="0"/>
              <a:t>suradnja Brankom Bognarom i kritičkim prijateljima </a:t>
            </a:r>
            <a:endParaRPr dirty="0"/>
          </a:p>
          <a:p>
            <a:pPr marL="457200" lvl="0" indent="-317500" algn="l" rtl="0">
              <a:spcBef>
                <a:spcPts val="0"/>
              </a:spcBef>
              <a:spcAft>
                <a:spcPts val="0"/>
              </a:spcAft>
              <a:buSzPts val="1400"/>
              <a:buChar char="-"/>
            </a:pPr>
            <a:r>
              <a:rPr lang="hr" b="1" dirty="0"/>
              <a:t>anketa </a:t>
            </a:r>
            <a:r>
              <a:rPr lang="hr" dirty="0"/>
              <a:t>na kraju semestra: manjak digitalne tehnologije</a:t>
            </a:r>
            <a:endParaRPr dirty="0"/>
          </a:p>
          <a:p>
            <a:pPr marL="0" lvl="0" indent="0" algn="l" rtl="0">
              <a:spcBef>
                <a:spcPts val="1600"/>
              </a:spcBef>
              <a:spcAft>
                <a:spcPts val="0"/>
              </a:spcAft>
              <a:buNone/>
            </a:pPr>
            <a:r>
              <a:rPr lang="hr" b="1" dirty="0"/>
              <a:t>akcijsko istraživanje</a:t>
            </a:r>
            <a:r>
              <a:rPr lang="hr" dirty="0"/>
              <a:t>: kako integrirati nove tehnologije u nastavu</a:t>
            </a:r>
            <a:endParaRPr dirty="0"/>
          </a:p>
          <a:p>
            <a:pPr marL="457200" lvl="0" indent="-317500" algn="l" rtl="0">
              <a:spcBef>
                <a:spcPts val="1600"/>
              </a:spcBef>
              <a:spcAft>
                <a:spcPts val="0"/>
              </a:spcAft>
              <a:buSzPts val="1400"/>
              <a:buChar char="-"/>
            </a:pPr>
            <a:r>
              <a:rPr lang="hr" dirty="0"/>
              <a:t>zadaće: rasprave na facebooku umjesto tradicionalnih eseja</a:t>
            </a:r>
            <a:endParaRPr dirty="0">
              <a:highlight>
                <a:srgbClr val="FF0000"/>
              </a:highlight>
            </a:endParaRPr>
          </a:p>
          <a:p>
            <a:pPr marL="457200" lvl="0" indent="-317500" algn="l" rtl="0">
              <a:spcBef>
                <a:spcPts val="0"/>
              </a:spcBef>
              <a:spcAft>
                <a:spcPts val="0"/>
              </a:spcAft>
              <a:buSzPts val="1400"/>
              <a:buChar char="-"/>
            </a:pPr>
            <a:r>
              <a:rPr lang="hr" dirty="0"/>
              <a:t>izrada kvizova, stripova, montiranje glasa, wordwallovi, alati za analizu teksta...</a:t>
            </a:r>
            <a:endParaRPr dirty="0"/>
          </a:p>
          <a:p>
            <a:pPr marL="0" lvl="0" indent="0" algn="l" rtl="0">
              <a:spcBef>
                <a:spcPts val="1600"/>
              </a:spcBef>
              <a:spcAft>
                <a:spcPts val="1600"/>
              </a:spcAft>
              <a:buNone/>
            </a:pPr>
            <a:r>
              <a:rPr lang="hr" dirty="0"/>
              <a:t>rezultat: 5.0, ali i zasićenje tehnologijom</a:t>
            </a:r>
            <a:endParaRPr dirty="0"/>
          </a:p>
        </p:txBody>
      </p:sp>
      <p:sp>
        <p:nvSpPr>
          <p:cNvPr id="128" name="Google Shape;128;p22"/>
          <p:cNvSpPr txBox="1">
            <a:spLocks noGrp="1"/>
          </p:cNvSpPr>
          <p:nvPr>
            <p:ph type="body" idx="2"/>
          </p:nvPr>
        </p:nvSpPr>
        <p:spPr>
          <a:xfrm>
            <a:off x="4832400" y="1528200"/>
            <a:ext cx="3999900" cy="3040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9" name="Google Shape;129;p22"/>
          <p:cNvPicPr preferRelativeResize="0"/>
          <p:nvPr/>
        </p:nvPicPr>
        <p:blipFill rotWithShape="1">
          <a:blip r:embed="rId3">
            <a:alphaModFix/>
          </a:blip>
          <a:srcRect/>
          <a:stretch/>
        </p:blipFill>
        <p:spPr>
          <a:xfrm>
            <a:off x="5009675" y="1721750"/>
            <a:ext cx="3999901" cy="2804794"/>
          </a:xfrm>
          <a:prstGeom prst="rect">
            <a:avLst/>
          </a:prstGeom>
          <a:noFill/>
          <a:ln>
            <a:noFill/>
          </a:ln>
          <a:effectLst>
            <a:outerShdw blurRad="292100" dist="139700" dir="2700000" algn="tl" rotWithShape="0">
              <a:srgbClr val="333333">
                <a:alpha val="64709"/>
              </a:srgbClr>
            </a:outerShdw>
          </a:effectLst>
        </p:spPr>
      </p:pic>
      <p:sp>
        <p:nvSpPr>
          <p:cNvPr id="130" name="Google Shape;130;p22"/>
          <p:cNvSpPr txBox="1"/>
          <p:nvPr/>
        </p:nvSpPr>
        <p:spPr>
          <a:xfrm>
            <a:off x="4907750" y="4612875"/>
            <a:ext cx="4071900" cy="3735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600"/>
              </a:spcAft>
              <a:buNone/>
            </a:pPr>
            <a:r>
              <a:rPr lang="hr" sz="1000" dirty="0">
                <a:solidFill>
                  <a:schemeClr val="dk2"/>
                </a:solidFill>
              </a:rPr>
              <a:t>Slika </a:t>
            </a:r>
            <a:r>
              <a:rPr lang="hr" sz="1000" dirty="0" smtClean="0">
                <a:solidFill>
                  <a:schemeClr val="dk2"/>
                </a:solidFill>
              </a:rPr>
              <a:t>3: </a:t>
            </a:r>
            <a:r>
              <a:rPr lang="hr" sz="1000" dirty="0">
                <a:solidFill>
                  <a:schemeClr val="dk2"/>
                </a:solidFill>
              </a:rPr>
              <a:t>Prepiske na facebooku umjesto eseja</a:t>
            </a:r>
            <a:endParaRPr sz="1000" dirty="0">
              <a:solidFill>
                <a:schemeClr val="dk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134425"/>
            <a:ext cx="8520600" cy="8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hr"/>
              <a:t>Učiteljski fakultet, dislocirani studij u Slavonskom Brodu, 2010/2011. - 2011./2012.</a:t>
            </a:r>
            <a:endParaRPr/>
          </a:p>
          <a:p>
            <a:pPr marL="0" lvl="0" indent="0" algn="l" rtl="0">
              <a:spcBef>
                <a:spcPts val="0"/>
              </a:spcBef>
              <a:spcAft>
                <a:spcPts val="0"/>
              </a:spcAft>
              <a:buNone/>
            </a:pPr>
            <a:endParaRPr/>
          </a:p>
        </p:txBody>
      </p:sp>
      <p:sp>
        <p:nvSpPr>
          <p:cNvPr id="136" name="Google Shape;136;p23"/>
          <p:cNvSpPr txBox="1">
            <a:spLocks noGrp="1"/>
          </p:cNvSpPr>
          <p:nvPr>
            <p:ph type="body" idx="1"/>
          </p:nvPr>
        </p:nvSpPr>
        <p:spPr>
          <a:xfrm>
            <a:off x="311700" y="1152475"/>
            <a:ext cx="3811413" cy="179023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dirty="0"/>
              <a:t>Nastava kao aktivan dijalog sa studentima: </a:t>
            </a:r>
            <a:endParaRPr dirty="0"/>
          </a:p>
          <a:p>
            <a:pPr marL="457200" lvl="0" indent="-317500" algn="l" rtl="0">
              <a:spcBef>
                <a:spcPts val="1600"/>
              </a:spcBef>
              <a:spcAft>
                <a:spcPts val="0"/>
              </a:spcAft>
              <a:buSzPts val="1400"/>
              <a:buChar char="●"/>
            </a:pPr>
            <a:r>
              <a:rPr lang="hr" dirty="0"/>
              <a:t>studenti kao kritički prijatelji i istraživači</a:t>
            </a:r>
            <a:endParaRPr dirty="0"/>
          </a:p>
          <a:p>
            <a:pPr marL="457200" lvl="0" indent="-317500" algn="l" rtl="0">
              <a:spcBef>
                <a:spcPts val="0"/>
              </a:spcBef>
              <a:spcAft>
                <a:spcPts val="0"/>
              </a:spcAft>
              <a:buSzPts val="1400"/>
              <a:buChar char="●"/>
            </a:pPr>
            <a:r>
              <a:rPr lang="hr" dirty="0"/>
              <a:t>studenti kao aktivni oblikovatelji nastave</a:t>
            </a:r>
            <a:endParaRPr dirty="0"/>
          </a:p>
          <a:p>
            <a:pPr marL="0" lvl="0" indent="0" algn="l" rtl="0">
              <a:spcBef>
                <a:spcPts val="1600"/>
              </a:spcBef>
              <a:spcAft>
                <a:spcPts val="0"/>
              </a:spcAft>
              <a:buNone/>
            </a:pPr>
            <a:r>
              <a:rPr lang="hr" dirty="0"/>
              <a:t>Stalna prepiska online - analiza nastave i prijedlozi za njeno unapređenje</a:t>
            </a:r>
            <a:endParaRPr dirty="0"/>
          </a:p>
          <a:p>
            <a:pPr marL="0" lvl="0" indent="0" algn="l" rtl="0">
              <a:spcBef>
                <a:spcPts val="1600"/>
              </a:spcBef>
              <a:spcAft>
                <a:spcPts val="1600"/>
              </a:spcAft>
              <a:buNone/>
            </a:pPr>
            <a:endParaRPr dirty="0"/>
          </a:p>
        </p:txBody>
      </p:sp>
      <p:sp>
        <p:nvSpPr>
          <p:cNvPr id="137" name="Google Shape;137;p23"/>
          <p:cNvSpPr txBox="1">
            <a:spLocks noGrp="1"/>
          </p:cNvSpPr>
          <p:nvPr>
            <p:ph type="body" idx="2"/>
          </p:nvPr>
        </p:nvSpPr>
        <p:spPr>
          <a:xfrm>
            <a:off x="4204855" y="817418"/>
            <a:ext cx="4627445" cy="3751457"/>
          </a:xfrm>
          <a:prstGeom prst="rect">
            <a:avLst/>
          </a:prstGeom>
        </p:spPr>
        <p:txBody>
          <a:bodyPr spcFirstLastPara="1" wrap="square" lIns="91425" tIns="91425" rIns="91425" bIns="91425" anchor="t" anchorCtr="0">
            <a:noAutofit/>
          </a:bodyPr>
          <a:lstStyle/>
          <a:p>
            <a:pPr marL="139700" indent="0">
              <a:buNone/>
            </a:pPr>
            <a:endParaRPr lang="hr-HR" sz="1100" i="1" dirty="0" smtClean="0"/>
          </a:p>
          <a:p>
            <a:pPr marL="139700" indent="0">
              <a:buNone/>
            </a:pPr>
            <a:endParaRPr lang="hr-HR" sz="1100" i="1" dirty="0"/>
          </a:p>
          <a:p>
            <a:pPr marL="139700" indent="0">
              <a:buNone/>
            </a:pPr>
            <a:endParaRPr lang="hr-HR" sz="1100" i="1" dirty="0" smtClean="0"/>
          </a:p>
          <a:p>
            <a:pPr marL="139700" indent="0">
              <a:buNone/>
            </a:pPr>
            <a:r>
              <a:rPr lang="hr-HR" sz="1100" i="1" dirty="0" smtClean="0"/>
              <a:t>Postavši </a:t>
            </a:r>
            <a:r>
              <a:rPr lang="hr-HR" sz="1100" i="1" dirty="0"/>
              <a:t>kritički prijatelj, postala sam aktivni komentator i predlagatelj nastavnog procesa. U razredu se osjećam opušteno isto kao i dosada, čak i bolje, jer profesorica uvažava prijedloge svojih kritičkih prijatelja i komunikacija između nas se podigla na jednu višu razinu. Na početku mi je bilo neobično kritizirati rad profesorice, no profesorica nam je dala jasne upute o kritičkom prijateljstvu što je uvelike pomoglo. Najbitniji od svega je njen prijateljski odnos i spremnost na promjene u nastavnom procesu. Ovo je za mene jedno jako pozitivno i poučno iskustvo koje ću također moći i ja jednog dana primijeniti u vlastitoj nastavi. (Tanja, osobni komentar)</a:t>
            </a:r>
            <a:endParaRPr lang="hr-HR" sz="800" i="1" dirty="0"/>
          </a:p>
          <a:p>
            <a:pPr marL="139700" indent="0">
              <a:buNone/>
            </a:pPr>
            <a:r>
              <a:rPr lang="hr-HR" sz="1000" dirty="0"/>
              <a:t/>
            </a:r>
            <a:br>
              <a:rPr lang="hr-HR" sz="1000" dirty="0"/>
            </a:br>
            <a:r>
              <a:rPr lang="hr" sz="1000" dirty="0" smtClean="0"/>
              <a:t>Citat </a:t>
            </a:r>
            <a:r>
              <a:rPr lang="hr" sz="1000" dirty="0"/>
              <a:t>iz Đurić i dr. (2010). Ostvarivanje dijaloške nastave putem kritičkog prijateljstva sa studentima</a:t>
            </a:r>
            <a:endParaRPr sz="600" dirty="0">
              <a:solidFill>
                <a:schemeClr val="dk1"/>
              </a:solidFill>
              <a:latin typeface="Times New Roman"/>
              <a:ea typeface="Times New Roman"/>
              <a:cs typeface="Times New Roman"/>
              <a:sym typeface="Times New Roman"/>
            </a:endParaRPr>
          </a:p>
          <a:p>
            <a:pPr marL="0" marR="0" lvl="0" indent="0" algn="l" rtl="0">
              <a:lnSpc>
                <a:spcPct val="115000"/>
              </a:lnSpc>
              <a:spcBef>
                <a:spcPts val="1600"/>
              </a:spcBef>
              <a:spcAft>
                <a:spcPts val="0"/>
              </a:spcAft>
              <a:buNone/>
            </a:pPr>
            <a:endParaRPr sz="10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000" dirty="0">
              <a:solidFill>
                <a:schemeClr val="dk1"/>
              </a:solidFill>
              <a:latin typeface="Times New Roman"/>
              <a:ea typeface="Times New Roman"/>
              <a:cs typeface="Times New Roman"/>
              <a:sym typeface="Times New Roman"/>
            </a:endParaRPr>
          </a:p>
          <a:p>
            <a:pPr marL="0" lvl="0" indent="0" algn="l" rtl="0">
              <a:spcBef>
                <a:spcPts val="1200"/>
              </a:spcBef>
              <a:spcAft>
                <a:spcPts val="0"/>
              </a:spcAft>
              <a:buNone/>
            </a:pPr>
            <a:r>
              <a:rPr lang="hr" sz="800" dirty="0">
                <a:solidFill>
                  <a:schemeClr val="dk1"/>
                </a:solidFill>
              </a:rPr>
              <a:t> </a:t>
            </a:r>
            <a:r>
              <a:rPr lang="hr" sz="1100" dirty="0">
                <a:solidFill>
                  <a:schemeClr val="dk1"/>
                </a:solidFill>
              </a:rPr>
              <a:t> </a:t>
            </a:r>
            <a:endParaRPr sz="1100" dirty="0">
              <a:solidFill>
                <a:schemeClr val="dk1"/>
              </a:solidFill>
            </a:endParaRPr>
          </a:p>
          <a:p>
            <a:pPr marL="0" lvl="0" indent="0" algn="l" rtl="0">
              <a:spcBef>
                <a:spcPts val="1200"/>
              </a:spcBef>
              <a:spcAft>
                <a:spcPts val="1600"/>
              </a:spcAft>
              <a:buNone/>
            </a:pPr>
            <a:endParaRPr dirty="0"/>
          </a:p>
        </p:txBody>
      </p:sp>
      <p:pic>
        <p:nvPicPr>
          <p:cNvPr id="138" name="Google Shape;138;p23"/>
          <p:cNvPicPr preferRelativeResize="0"/>
          <p:nvPr/>
        </p:nvPicPr>
        <p:blipFill rotWithShape="1">
          <a:blip r:embed="rId3">
            <a:alphaModFix/>
          </a:blip>
          <a:srcRect r="-15606" b="-15606"/>
          <a:stretch/>
        </p:blipFill>
        <p:spPr>
          <a:xfrm>
            <a:off x="568125" y="3049756"/>
            <a:ext cx="3743476" cy="20937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198100"/>
            <a:ext cx="8520600" cy="9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Hrvatski studiji 2012. - 2019. </a:t>
            </a:r>
            <a:endParaRPr/>
          </a:p>
        </p:txBody>
      </p:sp>
      <p:sp>
        <p:nvSpPr>
          <p:cNvPr id="144" name="Google Shape;144;p24"/>
          <p:cNvSpPr txBox="1">
            <a:spLocks noGrp="1"/>
          </p:cNvSpPr>
          <p:nvPr>
            <p:ph type="body" idx="1"/>
          </p:nvPr>
        </p:nvSpPr>
        <p:spPr>
          <a:xfrm>
            <a:off x="33100" y="1045325"/>
            <a:ext cx="36960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hr" dirty="0"/>
              <a:t>dosadna knjiga, dosadna nastava</a:t>
            </a:r>
            <a:endParaRPr dirty="0"/>
          </a:p>
          <a:p>
            <a:pPr lvl="0">
              <a:lnSpc>
                <a:spcPct val="128571"/>
              </a:lnSpc>
            </a:pPr>
            <a:r>
              <a:rPr lang="hr-HR" dirty="0" smtClean="0">
                <a:hlinkClick r:id="rId3"/>
              </a:rPr>
              <a:t>Priručnik za lijenog učitelja: kako </a:t>
            </a:r>
            <a:r>
              <a:rPr lang="hr-HR" dirty="0">
                <a:hlinkClick r:id="rId3"/>
              </a:rPr>
              <a:t>vaši učenici nauče više kada podučavate </a:t>
            </a:r>
            <a:r>
              <a:rPr lang="hr-HR" dirty="0" smtClean="0">
                <a:hlinkClick r:id="rId3"/>
              </a:rPr>
              <a:t>manje </a:t>
            </a:r>
            <a:r>
              <a:rPr lang="hr" dirty="0" smtClean="0">
                <a:hlinkClick r:id="rId3"/>
              </a:rPr>
              <a:t>(Jim </a:t>
            </a:r>
            <a:r>
              <a:rPr lang="hr" dirty="0" smtClean="0">
                <a:hlinkClick r:id="rId3"/>
              </a:rPr>
              <a:t>Smith 2010)</a:t>
            </a:r>
            <a:endParaRPr sz="2100" b="1" dirty="0">
              <a:solidFill>
                <a:srgbClr val="111111"/>
              </a:solidFill>
              <a:highlight>
                <a:srgbClr val="FFFFFF"/>
              </a:highlight>
            </a:endParaRPr>
          </a:p>
          <a:p>
            <a:pPr marL="914400" lvl="1" indent="-304800" algn="l" rtl="0">
              <a:spcBef>
                <a:spcPts val="0"/>
              </a:spcBef>
              <a:spcAft>
                <a:spcPts val="0"/>
              </a:spcAft>
              <a:buSzPts val="1200"/>
              <a:buChar char="○"/>
            </a:pPr>
            <a:r>
              <a:rPr lang="hr" dirty="0"/>
              <a:t>projektna nastava</a:t>
            </a:r>
            <a:endParaRPr dirty="0"/>
          </a:p>
          <a:p>
            <a:pPr marL="914400" lvl="1" indent="-304800" algn="l" rtl="0">
              <a:spcBef>
                <a:spcPts val="0"/>
              </a:spcBef>
              <a:spcAft>
                <a:spcPts val="0"/>
              </a:spcAft>
              <a:buSzPts val="1200"/>
              <a:buChar char="○"/>
            </a:pPr>
            <a:r>
              <a:rPr lang="hr" dirty="0"/>
              <a:t>obrnuta učionica</a:t>
            </a:r>
            <a:endParaRPr dirty="0"/>
          </a:p>
          <a:p>
            <a:pPr marL="914400" lvl="1" indent="-304800" algn="l" rtl="0">
              <a:spcBef>
                <a:spcPts val="0"/>
              </a:spcBef>
              <a:spcAft>
                <a:spcPts val="0"/>
              </a:spcAft>
              <a:buSzPts val="1200"/>
              <a:buChar char="○"/>
            </a:pPr>
            <a:r>
              <a:rPr lang="hr" dirty="0"/>
              <a:t>istraživačka nastava</a:t>
            </a:r>
            <a:endParaRPr dirty="0"/>
          </a:p>
          <a:p>
            <a:pPr marL="914400" lvl="1" indent="-304800" algn="l" rtl="0">
              <a:spcBef>
                <a:spcPts val="0"/>
              </a:spcBef>
              <a:spcAft>
                <a:spcPts val="0"/>
              </a:spcAft>
              <a:buSzPts val="1200"/>
              <a:buChar char="○"/>
            </a:pPr>
            <a:r>
              <a:rPr lang="hr" dirty="0"/>
              <a:t>online nastava i online alati</a:t>
            </a:r>
            <a:endParaRPr dirty="0"/>
          </a:p>
          <a:p>
            <a:pPr marL="914400" lvl="1" indent="-304800" algn="l" rtl="0">
              <a:spcBef>
                <a:spcPts val="0"/>
              </a:spcBef>
              <a:spcAft>
                <a:spcPts val="0"/>
              </a:spcAft>
              <a:buSzPts val="1200"/>
              <a:buChar char="○"/>
            </a:pPr>
            <a:r>
              <a:rPr lang="hr" dirty="0"/>
              <a:t>refleksija (istraživanje i izlaganja sa studentima)</a:t>
            </a:r>
            <a:endParaRPr dirty="0"/>
          </a:p>
          <a:p>
            <a:pPr marL="45720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45" name="Google Shape;145;p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6" name="Google Shape;146;p24"/>
          <p:cNvPicPr preferRelativeResize="0"/>
          <p:nvPr/>
        </p:nvPicPr>
        <p:blipFill>
          <a:blip r:embed="rId4">
            <a:alphaModFix/>
          </a:blip>
          <a:stretch>
            <a:fillRect/>
          </a:stretch>
        </p:blipFill>
        <p:spPr>
          <a:xfrm>
            <a:off x="3571875" y="1250150"/>
            <a:ext cx="5479251" cy="3386176"/>
          </a:xfrm>
          <a:prstGeom prst="rect">
            <a:avLst/>
          </a:prstGeom>
          <a:noFill/>
          <a:ln>
            <a:noFill/>
          </a:ln>
        </p:spPr>
      </p:pic>
      <p:sp>
        <p:nvSpPr>
          <p:cNvPr id="147" name="Google Shape;147;p24"/>
          <p:cNvSpPr txBox="1"/>
          <p:nvPr/>
        </p:nvSpPr>
        <p:spPr>
          <a:xfrm>
            <a:off x="3536150" y="4736300"/>
            <a:ext cx="5100600" cy="32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sz="1000" dirty="0">
                <a:solidFill>
                  <a:schemeClr val="dk2"/>
                </a:solidFill>
              </a:rPr>
              <a:t>Slika </a:t>
            </a:r>
            <a:r>
              <a:rPr lang="hr" sz="1000" dirty="0" smtClean="0">
                <a:solidFill>
                  <a:schemeClr val="dk2"/>
                </a:solidFill>
              </a:rPr>
              <a:t>4: </a:t>
            </a:r>
            <a:r>
              <a:rPr lang="hr" sz="1000" u="sng" dirty="0">
                <a:solidFill>
                  <a:schemeClr val="hlink"/>
                </a:solidFill>
                <a:hlinkClick r:id="rId5"/>
              </a:rPr>
              <a:t>Padlet </a:t>
            </a:r>
            <a:r>
              <a:rPr lang="hr" sz="1000" dirty="0">
                <a:solidFill>
                  <a:schemeClr val="dk2"/>
                </a:solidFill>
              </a:rPr>
              <a:t>zid sa studentskim radovima</a:t>
            </a:r>
            <a:r>
              <a:rPr lang="hr" dirty="0"/>
              <a:t> </a:t>
            </a:r>
            <a:endParaRP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11700" y="2150850"/>
            <a:ext cx="8520600" cy="145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hr"/>
              <a:t>Nastava kao dijalog - u učionici i u virtualnom okruženju</a:t>
            </a:r>
            <a:endParaRPr/>
          </a:p>
          <a:p>
            <a:pPr marL="0" lvl="0" indent="0" algn="ctr" rtl="0">
              <a:spcBef>
                <a:spcPts val="0"/>
              </a:spcBef>
              <a:spcAft>
                <a:spcPts val="0"/>
              </a:spcAft>
              <a:buNone/>
            </a:pPr>
            <a:r>
              <a:rPr lang="hr" i="1" u="sng">
                <a:solidFill>
                  <a:schemeClr val="hlink"/>
                </a:solidFill>
                <a:hlinkClick r:id="rId3"/>
              </a:rPr>
              <a:t>Akcijska istraživanja Škole 2.0</a:t>
            </a:r>
            <a:endParaRPr i="1"/>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70650"/>
            <a:ext cx="8520600" cy="94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Dijalog s učenikom s ADHD-om i cijelim razredom</a:t>
            </a:r>
            <a:endParaRPr/>
          </a:p>
          <a:p>
            <a:pPr marL="0" lvl="0" indent="0" algn="l" rtl="0">
              <a:spcBef>
                <a:spcPts val="0"/>
              </a:spcBef>
              <a:spcAft>
                <a:spcPts val="0"/>
              </a:spcAft>
              <a:buNone/>
            </a:pPr>
            <a:r>
              <a:rPr lang="hr" sz="2400"/>
              <a:t> 5. razred, nastava njemačkog jezika (2014./2015.)</a:t>
            </a:r>
            <a:endParaRPr sz="2400"/>
          </a:p>
        </p:txBody>
      </p:sp>
      <p:sp>
        <p:nvSpPr>
          <p:cNvPr id="158" name="Google Shape;158;p26"/>
          <p:cNvSpPr txBox="1">
            <a:spLocks noGrp="1"/>
          </p:cNvSpPr>
          <p:nvPr>
            <p:ph type="body" idx="1"/>
          </p:nvPr>
        </p:nvSpPr>
        <p:spPr>
          <a:xfrm>
            <a:off x="389425" y="1172125"/>
            <a:ext cx="3999900" cy="3688500"/>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SzPts val="1400"/>
              <a:buChar char="●"/>
            </a:pPr>
            <a:r>
              <a:rPr lang="hr" sz="1400" dirty="0"/>
              <a:t>Cilj:</a:t>
            </a:r>
            <a:endParaRPr sz="1400" dirty="0"/>
          </a:p>
          <a:p>
            <a:pPr marL="914400" marR="0" lvl="1" indent="-304800" algn="l" rtl="0">
              <a:lnSpc>
                <a:spcPct val="115000"/>
              </a:lnSpc>
              <a:spcBef>
                <a:spcPts val="0"/>
              </a:spcBef>
              <a:spcAft>
                <a:spcPts val="0"/>
              </a:spcAft>
              <a:buSzPts val="1200"/>
              <a:buChar char="○"/>
            </a:pPr>
            <a:r>
              <a:rPr lang="hr" sz="1400" dirty="0"/>
              <a:t>poticati samostalnost u učenju cijelog razreda</a:t>
            </a:r>
            <a:endParaRPr sz="1400" dirty="0"/>
          </a:p>
          <a:p>
            <a:pPr marL="914400" marR="0" lvl="1" indent="-304800" algn="l" rtl="0">
              <a:lnSpc>
                <a:spcPct val="115000"/>
              </a:lnSpc>
              <a:spcBef>
                <a:spcPts val="0"/>
              </a:spcBef>
              <a:spcAft>
                <a:spcPts val="0"/>
              </a:spcAft>
              <a:buSzPts val="1200"/>
              <a:buChar char="○"/>
            </a:pPr>
            <a:r>
              <a:rPr lang="hr" sz="1400" dirty="0"/>
              <a:t>ojačati međusobnu suradnju u razredu</a:t>
            </a:r>
            <a:endParaRPr sz="1400" dirty="0"/>
          </a:p>
          <a:p>
            <a:pPr marL="457200" marR="0" lvl="0" indent="-317500" algn="l" rtl="0">
              <a:lnSpc>
                <a:spcPct val="115000"/>
              </a:lnSpc>
              <a:spcBef>
                <a:spcPts val="0"/>
              </a:spcBef>
              <a:spcAft>
                <a:spcPts val="0"/>
              </a:spcAft>
              <a:buSzPts val="1400"/>
              <a:buChar char="●"/>
            </a:pPr>
            <a:r>
              <a:rPr lang="hr" sz="1400" b="1" i="1" dirty="0" smtClean="0"/>
              <a:t>Ako </a:t>
            </a:r>
            <a:r>
              <a:rPr lang="hr" sz="1400" b="1" i="1" dirty="0"/>
              <a:t>želim postići pozitivne promjene kod Bena i ostalih učenika, najprije moram početi mijenjati svoj </a:t>
            </a:r>
            <a:r>
              <a:rPr lang="hr" sz="1400" b="1" i="1" dirty="0" smtClean="0"/>
              <a:t>pristup</a:t>
            </a:r>
            <a:r>
              <a:rPr lang="hr" b="1" dirty="0" smtClean="0"/>
              <a:t>…</a:t>
            </a:r>
          </a:p>
          <a:p>
            <a:pPr marL="457200" marR="0" lvl="0" indent="-317500" algn="l" rtl="0">
              <a:lnSpc>
                <a:spcPct val="115000"/>
              </a:lnSpc>
              <a:spcBef>
                <a:spcPts val="0"/>
              </a:spcBef>
              <a:spcAft>
                <a:spcPts val="0"/>
              </a:spcAft>
              <a:buSzPts val="1400"/>
              <a:buChar char="●"/>
            </a:pPr>
            <a:r>
              <a:rPr lang="hr" b="1" i="1" dirty="0" smtClean="0">
                <a:solidFill>
                  <a:srgbClr val="595959"/>
                </a:solidFill>
              </a:rPr>
              <a:t>...</a:t>
            </a:r>
            <a:r>
              <a:rPr lang="hr-HR" i="1" dirty="0" smtClean="0">
                <a:solidFill>
                  <a:srgbClr val="595959"/>
                </a:solidFill>
              </a:rPr>
              <a:t>naglasak </a:t>
            </a:r>
            <a:r>
              <a:rPr lang="hr-HR" i="1" dirty="0">
                <a:solidFill>
                  <a:srgbClr val="595959"/>
                </a:solidFill>
              </a:rPr>
              <a:t>sam stavila na aktivnu ulogu učenika koji traži, stvara i obrađuje informacije, a nije isključivo pasivni primatelj informacija </a:t>
            </a:r>
          </a:p>
          <a:p>
            <a:pPr marL="139700" indent="0">
              <a:buNone/>
            </a:pPr>
            <a:r>
              <a:rPr lang="hr" dirty="0"/>
              <a:t>(Fištrović 2019</a:t>
            </a:r>
            <a:r>
              <a:rPr lang="hr" dirty="0" smtClean="0"/>
              <a:t>)</a:t>
            </a:r>
            <a:endParaRPr lang="hr" dirty="0"/>
          </a:p>
        </p:txBody>
      </p:sp>
      <p:pic>
        <p:nvPicPr>
          <p:cNvPr id="159" name="Google Shape;159;p26"/>
          <p:cNvPicPr preferRelativeResize="0"/>
          <p:nvPr/>
        </p:nvPicPr>
        <p:blipFill>
          <a:blip r:embed="rId3">
            <a:alphaModFix/>
          </a:blip>
          <a:stretch>
            <a:fillRect/>
          </a:stretch>
        </p:blipFill>
        <p:spPr>
          <a:xfrm>
            <a:off x="5143875" y="1017750"/>
            <a:ext cx="3343275" cy="1724500"/>
          </a:xfrm>
          <a:prstGeom prst="rect">
            <a:avLst/>
          </a:prstGeom>
          <a:noFill/>
          <a:ln>
            <a:noFill/>
          </a:ln>
        </p:spPr>
      </p:pic>
      <p:pic>
        <p:nvPicPr>
          <p:cNvPr id="160" name="Google Shape;160;p26"/>
          <p:cNvPicPr preferRelativeResize="0"/>
          <p:nvPr/>
        </p:nvPicPr>
        <p:blipFill>
          <a:blip r:embed="rId4">
            <a:alphaModFix/>
          </a:blip>
          <a:stretch>
            <a:fillRect/>
          </a:stretch>
        </p:blipFill>
        <p:spPr>
          <a:xfrm>
            <a:off x="5930696" y="2742250"/>
            <a:ext cx="3149005" cy="1668500"/>
          </a:xfrm>
          <a:prstGeom prst="rect">
            <a:avLst/>
          </a:prstGeom>
          <a:noFill/>
          <a:ln>
            <a:noFill/>
          </a:ln>
        </p:spPr>
      </p:pic>
      <p:sp>
        <p:nvSpPr>
          <p:cNvPr id="161" name="Google Shape;161;p26"/>
          <p:cNvSpPr txBox="1"/>
          <p:nvPr/>
        </p:nvSpPr>
        <p:spPr>
          <a:xfrm>
            <a:off x="4429125" y="4549225"/>
            <a:ext cx="4600500" cy="5943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600"/>
              </a:spcAft>
              <a:buNone/>
            </a:pPr>
            <a:r>
              <a:rPr lang="hr" sz="1000" dirty="0">
                <a:solidFill>
                  <a:schemeClr val="dk2"/>
                </a:solidFill>
              </a:rPr>
              <a:t>Slike </a:t>
            </a:r>
            <a:r>
              <a:rPr lang="hr" sz="1000" dirty="0" smtClean="0">
                <a:solidFill>
                  <a:schemeClr val="dk2"/>
                </a:solidFill>
              </a:rPr>
              <a:t>5 </a:t>
            </a:r>
            <a:r>
              <a:rPr lang="hr" sz="1000" dirty="0">
                <a:solidFill>
                  <a:schemeClr val="dk2"/>
                </a:solidFill>
              </a:rPr>
              <a:t>i </a:t>
            </a:r>
            <a:r>
              <a:rPr lang="hr" sz="1000" dirty="0" smtClean="0">
                <a:solidFill>
                  <a:schemeClr val="dk2"/>
                </a:solidFill>
              </a:rPr>
              <a:t>6. </a:t>
            </a:r>
            <a:r>
              <a:rPr lang="hr" sz="1000" dirty="0">
                <a:solidFill>
                  <a:schemeClr val="dk2"/>
                </a:solidFill>
              </a:rPr>
              <a:t>Fotografije nastavnice </a:t>
            </a:r>
            <a:r>
              <a:rPr lang="hr" sz="1000" dirty="0">
                <a:solidFill>
                  <a:schemeClr val="dk2"/>
                </a:solidFill>
                <a:hlinkClick r:id="rId5"/>
              </a:rPr>
              <a:t>Snježane Fištrović</a:t>
            </a:r>
            <a:r>
              <a:rPr lang="hr" sz="1000" dirty="0">
                <a:solidFill>
                  <a:schemeClr val="dk2"/>
                </a:solidFill>
              </a:rPr>
              <a:t>, Gimnazija Karlovac (na slikama Osnovna škola Generalski Stol) (Fištrović 2019)</a:t>
            </a:r>
            <a:endParaRPr sz="1000" dirty="0">
              <a:solidFill>
                <a:schemeClr val="dk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Dijalog sa cijelom školom?</a:t>
            </a:r>
            <a:endParaRPr/>
          </a:p>
        </p:txBody>
      </p:sp>
      <p:sp>
        <p:nvSpPr>
          <p:cNvPr id="167" name="Google Shape;167;p27"/>
          <p:cNvSpPr txBox="1">
            <a:spLocks noGrp="1"/>
          </p:cNvSpPr>
          <p:nvPr>
            <p:ph type="body" idx="1"/>
          </p:nvPr>
        </p:nvSpPr>
        <p:spPr>
          <a:xfrm>
            <a:off x="311700" y="1152475"/>
            <a:ext cx="3999900" cy="3792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hr" dirty="0"/>
              <a:t>I</a:t>
            </a:r>
            <a:r>
              <a:rPr lang="hr" sz="1400" dirty="0"/>
              <a:t>zazov: mali dio nastavnika odbija koristiti nove tehnologije i ne sudjeluje u viziji škole kakvu je ravnatelj  zamislio i u kojoj je želio da svi nastavnici jednako sudjeluju. </a:t>
            </a:r>
            <a:endParaRPr sz="1400" dirty="0"/>
          </a:p>
          <a:p>
            <a:pPr marL="457200" marR="0" lvl="0" indent="-317500" algn="l" rtl="0">
              <a:lnSpc>
                <a:spcPct val="115000"/>
              </a:lnSpc>
              <a:spcBef>
                <a:spcPts val="0"/>
              </a:spcBef>
              <a:spcAft>
                <a:spcPts val="0"/>
              </a:spcAft>
              <a:buSzPts val="1400"/>
              <a:buChar char="●"/>
            </a:pPr>
            <a:r>
              <a:rPr lang="hr" dirty="0"/>
              <a:t>R</a:t>
            </a:r>
            <a:r>
              <a:rPr lang="hr" sz="1400" dirty="0"/>
              <a:t>avnatelj je želio je da svi učitelji koriste IKT.</a:t>
            </a:r>
            <a:endParaRPr sz="1400" dirty="0"/>
          </a:p>
          <a:p>
            <a:pPr marL="457200" marR="0" lvl="0" indent="-317500" algn="l" rtl="0">
              <a:lnSpc>
                <a:spcPct val="115000"/>
              </a:lnSpc>
              <a:spcBef>
                <a:spcPts val="0"/>
              </a:spcBef>
              <a:spcAft>
                <a:spcPts val="0"/>
              </a:spcAft>
              <a:buSzPts val="1400"/>
              <a:buChar char="●"/>
            </a:pPr>
            <a:r>
              <a:rPr lang="hr" dirty="0"/>
              <a:t>N</a:t>
            </a:r>
            <a:r>
              <a:rPr lang="hr" sz="1400" dirty="0"/>
              <a:t>a kraju procesa provedbe akcijskog istraživanja, </a:t>
            </a:r>
            <a:r>
              <a:rPr lang="hr" dirty="0"/>
              <a:t>kroz</a:t>
            </a:r>
            <a:r>
              <a:rPr lang="hr" sz="1400" dirty="0"/>
              <a:t> dijalog s kritičkim prijateljima, ravnatelj je </a:t>
            </a:r>
            <a:r>
              <a:rPr lang="hr" dirty="0"/>
              <a:t>odlučio </a:t>
            </a:r>
            <a:r>
              <a:rPr lang="hr" sz="1400" dirty="0"/>
              <a:t>odustati od svojih stavova da svi koriste IKT - okrenuo se onima koji žele</a:t>
            </a:r>
            <a:r>
              <a:rPr lang="hr" dirty="0"/>
              <a:t> i</a:t>
            </a:r>
            <a:r>
              <a:rPr lang="hr" sz="1400" dirty="0"/>
              <a:t> s njima uspješno </a:t>
            </a:r>
            <a:r>
              <a:rPr lang="hr" dirty="0" smtClean="0"/>
              <a:t>surađivao, ali i prepoznao </a:t>
            </a:r>
            <a:r>
              <a:rPr lang="hr" dirty="0"/>
              <a:t>osjećaje izoliranosti kolega koji nisu sudjelovali. (Kobeščak 2019)</a:t>
            </a:r>
            <a:endParaRPr sz="1400" dirty="0"/>
          </a:p>
        </p:txBody>
      </p:sp>
      <p:sp>
        <p:nvSpPr>
          <p:cNvPr id="168" name="Google Shape;168;p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9" name="Google Shape;169;p27"/>
          <p:cNvPicPr preferRelativeResize="0"/>
          <p:nvPr/>
        </p:nvPicPr>
        <p:blipFill>
          <a:blip r:embed="rId3">
            <a:alphaModFix/>
          </a:blip>
          <a:stretch>
            <a:fillRect/>
          </a:stretch>
        </p:blipFill>
        <p:spPr>
          <a:xfrm>
            <a:off x="4808050" y="1152475"/>
            <a:ext cx="4207200" cy="3369275"/>
          </a:xfrm>
          <a:prstGeom prst="rect">
            <a:avLst/>
          </a:prstGeom>
          <a:noFill/>
          <a:ln>
            <a:noFill/>
          </a:ln>
        </p:spPr>
      </p:pic>
      <p:sp>
        <p:nvSpPr>
          <p:cNvPr id="170" name="Google Shape;170;p27"/>
          <p:cNvSpPr txBox="1"/>
          <p:nvPr/>
        </p:nvSpPr>
        <p:spPr>
          <a:xfrm>
            <a:off x="4864900" y="4664875"/>
            <a:ext cx="42792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27"/>
          <p:cNvSpPr txBox="1"/>
          <p:nvPr/>
        </p:nvSpPr>
        <p:spPr>
          <a:xfrm>
            <a:off x="4836325" y="4822025"/>
            <a:ext cx="4243500" cy="2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27"/>
          <p:cNvSpPr txBox="1"/>
          <p:nvPr/>
        </p:nvSpPr>
        <p:spPr>
          <a:xfrm>
            <a:off x="4832400" y="4521750"/>
            <a:ext cx="3999900" cy="285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endParaRPr sz="1000" dirty="0">
              <a:solidFill>
                <a:schemeClr val="dk2"/>
              </a:solidFill>
            </a:endParaRPr>
          </a:p>
          <a:p>
            <a:pPr marL="0" marR="0" lvl="0" indent="0" algn="l" rtl="0">
              <a:lnSpc>
                <a:spcPct val="115000"/>
              </a:lnSpc>
              <a:spcBef>
                <a:spcPts val="1600"/>
              </a:spcBef>
              <a:spcAft>
                <a:spcPts val="1600"/>
              </a:spcAft>
              <a:buNone/>
            </a:pPr>
            <a:r>
              <a:rPr lang="hr" sz="1000" dirty="0">
                <a:solidFill>
                  <a:schemeClr val="dk2"/>
                </a:solidFill>
              </a:rPr>
              <a:t>Slika </a:t>
            </a:r>
            <a:r>
              <a:rPr lang="hr" sz="1000" dirty="0" smtClean="0">
                <a:solidFill>
                  <a:schemeClr val="dk2"/>
                </a:solidFill>
              </a:rPr>
              <a:t>7. </a:t>
            </a:r>
            <a:r>
              <a:rPr lang="hr" sz="1000" dirty="0">
                <a:solidFill>
                  <a:schemeClr val="dk2"/>
                </a:solidFill>
              </a:rPr>
              <a:t>Razgovor s kritičkim prijateljima</a:t>
            </a:r>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311700" y="1469050"/>
            <a:ext cx="8520600" cy="178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r" dirty="0"/>
              <a:t>Nastava kao dijalog - nastava na daljinu za vrijeme pandemije </a:t>
            </a:r>
            <a:r>
              <a:rPr lang="hr" dirty="0" smtClean="0"/>
              <a:t>2020</a:t>
            </a:r>
            <a:r>
              <a:rPr lang="hr" dirty="0"/>
              <a:t>.</a:t>
            </a:r>
            <a:endParaRPr dirty="0"/>
          </a:p>
          <a:p>
            <a:pPr marL="0" lvl="0" indent="0" algn="ctr" rtl="0">
              <a:spcBef>
                <a:spcPts val="0"/>
              </a:spcBef>
              <a:spcAft>
                <a:spcPts val="0"/>
              </a:spcAft>
              <a:buNone/>
            </a:pPr>
            <a:r>
              <a:rPr lang="hr" u="sng" dirty="0">
                <a:solidFill>
                  <a:schemeClr val="hlink"/>
                </a:solidFill>
                <a:hlinkClick r:id="rId3"/>
              </a:rPr>
              <a:t>Akcijska istraživanja</a:t>
            </a: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Dijalog u nastavi na daljinu?</a:t>
            </a:r>
            <a:endParaRPr/>
          </a:p>
        </p:txBody>
      </p:sp>
      <p:sp>
        <p:nvSpPr>
          <p:cNvPr id="183" name="Google Shape;183;p29"/>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hr" sz="1400" i="1"/>
              <a:t>Ovim putem uvid u njihove odgovore, vještinu izražavanja i pismenost mnogo je bolji, ali </a:t>
            </a:r>
            <a:r>
              <a:rPr lang="hr" sz="1400" b="1" i="1"/>
              <a:t>nedostaje razgovor, živa komunikacija, govor tijela, spontanost, smijeh...</a:t>
            </a:r>
            <a:endParaRPr sz="1400" b="1" i="1"/>
          </a:p>
          <a:p>
            <a:pPr marL="0" marR="0" lvl="0" indent="0" algn="l" rtl="0">
              <a:lnSpc>
                <a:spcPct val="115000"/>
              </a:lnSpc>
              <a:spcBef>
                <a:spcPts val="1600"/>
              </a:spcBef>
              <a:spcAft>
                <a:spcPts val="0"/>
              </a:spcAft>
              <a:buNone/>
            </a:pPr>
            <a:r>
              <a:rPr lang="hr" sz="1400" i="1"/>
              <a:t>Postoji sve veća potreba za video susret s učenicima. Ne toliko za predavanjem uživo koliko za nekim dogovorima, razmjenom iskustva. </a:t>
            </a:r>
            <a:r>
              <a:rPr lang="hr" sz="1400" b="1" i="1"/>
              <a:t>Osim toga ponekad mi se čini da u ovoj komunikaciji preko poruka neke stvari ostanu nejasne. Trebam vidjeti lica i čuti glasove. Tek onda ću znati kako se osjećaju, što im odgovara a što ne.</a:t>
            </a:r>
            <a:r>
              <a:rPr lang="hr" sz="1400" i="1"/>
              <a:t> Planiram video susret sa svojim maturantima i video srz sa svojim razredom. Upoznajem se sa Zoomom. Svi ga preporučaju.</a:t>
            </a:r>
            <a:endParaRPr sz="1400" i="1"/>
          </a:p>
          <a:p>
            <a:pPr marL="0" marR="0" lvl="0" indent="0" algn="l" rtl="0">
              <a:lnSpc>
                <a:spcPct val="115000"/>
              </a:lnSpc>
              <a:spcBef>
                <a:spcPts val="1600"/>
              </a:spcBef>
              <a:spcAft>
                <a:spcPts val="0"/>
              </a:spcAft>
              <a:buNone/>
            </a:pPr>
            <a:r>
              <a:rPr lang="hr" sz="1400" b="1" i="1"/>
              <a:t>Ono što na određeni način predstavlja možda najveći problem tijekom provedbe nastave na daljinu jesu neizrečena i jasno artikulirana očekivanja bez obzira dolaze li ona od strane prosvjetnih vlasti, ravnatelja ili roditelja jer se u ovakvim složenim situacijama ništa ne podrazumijeva samo po sebi.</a:t>
            </a:r>
            <a:r>
              <a:rPr lang="hr" sz="1400" i="1"/>
              <a:t> Jasne i konkretne upute nadležnih u ovome su slučaju nažalost izostale pa su se učitelji, ali i roditelji, snalazili na sve moguće načine što je doprinijelo tome da nemaju svi iste kriterije i zahtjeve prema učenicima. Unijelo je to i popriličan nemir, pa čak i izazvalo sukobe među učiteljima, a to nikako nije dobro i ne doprinosi ostvarivanju ciljeva odgoja i obrazovanja.</a:t>
            </a:r>
            <a:endParaRPr sz="1400" i="1"/>
          </a:p>
          <a:p>
            <a:pPr marL="45720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Nastava na daljinu</a:t>
            </a:r>
            <a:endParaRPr/>
          </a:p>
        </p:txBody>
      </p:sp>
      <p:sp>
        <p:nvSpPr>
          <p:cNvPr id="189" name="Google Shape;189;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hr" dirty="0"/>
              <a:t>krizna situacija</a:t>
            </a:r>
            <a:endParaRPr dirty="0"/>
          </a:p>
          <a:p>
            <a:pPr marL="0" lvl="0" indent="0" algn="l" rtl="0">
              <a:spcBef>
                <a:spcPts val="1600"/>
              </a:spcBef>
              <a:spcAft>
                <a:spcPts val="0"/>
              </a:spcAft>
              <a:buNone/>
            </a:pPr>
            <a:r>
              <a:rPr lang="hr" dirty="0"/>
              <a:t>ALI:</a:t>
            </a:r>
            <a:endParaRPr dirty="0"/>
          </a:p>
          <a:p>
            <a:pPr marL="457200" lvl="0" indent="-317500" algn="l" rtl="0">
              <a:spcBef>
                <a:spcPts val="1600"/>
              </a:spcBef>
              <a:spcAft>
                <a:spcPts val="0"/>
              </a:spcAft>
              <a:buSzPts val="1400"/>
              <a:buChar char="-"/>
            </a:pPr>
            <a:r>
              <a:rPr lang="hr" dirty="0"/>
              <a:t>razvoj suradnje svih dionika škole </a:t>
            </a:r>
            <a:endParaRPr dirty="0"/>
          </a:p>
          <a:p>
            <a:pPr marL="457200" lvl="0" indent="-317500" algn="l" rtl="0">
              <a:spcBef>
                <a:spcPts val="0"/>
              </a:spcBef>
              <a:spcAft>
                <a:spcPts val="0"/>
              </a:spcAft>
              <a:buSzPts val="1400"/>
              <a:buChar char="-"/>
            </a:pPr>
            <a:r>
              <a:rPr lang="hr" dirty="0"/>
              <a:t>razvoj informalnog učenja (nastavnika, pedagoga i ravnatelja</a:t>
            </a:r>
            <a:r>
              <a:rPr lang="hr" dirty="0" smtClean="0"/>
              <a:t>)</a:t>
            </a:r>
          </a:p>
          <a:p>
            <a:pPr marL="457200" lvl="0" indent="-317500" algn="l" rtl="0">
              <a:spcBef>
                <a:spcPts val="0"/>
              </a:spcBef>
              <a:spcAft>
                <a:spcPts val="0"/>
              </a:spcAft>
              <a:buSzPts val="1400"/>
              <a:buChar char="-"/>
            </a:pPr>
            <a:r>
              <a:rPr lang="hr-HR" dirty="0"/>
              <a:t>o</a:t>
            </a:r>
            <a:r>
              <a:rPr lang="hr" dirty="0" smtClean="0"/>
              <a:t>svijestiti važnost roditelja </a:t>
            </a:r>
            <a:r>
              <a:rPr lang="hr" dirty="0"/>
              <a:t>(trećina ih je izjavila da je svakodnevno više sati pomaže učenicima)</a:t>
            </a:r>
            <a:endParaRPr dirty="0"/>
          </a:p>
          <a:p>
            <a:pPr marL="457200" lvl="0" indent="0" algn="l" rtl="0">
              <a:spcBef>
                <a:spcPts val="1600"/>
              </a:spcBef>
              <a:spcAft>
                <a:spcPts val="0"/>
              </a:spcAft>
              <a:buNone/>
            </a:pPr>
            <a:endParaRPr dirty="0"/>
          </a:p>
          <a:p>
            <a:pPr marL="457200" lvl="0" indent="0" algn="l" rtl="0">
              <a:spcBef>
                <a:spcPts val="1600"/>
              </a:spcBef>
              <a:spcAft>
                <a:spcPts val="1600"/>
              </a:spcAft>
              <a:buNone/>
            </a:pPr>
            <a:r>
              <a:rPr lang="hr-HR" dirty="0" smtClean="0"/>
              <a:t>Izazov: kako ostvariti dijalog s roditeljima </a:t>
            </a:r>
            <a:endParaRPr dirty="0"/>
          </a:p>
        </p:txBody>
      </p:sp>
      <p:sp>
        <p:nvSpPr>
          <p:cNvPr id="190" name="Google Shape;190;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1" name="Google Shape;191;p30"/>
          <p:cNvPicPr preferRelativeResize="0"/>
          <p:nvPr/>
        </p:nvPicPr>
        <p:blipFill>
          <a:blip r:embed="rId3">
            <a:alphaModFix/>
          </a:blip>
          <a:stretch>
            <a:fillRect/>
          </a:stretch>
        </p:blipFill>
        <p:spPr>
          <a:xfrm>
            <a:off x="4481775" y="842200"/>
            <a:ext cx="4342799" cy="3726675"/>
          </a:xfrm>
          <a:prstGeom prst="rect">
            <a:avLst/>
          </a:prstGeom>
          <a:noFill/>
          <a:ln>
            <a:noFill/>
          </a:ln>
        </p:spPr>
      </p:pic>
      <p:sp>
        <p:nvSpPr>
          <p:cNvPr id="192" name="Google Shape;192;p30"/>
          <p:cNvSpPr txBox="1"/>
          <p:nvPr/>
        </p:nvSpPr>
        <p:spPr>
          <a:xfrm>
            <a:off x="4481775" y="4648500"/>
            <a:ext cx="4342800" cy="311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600"/>
              </a:spcAft>
              <a:buNone/>
            </a:pPr>
            <a:r>
              <a:rPr lang="hr" sz="1000">
                <a:solidFill>
                  <a:schemeClr val="dk2"/>
                </a:solidFill>
              </a:rPr>
              <a:t>Slika 7. Zajednica praktičara za vrijeme nastave na daljinu</a:t>
            </a:r>
            <a:endParaRPr sz="1000">
              <a:solidFill>
                <a:schemeClr val="dk2"/>
              </a:solidFill>
            </a:endParaRPr>
          </a:p>
        </p:txBody>
      </p:sp>
      <p:sp>
        <p:nvSpPr>
          <p:cNvPr id="2" name="Down Arrow 1"/>
          <p:cNvSpPr/>
          <p:nvPr/>
        </p:nvSpPr>
        <p:spPr>
          <a:xfrm>
            <a:off x="1746422" y="3468130"/>
            <a:ext cx="963827" cy="5519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77710" y="781525"/>
            <a:ext cx="4202103"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r" dirty="0" smtClean="0"/>
              <a:t>Nastava kao dijalog</a:t>
            </a:r>
            <a:endParaRPr dirty="0"/>
          </a:p>
        </p:txBody>
      </p:sp>
      <p:sp>
        <p:nvSpPr>
          <p:cNvPr id="55" name="Google Shape;55;p13"/>
          <p:cNvSpPr txBox="1">
            <a:spLocks noGrp="1"/>
          </p:cNvSpPr>
          <p:nvPr>
            <p:ph type="subTitle" idx="1"/>
          </p:nvPr>
        </p:nvSpPr>
        <p:spPr>
          <a:xfrm>
            <a:off x="311700" y="2834125"/>
            <a:ext cx="4734125" cy="12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hr" dirty="0" smtClean="0"/>
          </a:p>
          <a:p>
            <a:pPr marL="0" lvl="0" indent="0" algn="ctr" rtl="0">
              <a:spcBef>
                <a:spcPts val="0"/>
              </a:spcBef>
              <a:spcAft>
                <a:spcPts val="0"/>
              </a:spcAft>
              <a:buNone/>
            </a:pPr>
            <a:r>
              <a:rPr lang="hr" dirty="0" smtClean="0"/>
              <a:t>Klara Bilić Meštrić, CARNET</a:t>
            </a:r>
            <a:endParaRPr dirty="0" smtClean="0"/>
          </a:p>
          <a:p>
            <a:pPr marL="0" lvl="0" indent="0" algn="ctr" rtl="0">
              <a:spcBef>
                <a:spcPts val="0"/>
              </a:spcBef>
              <a:spcAft>
                <a:spcPts val="0"/>
              </a:spcAft>
              <a:buNone/>
            </a:pPr>
            <a:endParaRPr dirty="0"/>
          </a:p>
        </p:txBody>
      </p:sp>
      <p:pic>
        <p:nvPicPr>
          <p:cNvPr id="2" name="Picture 1"/>
          <p:cNvPicPr>
            <a:picLocks noChangeAspect="1"/>
          </p:cNvPicPr>
          <p:nvPr/>
        </p:nvPicPr>
        <p:blipFill>
          <a:blip r:embed="rId3"/>
          <a:stretch>
            <a:fillRect/>
          </a:stretch>
        </p:blipFill>
        <p:spPr>
          <a:xfrm>
            <a:off x="5647543" y="248444"/>
            <a:ext cx="2853175" cy="4048095"/>
          </a:xfrm>
          <a:prstGeom prst="rect">
            <a:avLst/>
          </a:prstGeom>
        </p:spPr>
      </p:pic>
      <p:sp>
        <p:nvSpPr>
          <p:cNvPr id="3" name="Rectangle 2"/>
          <p:cNvSpPr/>
          <p:nvPr/>
        </p:nvSpPr>
        <p:spPr>
          <a:xfrm>
            <a:off x="5647543" y="4404603"/>
            <a:ext cx="1917513" cy="307777"/>
          </a:xfrm>
          <a:prstGeom prst="rect">
            <a:avLst/>
          </a:prstGeom>
        </p:spPr>
        <p:txBody>
          <a:bodyPr wrap="none">
            <a:spAutoFit/>
          </a:bodyPr>
          <a:lstStyle/>
          <a:p>
            <a:pPr lvl="0"/>
            <a:r>
              <a:rPr lang="en-GB" dirty="0"/>
              <a:t> </a:t>
            </a:r>
            <a:r>
              <a:rPr lang="ko-KR" altLang="en-US" dirty="0">
                <a:hlinkClick r:id="rId4"/>
              </a:rPr>
              <a:t>수안 최</a:t>
            </a:r>
            <a:r>
              <a:rPr lang="ko-KR" altLang="en-US" dirty="0"/>
              <a:t> </a:t>
            </a:r>
            <a:r>
              <a:rPr lang="hr-HR" dirty="0" smtClean="0"/>
              <a:t>s</a:t>
            </a:r>
            <a:r>
              <a:rPr lang="en-GB" dirty="0"/>
              <a:t> </a:t>
            </a:r>
            <a:r>
              <a:rPr lang="en-GB" dirty="0" err="1" smtClean="0">
                <a:hlinkClick r:id="rId5"/>
              </a:rPr>
              <a:t>Unsplash</a:t>
            </a:r>
            <a:r>
              <a:rPr lang="hr-HR" dirty="0" smtClean="0"/>
              <a:t>-a</a:t>
            </a:r>
            <a:endParaRPr lang="en-H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Izvori</a:t>
            </a:r>
            <a:endParaRPr/>
          </a:p>
        </p:txBody>
      </p:sp>
      <p:sp>
        <p:nvSpPr>
          <p:cNvPr id="198" name="Google Shape;198;p31"/>
          <p:cNvSpPr txBox="1">
            <a:spLocks noGrp="1"/>
          </p:cNvSpPr>
          <p:nvPr>
            <p:ph type="body" idx="1"/>
          </p:nvPr>
        </p:nvSpPr>
        <p:spPr>
          <a:xfrm>
            <a:off x="311700" y="1152475"/>
            <a:ext cx="8520600" cy="3771600"/>
          </a:xfrm>
          <a:prstGeom prst="rect">
            <a:avLst/>
          </a:prstGeom>
        </p:spPr>
        <p:txBody>
          <a:bodyPr spcFirstLastPara="1" wrap="square" lIns="91425" tIns="91425" rIns="91425" bIns="91425" anchor="t" anchorCtr="0">
            <a:noAutofit/>
          </a:bodyPr>
          <a:lstStyle/>
          <a:p>
            <a:pPr marL="571500" lvl="1" indent="0">
              <a:buNone/>
            </a:pPr>
            <a:r>
              <a:rPr lang="hr-HR" sz="700" dirty="0"/>
              <a:t>Bilić Meštrić, Klara &amp; Aleksandra Mudrinić (2019). </a:t>
            </a:r>
            <a:r>
              <a:rPr lang="hr-HR" sz="700" i="1" dirty="0"/>
              <a:t>Nastavnici i ravnatelji kao pokretači promjena u vlastitom nastavnom i školskom okruženju: akcijska istraživanja o suvremenim tehnologijama kao izazovu, poticaju i podršci učenju i poučavanju. </a:t>
            </a:r>
            <a:r>
              <a:rPr lang="hr-HR" sz="700" dirty="0"/>
              <a:t>Zagreb: </a:t>
            </a:r>
            <a:r>
              <a:rPr lang="hr-HR" sz="700" dirty="0" smtClean="0"/>
              <a:t>CARNET</a:t>
            </a:r>
          </a:p>
          <a:p>
            <a:pPr marL="571500" lvl="1" indent="0">
              <a:buNone/>
            </a:pPr>
            <a:r>
              <a:rPr lang="hr-HR" sz="700" dirty="0" smtClean="0"/>
              <a:t>Burbules</a:t>
            </a:r>
            <a:r>
              <a:rPr lang="hr-HR" sz="700" dirty="0"/>
              <a:t>, Nicholas C., &amp; Bertram Bruce. (2001). Theory and Research on Teaching as Dialogue. Ur. Virginia Richardson, </a:t>
            </a:r>
            <a:r>
              <a:rPr lang="hr-HR" sz="700" i="1" dirty="0"/>
              <a:t>Handbook of Research on Teaching, 4th Edition.</a:t>
            </a:r>
            <a:r>
              <a:rPr lang="hr-HR" sz="700" dirty="0"/>
              <a:t> Washington, DC: American Educational Research Association.</a:t>
            </a:r>
          </a:p>
          <a:p>
            <a:pPr marL="571500" lvl="1" indent="0">
              <a:buNone/>
            </a:pPr>
            <a:r>
              <a:rPr lang="hr-HR" sz="700" dirty="0"/>
              <a:t>Fištrović, Snježana. (2019). Hiperaktivni učenik i suvremene tehnologije: uloga suvremenih nastavnih metoda i novih tehnologija u ostvarivanju nastave usmjerene na učenike i suradničko učenje. Ur. Klara Bilić Meštrić i Aleksandra Mudrinić, </a:t>
            </a:r>
            <a:r>
              <a:rPr lang="hr-HR" sz="700" i="1" dirty="0"/>
              <a:t>Nastavnici i ravnatelji kao pokretači promjena u vlastitom nastavnom i školskom okruženju: akcijska istraživanja o suvremenim tehnologijama kao izazovu, poticaju i podršci učenju i poučavanju. </a:t>
            </a:r>
            <a:r>
              <a:rPr lang="hr-HR" sz="700" dirty="0"/>
              <a:t>Zagreb: CARNET</a:t>
            </a:r>
          </a:p>
          <a:p>
            <a:pPr marL="571500" lvl="1" indent="0">
              <a:buNone/>
            </a:pPr>
            <a:r>
              <a:rPr lang="hr-HR" sz="700" dirty="0"/>
              <a:t>Kobeščak, Zdenko. (2019). Uloga ravnatelja u promicanju uporabe IKT-a u nastavi – iz perspektive ravnatelja. Ur. Klara Bilić Meštrić i Aleksandra Mudrinić, </a:t>
            </a:r>
            <a:r>
              <a:rPr lang="hr-HR" sz="700" i="1" dirty="0"/>
              <a:t>Nastavnici i ravnatelji kao pokretači promjena u vlastitom nastavnom i školskom okruženju: akcijska istraživanja o suvremenim tehnologijama kao izazovu, poticaju i podršci učenju i poučavanju. </a:t>
            </a:r>
            <a:r>
              <a:rPr lang="hr-HR" sz="700" dirty="0"/>
              <a:t>Zagreb: CARNET</a:t>
            </a:r>
          </a:p>
          <a:p>
            <a:pPr marL="571500" lvl="1" indent="0">
              <a:buNone/>
            </a:pPr>
            <a:r>
              <a:rPr lang="hr-HR" sz="700" dirty="0"/>
              <a:t>Leko, Adrijana. (2019). Učenje, vrednovanje i ocjenjivanje uz podršku digitalnih tehnologija u nastavi prirode i društva. Ur. Klara Bilić Meštrić i Aleksandra Mudrinić, </a:t>
            </a:r>
            <a:r>
              <a:rPr lang="hr-HR" sz="700" i="1" dirty="0"/>
              <a:t>Nastavnici i ravnatelji kao pokretači promjena u vlastitom nastavnom i školskom okruženju: akcijska istraživanja o suvremenim tehnologijama kao izazovu, poticaju i podršci učenju i poučavanju. </a:t>
            </a:r>
            <a:r>
              <a:rPr lang="hr-HR" sz="700" dirty="0"/>
              <a:t>Zagreb: CARNET</a:t>
            </a:r>
          </a:p>
          <a:p>
            <a:pPr marL="571500" lvl="1" indent="0">
              <a:buNone/>
            </a:pPr>
            <a:r>
              <a:rPr lang="hr-HR" sz="700" dirty="0"/>
              <a:t>Smith, Jim. </a:t>
            </a:r>
            <a:r>
              <a:rPr lang="hr-HR" sz="700" dirty="0" smtClean="0"/>
              <a:t>(2010). </a:t>
            </a:r>
            <a:r>
              <a:rPr lang="hr-HR" sz="700" i="1" dirty="0"/>
              <a:t>Priručnik za lijenog </a:t>
            </a:r>
            <a:r>
              <a:rPr lang="hr-HR" sz="700" i="1" dirty="0" smtClean="0"/>
              <a:t>učitelja. Kako </a:t>
            </a:r>
            <a:r>
              <a:rPr lang="hr-HR" sz="700" i="1" dirty="0"/>
              <a:t>vaši učenici nauče više kada podučavate manje</a:t>
            </a:r>
            <a:r>
              <a:rPr lang="hr-HR" sz="700" dirty="0" smtClean="0"/>
              <a:t>. Buševec: Ostvarenje</a:t>
            </a:r>
            <a:endParaRPr lang="hr-HR" sz="700" dirty="0"/>
          </a:p>
          <a:p>
            <a:pPr marL="571500" lvl="1" indent="0">
              <a:buNone/>
            </a:pPr>
            <a:r>
              <a:rPr lang="hr-HR" sz="700" dirty="0"/>
              <a:t>Tanja Đurić, Brankica Ivančić &amp; Klara Bilić Meštrić (2014). Teaching as a dialogue through critical friendship with students (an example of reflective practice). </a:t>
            </a:r>
            <a:r>
              <a:rPr lang="hr-HR" sz="700" i="1" dirty="0"/>
              <a:t>Život i škola: časopis za teoriju i praksu odgoja i obrazovanja 60.31</a:t>
            </a:r>
            <a:r>
              <a:rPr lang="hr-HR" sz="700" dirty="0"/>
              <a:t>, 160-174.</a:t>
            </a:r>
          </a:p>
          <a:p>
            <a:pPr marL="571500" lvl="1" indent="0">
              <a:buNone/>
            </a:pPr>
            <a:r>
              <a:rPr lang="hr-HR" sz="700" dirty="0"/>
              <a:t>Van den Beemt, Antoine &amp; Isabelle Diepstraten. (2016). Teacher perspectives on ICT: A learning ecology approach. </a:t>
            </a:r>
            <a:r>
              <a:rPr lang="hr-HR" sz="700" i="1" dirty="0"/>
              <a:t>Computers &amp; Education 92</a:t>
            </a:r>
            <a:r>
              <a:rPr lang="hr-HR" sz="700" dirty="0"/>
              <a:t>,  161-170.</a:t>
            </a:r>
          </a:p>
          <a:p>
            <a:pPr marL="457200" lvl="0" indent="-457200" algn="l" rtl="0">
              <a:lnSpc>
                <a:spcPct val="100000"/>
              </a:lnSpc>
              <a:spcBef>
                <a:spcPts val="1200"/>
              </a:spcBef>
              <a:spcAft>
                <a:spcPts val="0"/>
              </a:spcAft>
              <a:buClr>
                <a:schemeClr val="dk1"/>
              </a:buClr>
              <a:buSzPts val="1100"/>
              <a:buFont typeface="Arial"/>
              <a:buNone/>
            </a:pPr>
            <a:endParaRPr sz="100" dirty="0">
              <a:solidFill>
                <a:srgbClr val="666666"/>
              </a:solidFill>
            </a:endParaRPr>
          </a:p>
          <a:p>
            <a:pPr marL="457200" marR="0" lvl="0" indent="-457200" algn="l" rtl="0">
              <a:lnSpc>
                <a:spcPct val="100000"/>
              </a:lnSpc>
              <a:spcBef>
                <a:spcPts val="1200"/>
              </a:spcBef>
              <a:spcAft>
                <a:spcPts val="0"/>
              </a:spcAft>
              <a:buNone/>
            </a:pPr>
            <a:endParaRPr sz="100" dirty="0">
              <a:solidFill>
                <a:srgbClr val="666666"/>
              </a:solidFill>
            </a:endParaRPr>
          </a:p>
          <a:p>
            <a:pPr marL="457200" marR="0" lvl="0" indent="-457200" algn="l" rtl="0">
              <a:lnSpc>
                <a:spcPct val="100000"/>
              </a:lnSpc>
              <a:spcBef>
                <a:spcPts val="1200"/>
              </a:spcBef>
              <a:spcAft>
                <a:spcPts val="1200"/>
              </a:spcAft>
              <a:buNone/>
            </a:pPr>
            <a:endParaRPr sz="100" dirty="0">
              <a:solidFill>
                <a:srgbClr val="66666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Dubinski dijalog</a:t>
            </a:r>
            <a:endParaRPr/>
          </a:p>
        </p:txBody>
      </p:sp>
      <p:sp>
        <p:nvSpPr>
          <p:cNvPr id="61" name="Google Shape;61;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lvl="0"/>
            <a:r>
              <a:rPr lang="hr-HR" dirty="0" smtClean="0"/>
              <a:t>D</a:t>
            </a:r>
            <a:r>
              <a:rPr lang="hr" dirty="0" smtClean="0"/>
              <a:t>ijalog (δıάλογος): </a:t>
            </a:r>
            <a:r>
              <a:rPr lang="hr" dirty="0"/>
              <a:t>dia "preko, između" (see dia-) + logos </a:t>
            </a:r>
            <a:r>
              <a:rPr lang="hr" dirty="0" smtClean="0"/>
              <a:t>“</a:t>
            </a:r>
            <a:r>
              <a:rPr lang="pt-BR" dirty="0"/>
              <a:t>um, riječ, govor, smisao, </a:t>
            </a:r>
            <a:r>
              <a:rPr lang="pt-BR" dirty="0" smtClean="0"/>
              <a:t>načelo</a:t>
            </a:r>
            <a:r>
              <a:rPr lang="hr-HR" dirty="0" smtClean="0"/>
              <a:t>, znanost</a:t>
            </a:r>
            <a:r>
              <a:rPr lang="hr" dirty="0" smtClean="0"/>
              <a:t>”, grčki: razgovor</a:t>
            </a:r>
          </a:p>
          <a:p>
            <a:pPr lvl="0"/>
            <a:r>
              <a:rPr lang="hr" dirty="0" smtClean="0"/>
              <a:t>dijalog </a:t>
            </a:r>
            <a:r>
              <a:rPr lang="hr" dirty="0"/>
              <a:t>- idealističan koncept</a:t>
            </a:r>
            <a:endParaRPr dirty="0"/>
          </a:p>
          <a:p>
            <a:pPr marL="457200" lvl="0" indent="-317500" algn="l" rtl="0">
              <a:spcBef>
                <a:spcPts val="0"/>
              </a:spcBef>
              <a:spcAft>
                <a:spcPts val="0"/>
              </a:spcAft>
              <a:buSzPts val="1400"/>
              <a:buChar char="●"/>
            </a:pPr>
            <a:r>
              <a:rPr lang="hr" dirty="0"/>
              <a:t>kako zapravo možemo pedagoški komunikacijski čin smatrati dijalogičnim?</a:t>
            </a:r>
            <a:endParaRPr dirty="0"/>
          </a:p>
          <a:p>
            <a:pPr marL="457200" lvl="0" indent="-317500" algn="l" rtl="0">
              <a:spcBef>
                <a:spcPts val="0"/>
              </a:spcBef>
              <a:spcAft>
                <a:spcPts val="0"/>
              </a:spcAft>
              <a:buSzPts val="1400"/>
              <a:buChar char="●"/>
            </a:pPr>
            <a:r>
              <a:rPr lang="hr" dirty="0"/>
              <a:t>može li monolog biti dijalogičan?</a:t>
            </a:r>
            <a:endParaRPr dirty="0"/>
          </a:p>
        </p:txBody>
      </p:sp>
      <p:sp>
        <p:nvSpPr>
          <p:cNvPr id="62" name="Google Shape;62;p1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“Dijalog kao pedagoški komunikacijski odnos se ne može analizirati kao samo jedan vremenski isječak. Ne možemo odrediti dijalog samo prema broju sudionika razgovora. On se ne može temeljiti na pojedinim obrascima pitanja i odgovora. </a:t>
            </a:r>
            <a:r>
              <a:rPr lang="hr" b="1"/>
              <a:t>Dijalog je pedagoški odnos kojeg čini neprestano diskursno uključivanje sudionika, utemeljeno na odnosu recipročnosti i refleksivnosti</a:t>
            </a:r>
            <a:r>
              <a:rPr lang="hr"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marR="0" lvl="0" indent="0" algn="l" rtl="0">
              <a:lnSpc>
                <a:spcPct val="115000"/>
              </a:lnSpc>
              <a:spcBef>
                <a:spcPts val="1600"/>
              </a:spcBef>
              <a:spcAft>
                <a:spcPts val="0"/>
              </a:spcAft>
              <a:buNone/>
            </a:pPr>
            <a:endParaRPr/>
          </a:p>
          <a:p>
            <a:pPr marL="0" marR="0" lvl="0" indent="0" algn="l" rtl="0">
              <a:lnSpc>
                <a:spcPct val="115000"/>
              </a:lnSpc>
              <a:spcBef>
                <a:spcPts val="1600"/>
              </a:spcBef>
              <a:spcAft>
                <a:spcPts val="0"/>
              </a:spcAft>
              <a:buNone/>
            </a:pPr>
            <a:r>
              <a:rPr lang="hr"/>
              <a:t>(Burbules i Bruce 2001:18)</a:t>
            </a: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Nastava na daljinu</a:t>
            </a:r>
            <a:endParaRPr/>
          </a:p>
        </p:txBody>
      </p:sp>
      <p:sp>
        <p:nvSpPr>
          <p:cNvPr id="68" name="Google Shape;68;p15"/>
          <p:cNvSpPr txBox="1">
            <a:spLocks noGrp="1"/>
          </p:cNvSpPr>
          <p:nvPr>
            <p:ph type="body" idx="1"/>
          </p:nvPr>
        </p:nvSpPr>
        <p:spPr>
          <a:xfrm>
            <a:off x="311699" y="1152475"/>
            <a:ext cx="8092467"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hr" dirty="0"/>
              <a:t>K</a:t>
            </a:r>
            <a:r>
              <a:rPr lang="hr" dirty="0" smtClean="0"/>
              <a:t>ako </a:t>
            </a:r>
            <a:r>
              <a:rPr lang="hr" dirty="0"/>
              <a:t>ste se osjećali za vrijeme te nastave?</a:t>
            </a:r>
            <a:endParaRPr dirty="0"/>
          </a:p>
          <a:p>
            <a:pPr marL="457200" lvl="0" indent="-342900" algn="l" rtl="0">
              <a:spcBef>
                <a:spcPts val="0"/>
              </a:spcBef>
              <a:spcAft>
                <a:spcPts val="0"/>
              </a:spcAft>
              <a:buSzPts val="1800"/>
              <a:buChar char="-"/>
            </a:pPr>
            <a:r>
              <a:rPr lang="hr" dirty="0"/>
              <a:t>K</a:t>
            </a:r>
            <a:r>
              <a:rPr lang="hr" dirty="0" smtClean="0"/>
              <a:t>ako </a:t>
            </a:r>
            <a:r>
              <a:rPr lang="hr" dirty="0"/>
              <a:t>su se učenici osjećali za vrijeme te </a:t>
            </a:r>
            <a:r>
              <a:rPr lang="hr" dirty="0" smtClean="0"/>
              <a:t>nastave?</a:t>
            </a:r>
          </a:p>
          <a:p>
            <a:pPr marL="457200" lvl="0" indent="-342900" algn="l" rtl="0">
              <a:spcBef>
                <a:spcPts val="0"/>
              </a:spcBef>
              <a:spcAft>
                <a:spcPts val="0"/>
              </a:spcAft>
              <a:buSzPts val="1800"/>
              <a:buChar char="-"/>
            </a:pPr>
            <a:r>
              <a:rPr lang="hr-HR" dirty="0" smtClean="0"/>
              <a:t>Zamislimo </a:t>
            </a:r>
            <a:r>
              <a:rPr lang="hr-HR" dirty="0"/>
              <a:t>li nastavu kao dijaloški proces, kako biste okarakterizirali taj </a:t>
            </a:r>
            <a:r>
              <a:rPr lang="hr-HR" dirty="0" smtClean="0"/>
              <a:t>dijalog?</a:t>
            </a:r>
          </a:p>
          <a:p>
            <a:pPr marL="457200" lvl="0" indent="-342900" algn="l" rtl="0">
              <a:spcBef>
                <a:spcPts val="0"/>
              </a:spcBef>
              <a:spcAft>
                <a:spcPts val="0"/>
              </a:spcAft>
              <a:buSzPts val="1800"/>
              <a:buChar char="-"/>
            </a:pPr>
            <a:r>
              <a:rPr lang="hr-HR" dirty="0" smtClean="0"/>
              <a:t>Možemo </a:t>
            </a:r>
            <a:r>
              <a:rPr lang="hr-HR" dirty="0"/>
              <a:t>li reći da je nastavu na daljinu obilježio nedostatak uspješnog i kvalitetnog dijaloga? </a:t>
            </a:r>
          </a:p>
          <a:p>
            <a:pPr marL="457200" lvl="0" indent="0" algn="l" rtl="0">
              <a:spcBef>
                <a:spcPts val="1600"/>
              </a:spcBef>
              <a:spcAft>
                <a:spcPts val="1600"/>
              </a:spcAft>
              <a:buNone/>
            </a:pPr>
            <a:r>
              <a:rPr lang="hr" dirty="0" smtClean="0"/>
              <a:t>perspektiva </a:t>
            </a:r>
            <a:r>
              <a:rPr lang="hr" dirty="0"/>
              <a:t>nastavnika, perspektiva koordinatora akcijskih istraživanja, roditelja </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Izazovi komunikacije (online) nastave </a:t>
            </a:r>
            <a:endParaRPr/>
          </a:p>
        </p:txBody>
      </p:sp>
      <p:sp>
        <p:nvSpPr>
          <p:cNvPr id="74" name="Google Shape;74;p16"/>
          <p:cNvSpPr txBox="1">
            <a:spLocks noGrp="1"/>
          </p:cNvSpPr>
          <p:nvPr>
            <p:ph type="body" idx="1"/>
          </p:nvPr>
        </p:nvSpPr>
        <p:spPr>
          <a:xfrm>
            <a:off x="311699" y="1152475"/>
            <a:ext cx="8449915" cy="3890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hr" sz="2000" dirty="0"/>
              <a:t>osjećaj premorenosti (</a:t>
            </a:r>
            <a:r>
              <a:rPr lang="hr" sz="2000" dirty="0" smtClean="0"/>
              <a:t>nastavnici, ali i roditelji)</a:t>
            </a:r>
            <a:endParaRPr sz="2000" dirty="0"/>
          </a:p>
          <a:p>
            <a:pPr marL="457200" lvl="0" indent="-317500" algn="l" rtl="0">
              <a:spcBef>
                <a:spcPts val="0"/>
              </a:spcBef>
              <a:spcAft>
                <a:spcPts val="0"/>
              </a:spcAft>
              <a:buSzPts val="1400"/>
              <a:buChar char="-"/>
            </a:pPr>
            <a:r>
              <a:rPr lang="hr" sz="2000" dirty="0"/>
              <a:t>osjećaj manjka poštivanja (kad dolaze odgovori, kako se komunicira)</a:t>
            </a:r>
            <a:endParaRPr sz="2000" dirty="0"/>
          </a:p>
          <a:p>
            <a:pPr marL="457200" lvl="0" indent="-317500" algn="l" rtl="0">
              <a:spcBef>
                <a:spcPts val="0"/>
              </a:spcBef>
              <a:spcAft>
                <a:spcPts val="0"/>
              </a:spcAft>
              <a:buSzPts val="1400"/>
              <a:buChar char="-"/>
            </a:pPr>
            <a:r>
              <a:rPr lang="hr" sz="2000" dirty="0"/>
              <a:t>osjećaj usamljenosti (učenici)</a:t>
            </a:r>
            <a:endParaRPr sz="2000" dirty="0"/>
          </a:p>
          <a:p>
            <a:pPr marL="457200" lvl="0" indent="-317500" algn="l" rtl="0">
              <a:spcBef>
                <a:spcPts val="0"/>
              </a:spcBef>
              <a:spcAft>
                <a:spcPts val="0"/>
              </a:spcAft>
              <a:buSzPts val="1400"/>
              <a:buChar char="-"/>
            </a:pPr>
            <a:r>
              <a:rPr lang="hr" sz="2000" dirty="0"/>
              <a:t>osjećaj bespomoćnosti (svi)</a:t>
            </a:r>
            <a:endParaRPr sz="2000" dirty="0"/>
          </a:p>
          <a:p>
            <a:pPr marL="457200" lvl="0" indent="-317500" algn="l" rtl="0">
              <a:spcBef>
                <a:spcPts val="0"/>
              </a:spcBef>
              <a:spcAft>
                <a:spcPts val="0"/>
              </a:spcAft>
              <a:buSzPts val="1400"/>
              <a:buChar char="-"/>
            </a:pPr>
            <a:r>
              <a:rPr lang="hr" sz="2000" b="1" u="sng" dirty="0"/>
              <a:t>osjećaj manjka komunikacije ili problema s </a:t>
            </a:r>
            <a:r>
              <a:rPr lang="hr" sz="2000" b="1" u="sng" dirty="0" smtClean="0"/>
              <a:t>komunikacijom – nedostatak dubinskog dijaloga</a:t>
            </a:r>
            <a:endParaRPr sz="2000" b="1" u="sng"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Svrha webinara</a:t>
            </a:r>
            <a:endParaRPr/>
          </a:p>
        </p:txBody>
      </p:sp>
      <p:sp>
        <p:nvSpPr>
          <p:cNvPr id="81" name="Google Shape;81;p17"/>
          <p:cNvSpPr txBox="1">
            <a:spLocks noGrp="1"/>
          </p:cNvSpPr>
          <p:nvPr>
            <p:ph type="body" idx="1"/>
          </p:nvPr>
        </p:nvSpPr>
        <p:spPr>
          <a:xfrm>
            <a:off x="247400" y="1152475"/>
            <a:ext cx="8432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1600"/>
              </a:spcBef>
              <a:spcAft>
                <a:spcPts val="0"/>
              </a:spcAft>
              <a:buNone/>
            </a:pPr>
            <a:r>
              <a:rPr lang="hr" sz="2000" b="1" dirty="0"/>
              <a:t>Osvijestiti važnost uspostavljanja dijaloškog odnosa u nastavi kroz </a:t>
            </a:r>
            <a:r>
              <a:rPr lang="hr" sz="2000" b="1" dirty="0" smtClean="0"/>
              <a:t>odnose </a:t>
            </a:r>
            <a:r>
              <a:rPr lang="hr" sz="2000" b="1" dirty="0"/>
              <a:t>reciprociteta i refleksivnosti</a:t>
            </a:r>
            <a:endParaRPr sz="2000" b="1" dirty="0"/>
          </a:p>
          <a:p>
            <a:pPr marL="0" lvl="0" indent="0" algn="l" rtl="0">
              <a:spcBef>
                <a:spcPts val="1600"/>
              </a:spcBef>
              <a:spcAft>
                <a:spcPts val="0"/>
              </a:spcAft>
              <a:buNone/>
            </a:pPr>
            <a:endParaRPr dirty="0"/>
          </a:p>
          <a:p>
            <a:pPr marL="457200" lvl="0" indent="-317500" algn="l" rtl="0">
              <a:spcBef>
                <a:spcPts val="1600"/>
              </a:spcBef>
              <a:spcAft>
                <a:spcPts val="0"/>
              </a:spcAft>
              <a:buSzPts val="1400"/>
              <a:buChar char="-"/>
            </a:pPr>
            <a:r>
              <a:rPr lang="hr" dirty="0"/>
              <a:t>primjeri iz nastave (2003. - 2020.)</a:t>
            </a:r>
            <a:endParaRPr dirty="0"/>
          </a:p>
          <a:p>
            <a:pPr marL="457200" lvl="0" indent="-317500" algn="l" rtl="0">
              <a:spcBef>
                <a:spcPts val="0"/>
              </a:spcBef>
              <a:spcAft>
                <a:spcPts val="0"/>
              </a:spcAft>
              <a:buSzPts val="1400"/>
              <a:buChar char="-"/>
            </a:pPr>
            <a:r>
              <a:rPr lang="hr" dirty="0"/>
              <a:t>primjeri iz provedenih akcijskih istraživanja</a:t>
            </a:r>
            <a:endParaRPr dirty="0"/>
          </a:p>
          <a:p>
            <a:pPr marL="457200" lvl="0" indent="-317500" algn="l" rtl="0">
              <a:spcBef>
                <a:spcPts val="0"/>
              </a:spcBef>
              <a:spcAft>
                <a:spcPts val="0"/>
              </a:spcAft>
              <a:buSzPts val="1400"/>
              <a:buChar char="-"/>
            </a:pPr>
            <a:r>
              <a:rPr lang="hr" dirty="0"/>
              <a:t>primjeri iz mentoriranja akcijskih istraživanja</a:t>
            </a:r>
            <a:endParaRPr dirty="0"/>
          </a:p>
          <a:p>
            <a:pPr marL="0" lvl="0" indent="0" algn="l" rtl="0">
              <a:spcBef>
                <a:spcPts val="1600"/>
              </a:spcBef>
              <a:spcAft>
                <a:spcPts val="1600"/>
              </a:spcAft>
              <a:buNone/>
            </a:pP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Nastava kao dijalog</a:t>
            </a:r>
            <a:endParaRPr/>
          </a:p>
        </p:txBody>
      </p:sp>
      <p:sp>
        <p:nvSpPr>
          <p:cNvPr id="87" name="Google Shape;87;p18"/>
          <p:cNvSpPr txBox="1">
            <a:spLocks noGrp="1"/>
          </p:cNvSpPr>
          <p:nvPr>
            <p:ph type="body" idx="1"/>
          </p:nvPr>
        </p:nvSpPr>
        <p:spPr>
          <a:xfrm>
            <a:off x="190900" y="1222150"/>
            <a:ext cx="39999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hr" dirty="0"/>
              <a:t>ekološki pristup učenju i poučavanju  </a:t>
            </a:r>
            <a:r>
              <a:rPr lang="hr" sz="1200" dirty="0"/>
              <a:t>(van den Beemt i Diepstraten 2016)</a:t>
            </a:r>
            <a:endParaRPr sz="1200" dirty="0"/>
          </a:p>
          <a:p>
            <a:pPr marL="457200" lvl="0" indent="-317500" algn="l" rtl="0">
              <a:spcBef>
                <a:spcPts val="0"/>
              </a:spcBef>
              <a:spcAft>
                <a:spcPts val="0"/>
              </a:spcAft>
              <a:buSzPts val="1400"/>
              <a:buChar char="-"/>
            </a:pPr>
            <a:r>
              <a:rPr lang="hr" dirty="0"/>
              <a:t>kompletan skup konteksta koji možemo pronaći u našem fizičkom ili virtualnom okruženju u kojima se odvija učenje i poučavanje  </a:t>
            </a:r>
            <a:endParaRPr dirty="0"/>
          </a:p>
          <a:p>
            <a:pPr marL="457200" lvl="0" indent="-317500" algn="l" rtl="0">
              <a:spcBef>
                <a:spcPts val="0"/>
              </a:spcBef>
              <a:spcAft>
                <a:spcPts val="0"/>
              </a:spcAft>
              <a:buSzPts val="1400"/>
              <a:buChar char="-"/>
            </a:pPr>
            <a:r>
              <a:rPr lang="hr" dirty="0"/>
              <a:t>nastava kao dijalog: </a:t>
            </a:r>
            <a:endParaRPr dirty="0"/>
          </a:p>
          <a:p>
            <a:pPr marL="914400" lvl="0" indent="-304800" algn="l" rtl="0">
              <a:spcBef>
                <a:spcPts val="0"/>
              </a:spcBef>
              <a:spcAft>
                <a:spcPts val="0"/>
              </a:spcAft>
              <a:buSzPts val="1200"/>
              <a:buAutoNum type="arabicPeriod"/>
            </a:pPr>
            <a:r>
              <a:rPr lang="hr" sz="1200" dirty="0"/>
              <a:t>kontekst</a:t>
            </a:r>
            <a:endParaRPr sz="1200" dirty="0"/>
          </a:p>
          <a:p>
            <a:pPr marL="914400" lvl="0" indent="-304800" algn="l" rtl="0">
              <a:spcBef>
                <a:spcPts val="0"/>
              </a:spcBef>
              <a:spcAft>
                <a:spcPts val="0"/>
              </a:spcAft>
              <a:buSzPts val="1200"/>
              <a:buAutoNum type="arabicPeriod"/>
            </a:pPr>
            <a:r>
              <a:rPr lang="hr" sz="1200" dirty="0"/>
              <a:t>sudionici i razlike među njima</a:t>
            </a:r>
            <a:endParaRPr sz="1200" dirty="0"/>
          </a:p>
          <a:p>
            <a:pPr marL="914400" lvl="0" indent="-304800" algn="l" rtl="0">
              <a:spcBef>
                <a:spcPts val="0"/>
              </a:spcBef>
              <a:spcAft>
                <a:spcPts val="0"/>
              </a:spcAft>
              <a:buSzPts val="1200"/>
              <a:buAutoNum type="arabicPeriod"/>
            </a:pPr>
            <a:r>
              <a:rPr lang="hr" sz="1200" dirty="0"/>
              <a:t>odnosi</a:t>
            </a:r>
            <a:endParaRPr sz="1200" dirty="0"/>
          </a:p>
          <a:p>
            <a:pPr marL="914400" lvl="0" indent="-304800" algn="l" rtl="0">
              <a:spcBef>
                <a:spcPts val="0"/>
              </a:spcBef>
              <a:spcAft>
                <a:spcPts val="0"/>
              </a:spcAft>
              <a:buSzPts val="1200"/>
              <a:buAutoNum type="arabicPeriod"/>
            </a:pPr>
            <a:r>
              <a:rPr lang="hr" sz="1200" dirty="0"/>
              <a:t>sadržaji</a:t>
            </a:r>
            <a:endParaRPr sz="1200" dirty="0"/>
          </a:p>
          <a:p>
            <a:pPr marL="0" lvl="0" indent="0" algn="l" rtl="0">
              <a:spcBef>
                <a:spcPts val="1600"/>
              </a:spcBef>
              <a:spcAft>
                <a:spcPts val="0"/>
              </a:spcAft>
              <a:buNone/>
            </a:pPr>
            <a:r>
              <a:rPr lang="hr" sz="1200" dirty="0"/>
              <a:t>(Burbules i Bruce 2001)</a:t>
            </a:r>
            <a:endParaRPr sz="1200" dirty="0"/>
          </a:p>
          <a:p>
            <a:pPr marL="0" lvl="0" indent="0" algn="l" rtl="0">
              <a:spcBef>
                <a:spcPts val="1600"/>
              </a:spcBef>
              <a:spcAft>
                <a:spcPts val="1600"/>
              </a:spcAft>
              <a:buNone/>
            </a:pPr>
            <a:endParaRPr dirty="0"/>
          </a:p>
        </p:txBody>
      </p:sp>
      <p:sp>
        <p:nvSpPr>
          <p:cNvPr id="88" name="Google Shape;88;p18"/>
          <p:cNvSpPr/>
          <p:nvPr/>
        </p:nvSpPr>
        <p:spPr>
          <a:xfrm>
            <a:off x="4710734" y="445028"/>
            <a:ext cx="3501300" cy="3501300"/>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18"/>
          <p:cNvGrpSpPr/>
          <p:nvPr/>
        </p:nvGrpSpPr>
        <p:grpSpPr>
          <a:xfrm>
            <a:off x="5824976" y="243927"/>
            <a:ext cx="2166000" cy="2166000"/>
            <a:chOff x="3611776" y="414352"/>
            <a:chExt cx="2166000" cy="2166000"/>
          </a:xfrm>
        </p:grpSpPr>
        <p:sp>
          <p:nvSpPr>
            <p:cNvPr id="90" name="Google Shape;90;p18"/>
            <p:cNvSpPr/>
            <p:nvPr/>
          </p:nvSpPr>
          <p:spPr>
            <a:xfrm>
              <a:off x="3611776" y="414352"/>
              <a:ext cx="2166000" cy="21660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8"/>
            <p:cNvSpPr txBox="1"/>
            <p:nvPr/>
          </p:nvSpPr>
          <p:spPr>
            <a:xfrm>
              <a:off x="3967546" y="1027503"/>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1100">
                  <a:solidFill>
                    <a:srgbClr val="FFFFFF"/>
                  </a:solidFill>
                  <a:latin typeface="Roboto"/>
                  <a:ea typeface="Roboto"/>
                  <a:cs typeface="Roboto"/>
                  <a:sym typeface="Roboto"/>
                </a:rPr>
                <a:t>učitelj / nastavnik</a:t>
              </a:r>
              <a:endParaRPr sz="1100">
                <a:solidFill>
                  <a:srgbClr val="FFFFFF"/>
                </a:solidFill>
                <a:latin typeface="Roboto"/>
                <a:ea typeface="Roboto"/>
                <a:cs typeface="Roboto"/>
                <a:sym typeface="Roboto"/>
              </a:endParaRPr>
            </a:p>
          </p:txBody>
        </p:sp>
      </p:grpSp>
      <p:grpSp>
        <p:nvGrpSpPr>
          <p:cNvPr id="92" name="Google Shape;92;p18"/>
          <p:cNvGrpSpPr/>
          <p:nvPr/>
        </p:nvGrpSpPr>
        <p:grpSpPr>
          <a:xfrm>
            <a:off x="6768058" y="2203314"/>
            <a:ext cx="2166000" cy="2166000"/>
            <a:chOff x="4562258" y="2032864"/>
            <a:chExt cx="2166000" cy="2166000"/>
          </a:xfrm>
        </p:grpSpPr>
        <p:sp>
          <p:nvSpPr>
            <p:cNvPr id="93" name="Google Shape;93;p18"/>
            <p:cNvSpPr/>
            <p:nvPr/>
          </p:nvSpPr>
          <p:spPr>
            <a:xfrm>
              <a:off x="4562258" y="2032864"/>
              <a:ext cx="2166000" cy="2166000"/>
            </a:xfrm>
            <a:prstGeom prst="ellipse">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txBox="1"/>
            <p:nvPr/>
          </p:nvSpPr>
          <p:spPr>
            <a:xfrm>
              <a:off x="5079846" y="2834728"/>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1000">
                  <a:solidFill>
                    <a:srgbClr val="FFFFFF"/>
                  </a:solidFill>
                  <a:latin typeface="Roboto"/>
                  <a:ea typeface="Roboto"/>
                  <a:cs typeface="Roboto"/>
                  <a:sym typeface="Roboto"/>
                </a:rPr>
                <a:t>kolege u školi / školska klima </a:t>
              </a:r>
              <a:endParaRPr sz="1000">
                <a:solidFill>
                  <a:srgbClr val="FFFFFF"/>
                </a:solidFill>
                <a:latin typeface="Roboto"/>
                <a:ea typeface="Roboto"/>
                <a:cs typeface="Roboto"/>
                <a:sym typeface="Roboto"/>
              </a:endParaRPr>
            </a:p>
          </p:txBody>
        </p:sp>
      </p:grpSp>
      <p:grpSp>
        <p:nvGrpSpPr>
          <p:cNvPr id="95" name="Google Shape;95;p18"/>
          <p:cNvGrpSpPr/>
          <p:nvPr/>
        </p:nvGrpSpPr>
        <p:grpSpPr>
          <a:xfrm>
            <a:off x="5008926" y="1992764"/>
            <a:ext cx="2166000" cy="2166000"/>
            <a:chOff x="2702876" y="2032864"/>
            <a:chExt cx="2166000" cy="2166000"/>
          </a:xfrm>
        </p:grpSpPr>
        <p:sp>
          <p:nvSpPr>
            <p:cNvPr id="96" name="Google Shape;96;p18"/>
            <p:cNvSpPr/>
            <p:nvPr/>
          </p:nvSpPr>
          <p:spPr>
            <a:xfrm>
              <a:off x="2702876" y="2032864"/>
              <a:ext cx="2166000" cy="2166000"/>
            </a:xfrm>
            <a:prstGeom prst="ellipse">
              <a:avLst/>
            </a:prstGeom>
            <a:solidFill>
              <a:srgbClr val="802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p:nvPr/>
          </p:nvSpPr>
          <p:spPr>
            <a:xfrm>
              <a:off x="2855281" y="2834728"/>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r" sz="1000">
                  <a:solidFill>
                    <a:srgbClr val="FFFFFF"/>
                  </a:solidFill>
                  <a:latin typeface="Roboto"/>
                  <a:ea typeface="Roboto"/>
                  <a:cs typeface="Roboto"/>
                  <a:sym typeface="Roboto"/>
                </a:rPr>
                <a:t>roditelji</a:t>
              </a:r>
              <a:endParaRPr sz="1000">
                <a:solidFill>
                  <a:srgbClr val="FFFFFF"/>
                </a:solidFill>
                <a:latin typeface="Roboto"/>
                <a:ea typeface="Roboto"/>
                <a:cs typeface="Roboto"/>
                <a:sym typeface="Roboto"/>
              </a:endParaRPr>
            </a:p>
          </p:txBody>
        </p:sp>
      </p:grpSp>
      <p:sp>
        <p:nvSpPr>
          <p:cNvPr id="98" name="Google Shape;98;p18"/>
          <p:cNvSpPr/>
          <p:nvPr/>
        </p:nvSpPr>
        <p:spPr>
          <a:xfrm>
            <a:off x="6360650" y="1842450"/>
            <a:ext cx="1299600" cy="1373700"/>
          </a:xfrm>
          <a:prstGeom prst="ellipse">
            <a:avLst/>
          </a:prstGeom>
          <a:solidFill>
            <a:srgbClr val="EDA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hr"/>
              <a:t>učenik</a:t>
            </a:r>
            <a:endParaRPr/>
          </a:p>
        </p:txBody>
      </p:sp>
      <p:sp>
        <p:nvSpPr>
          <p:cNvPr id="99" name="Google Shape;99;p18"/>
          <p:cNvSpPr txBox="1"/>
          <p:nvPr/>
        </p:nvSpPr>
        <p:spPr>
          <a:xfrm>
            <a:off x="4983075" y="1293400"/>
            <a:ext cx="992700" cy="90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r"/>
              <a:t>širi društveni kontekst</a:t>
            </a:r>
            <a:endParaRPr/>
          </a:p>
        </p:txBody>
      </p:sp>
      <p:sp>
        <p:nvSpPr>
          <p:cNvPr id="100" name="Google Shape;100;p18"/>
          <p:cNvSpPr txBox="1"/>
          <p:nvPr/>
        </p:nvSpPr>
        <p:spPr>
          <a:xfrm>
            <a:off x="4722025" y="4522000"/>
            <a:ext cx="4114800" cy="335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600"/>
              </a:spcAft>
              <a:buNone/>
            </a:pPr>
            <a:r>
              <a:rPr lang="hr" sz="1000">
                <a:solidFill>
                  <a:schemeClr val="dk2"/>
                </a:solidFill>
              </a:rPr>
              <a:t>Dijagram 1: Ekološki pristup učenju i poučavanju</a:t>
            </a:r>
            <a:endParaRPr sz="1000">
              <a:solidFill>
                <a:schemeClr val="dk2"/>
              </a:solidFill>
            </a:endParaRPr>
          </a:p>
        </p:txBody>
      </p:sp>
      <p:sp>
        <p:nvSpPr>
          <p:cNvPr id="101" name="Google Shape;101;p18"/>
          <p:cNvSpPr txBox="1"/>
          <p:nvPr/>
        </p:nvSpPr>
        <p:spPr>
          <a:xfrm>
            <a:off x="7843850" y="500075"/>
            <a:ext cx="1185900" cy="3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r"/>
              <a:t>Kontekst</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a:t>Kako ostvariti dijalog u nastavi?</a:t>
            </a:r>
            <a:endParaRPr/>
          </a:p>
        </p:txBody>
      </p:sp>
      <p:sp>
        <p:nvSpPr>
          <p:cNvPr id="107" name="Google Shape;107;p19"/>
          <p:cNvSpPr txBox="1">
            <a:spLocks noGrp="1"/>
          </p:cNvSpPr>
          <p:nvPr>
            <p:ph type="body" idx="1"/>
          </p:nvPr>
        </p:nvSpPr>
        <p:spPr>
          <a:xfrm>
            <a:off x="311700" y="1152475"/>
            <a:ext cx="3999900" cy="374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 dirty="0"/>
              <a:t>neposredno:</a:t>
            </a:r>
            <a:endParaRPr dirty="0"/>
          </a:p>
          <a:p>
            <a:pPr marL="914400" lvl="1" indent="-304800" algn="l" rtl="0">
              <a:spcBef>
                <a:spcPts val="1600"/>
              </a:spcBef>
              <a:spcAft>
                <a:spcPts val="0"/>
              </a:spcAft>
              <a:buSzPts val="1200"/>
              <a:buChar char="-"/>
            </a:pPr>
            <a:r>
              <a:rPr lang="hr" dirty="0"/>
              <a:t>refleksija (povratne informacije učenika, ali i kolega o nastavnom procesu)</a:t>
            </a:r>
            <a:endParaRPr dirty="0"/>
          </a:p>
          <a:p>
            <a:pPr marL="914400" lvl="1" indent="-304800" algn="l" rtl="0">
              <a:spcBef>
                <a:spcPts val="0"/>
              </a:spcBef>
              <a:spcAft>
                <a:spcPts val="0"/>
              </a:spcAft>
              <a:buSzPts val="1200"/>
              <a:buChar char="-"/>
            </a:pPr>
            <a:r>
              <a:rPr lang="hr" dirty="0"/>
              <a:t>načelo reciprociteta: stalno uključivanje učenika u nastavni proces (i drugih dionika)</a:t>
            </a:r>
            <a:endParaRPr dirty="0"/>
          </a:p>
          <a:p>
            <a:pPr marL="0" lvl="0" indent="0" algn="l" rtl="0">
              <a:spcBef>
                <a:spcPts val="1600"/>
              </a:spcBef>
              <a:spcAft>
                <a:spcPts val="0"/>
              </a:spcAft>
              <a:buNone/>
            </a:pPr>
            <a:r>
              <a:rPr lang="hr" dirty="0"/>
              <a:t>posredno: </a:t>
            </a:r>
            <a:endParaRPr dirty="0"/>
          </a:p>
          <a:p>
            <a:pPr marL="914400" lvl="1" indent="-304800" algn="l" rtl="0">
              <a:spcBef>
                <a:spcPts val="1600"/>
              </a:spcBef>
              <a:spcAft>
                <a:spcPts val="0"/>
              </a:spcAft>
              <a:buSzPts val="1200"/>
              <a:buChar char="-"/>
            </a:pPr>
            <a:r>
              <a:rPr lang="hr" dirty="0"/>
              <a:t>praćenje</a:t>
            </a:r>
            <a:endParaRPr dirty="0"/>
          </a:p>
          <a:p>
            <a:pPr marL="914400" lvl="1" indent="-304800" algn="l" rtl="0">
              <a:spcBef>
                <a:spcPts val="0"/>
              </a:spcBef>
              <a:spcAft>
                <a:spcPts val="0"/>
              </a:spcAft>
              <a:buSzPts val="1200"/>
              <a:buChar char="-"/>
            </a:pPr>
            <a:r>
              <a:rPr lang="hr" dirty="0"/>
              <a:t>rasprava</a:t>
            </a:r>
            <a:endParaRPr dirty="0"/>
          </a:p>
          <a:p>
            <a:pPr marL="914400" lvl="1" indent="-304800" algn="l" rtl="0">
              <a:spcBef>
                <a:spcPts val="0"/>
              </a:spcBef>
              <a:spcAft>
                <a:spcPts val="0"/>
              </a:spcAft>
              <a:buSzPts val="1200"/>
              <a:buChar char="-"/>
            </a:pPr>
            <a:r>
              <a:rPr lang="hr" dirty="0"/>
              <a:t>grupni rad</a:t>
            </a:r>
            <a:endParaRPr dirty="0"/>
          </a:p>
          <a:p>
            <a:pPr marL="914400" lvl="1" indent="-304800" algn="l" rtl="0">
              <a:spcBef>
                <a:spcPts val="0"/>
              </a:spcBef>
              <a:spcAft>
                <a:spcPts val="0"/>
              </a:spcAft>
              <a:buSzPts val="1200"/>
              <a:buChar char="-"/>
            </a:pPr>
            <a:r>
              <a:rPr lang="hr" dirty="0"/>
              <a:t>istraživački rad</a:t>
            </a:r>
            <a:endParaRPr dirty="0"/>
          </a:p>
          <a:p>
            <a:pPr marL="914400" lvl="1" indent="-304800" algn="l" rtl="0">
              <a:spcBef>
                <a:spcPts val="0"/>
              </a:spcBef>
              <a:spcAft>
                <a:spcPts val="0"/>
              </a:spcAft>
              <a:buSzPts val="1200"/>
              <a:buChar char="-"/>
            </a:pPr>
            <a:r>
              <a:rPr lang="hr" dirty="0"/>
              <a:t>obrnuta učionica</a:t>
            </a:r>
            <a:endParaRPr dirty="0"/>
          </a:p>
          <a:p>
            <a:pPr marL="0" lvl="0" indent="0" algn="l" rtl="0">
              <a:spcBef>
                <a:spcPts val="1600"/>
              </a:spcBef>
              <a:spcAft>
                <a:spcPts val="1600"/>
              </a:spcAft>
              <a:buNone/>
            </a:pPr>
            <a:endParaRPr dirty="0"/>
          </a:p>
        </p:txBody>
      </p:sp>
      <p:sp>
        <p:nvSpPr>
          <p:cNvPr id="108" name="Google Shape;108;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9" name="Google Shape;109;p19"/>
          <p:cNvPicPr preferRelativeResize="0"/>
          <p:nvPr/>
        </p:nvPicPr>
        <p:blipFill>
          <a:blip r:embed="rId3">
            <a:alphaModFix/>
          </a:blip>
          <a:stretch>
            <a:fillRect/>
          </a:stretch>
        </p:blipFill>
        <p:spPr>
          <a:xfrm>
            <a:off x="4713300" y="1089550"/>
            <a:ext cx="4501449" cy="3579924"/>
          </a:xfrm>
          <a:prstGeom prst="rect">
            <a:avLst/>
          </a:prstGeom>
          <a:noFill/>
          <a:ln>
            <a:noFill/>
          </a:ln>
        </p:spPr>
      </p:pic>
      <p:sp>
        <p:nvSpPr>
          <p:cNvPr id="110" name="Google Shape;110;p19"/>
          <p:cNvSpPr txBox="1"/>
          <p:nvPr/>
        </p:nvSpPr>
        <p:spPr>
          <a:xfrm>
            <a:off x="4757750" y="4669475"/>
            <a:ext cx="42576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hr" sz="1000">
                <a:solidFill>
                  <a:schemeClr val="dk2"/>
                </a:solidFill>
              </a:rPr>
              <a:t>Slika 1: Fotografije učiteljice Adrijane Leko, Oš Franje Tuđmana, Pš Bapska (Leko 2019)</a:t>
            </a:r>
            <a:endParaRPr sz="1000">
              <a:solidFill>
                <a:schemeClr val="dk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1492825"/>
            <a:ext cx="8520600" cy="21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hr"/>
              <a:t>Nastava kao dijalog - u učionici i u virtualnom okruženju</a:t>
            </a:r>
            <a:endParaRPr/>
          </a:p>
          <a:p>
            <a:pPr marL="0" lvl="0" indent="0" algn="ctr" rtl="0">
              <a:spcBef>
                <a:spcPts val="0"/>
              </a:spcBef>
              <a:spcAft>
                <a:spcPts val="0"/>
              </a:spcAft>
              <a:buNone/>
            </a:pPr>
            <a:r>
              <a:rPr lang="hr"/>
              <a:t>osobno iskustvo</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1293</TotalTime>
  <Words>1692</Words>
  <Application>Microsoft Office PowerPoint</Application>
  <PresentationFormat>On-screen Show (16:9)</PresentationFormat>
  <Paragraphs>146</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Roboto</vt:lpstr>
      <vt:lpstr>Times New Roman</vt:lpstr>
      <vt:lpstr>Simple Light</vt:lpstr>
      <vt:lpstr>PowerPoint Presentation</vt:lpstr>
      <vt:lpstr>Nastava kao dijalog</vt:lpstr>
      <vt:lpstr>Dubinski dijalog</vt:lpstr>
      <vt:lpstr>Nastava na daljinu</vt:lpstr>
      <vt:lpstr>Izazovi komunikacije (online) nastave </vt:lpstr>
      <vt:lpstr>Svrha webinara</vt:lpstr>
      <vt:lpstr>Nastava kao dijalog</vt:lpstr>
      <vt:lpstr>Kako ostvariti dijalog u nastavi?</vt:lpstr>
      <vt:lpstr>Nastava kao dijalog - u učionici i u virtualnom okruženju osobno iskustvo</vt:lpstr>
      <vt:lpstr>Osnovna škola Tenja 2003. - 2005.</vt:lpstr>
      <vt:lpstr>Učiteljski fakultet, dislocirani studij u Slavonskom Brodu, 2009/2010.</vt:lpstr>
      <vt:lpstr>Učiteljski fakultet, dislocirani studij u Slavonskom Brodu, 2010/2011. - 2011./2012. </vt:lpstr>
      <vt:lpstr>Hrvatski studiji 2012. - 2019. </vt:lpstr>
      <vt:lpstr>Nastava kao dijalog - u učionici i u virtualnom okruženju Akcijska istraživanja Škole 2.0</vt:lpstr>
      <vt:lpstr>Dijalog s učenikom s ADHD-om i cijelim razredom  5. razred, nastava njemačkog jezika (2014./2015.)</vt:lpstr>
      <vt:lpstr>Dijalog sa cijelom školom?</vt:lpstr>
      <vt:lpstr>Nastava kao dijalog - nastava na daljinu za vrijeme pandemije 2020. Akcijska istraživanja</vt:lpstr>
      <vt:lpstr>Dijalog u nastavi na daljinu?</vt:lpstr>
      <vt:lpstr>Nastava na daljinu</vt:lpstr>
      <vt:lpstr>Izvori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Nastava kao dijalog</dc:title>
  <cp:lastModifiedBy>Anonimno</cp:lastModifiedBy>
  <cp:revision>19</cp:revision>
  <cp:lastPrinted>2020-10-07T15:27:57Z</cp:lastPrinted>
  <dcterms:modified xsi:type="dcterms:W3CDTF">2020-10-08T13:16:17Z</dcterms:modified>
</cp:coreProperties>
</file>