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70" r:id="rId8"/>
    <p:sldId id="271" r:id="rId9"/>
    <p:sldId id="278" r:id="rId10"/>
    <p:sldId id="259" r:id="rId11"/>
    <p:sldId id="293" r:id="rId12"/>
    <p:sldId id="280" r:id="rId13"/>
    <p:sldId id="283" r:id="rId14"/>
    <p:sldId id="284" r:id="rId15"/>
    <p:sldId id="281" r:id="rId16"/>
    <p:sldId id="282" r:id="rId17"/>
    <p:sldId id="272" r:id="rId18"/>
    <p:sldId id="268" r:id="rId19"/>
    <p:sldId id="285" r:id="rId20"/>
    <p:sldId id="273" r:id="rId21"/>
    <p:sldId id="274" r:id="rId22"/>
    <p:sldId id="275" r:id="rId23"/>
    <p:sldId id="286" r:id="rId24"/>
    <p:sldId id="287" r:id="rId25"/>
    <p:sldId id="292" r:id="rId26"/>
    <p:sldId id="289" r:id="rId27"/>
    <p:sldId id="290" r:id="rId28"/>
    <p:sldId id="291" r:id="rId29"/>
    <p:sldId id="295" r:id="rId30"/>
    <p:sldId id="296" r:id="rId31"/>
    <p:sldId id="297" r:id="rId32"/>
    <p:sldId id="298" r:id="rId33"/>
    <p:sldId id="299" r:id="rId34"/>
    <p:sldId id="277" r:id="rId35"/>
    <p:sldId id="267" r:id="rId36"/>
    <p:sldId id="260" r:id="rId37"/>
    <p:sldId id="262" r:id="rId38"/>
    <p:sldId id="266" r:id="rId39"/>
    <p:sldId id="263" r:id="rId40"/>
    <p:sldId id="265" r:id="rId41"/>
  </p:sldIdLst>
  <p:sldSz cx="24374475" cy="13717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Unynx3K0LCjOHo7IfFBhXyy2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7289DA"/>
    <a:srgbClr val="6441A5"/>
    <a:srgbClr val="FD0300"/>
    <a:srgbClr val="F10102"/>
    <a:srgbClr val="FFFFFF"/>
    <a:srgbClr val="FEFC00"/>
    <a:srgbClr val="1CA1F1"/>
    <a:srgbClr val="075E55"/>
    <a:srgbClr val="F0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EA9AB-419D-4EE1-B234-F8F1E494A3D7}" v="14" dt="2021-11-09T13:08:41.010"/>
    <p1510:client id="{AB575B15-0A2F-A46B-2695-127B220C0C9B}" v="14" dt="2021-11-09T08:09:19.540"/>
    <p1510:client id="{ACA1EA0D-B87B-49F2-85BF-FD60202B8254}" v="554" dt="2021-11-08T20:09:22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8" autoAdjust="0"/>
  </p:normalViewPr>
  <p:slideViewPr>
    <p:cSldViewPr snapToGrid="0">
      <p:cViewPr varScale="1">
        <p:scale>
          <a:sx n="45" d="100"/>
          <a:sy n="45" d="100"/>
        </p:scale>
        <p:origin x="672" y="48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4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9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24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68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452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621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6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939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397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41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063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93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790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f5fad6f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f5fad6f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ef5fad6fd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 </a:t>
            </a:r>
            <a:r>
              <a:rPr lang="en-US" err="1"/>
              <a:t>Donu</a:t>
            </a:r>
            <a:r>
              <a:rPr lang="en-US"/>
              <a:t> da </a:t>
            </a:r>
            <a:r>
              <a:rPr lang="en-US" err="1"/>
              <a:t>najavi</a:t>
            </a:r>
            <a:r>
              <a:rPr lang="en-US"/>
              <a:t>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440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252" name="Google Shape;2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9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39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59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58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50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>
            <a:spLocks noGrp="1"/>
          </p:cNvSpPr>
          <p:nvPr>
            <p:ph type="pic" idx="2"/>
          </p:nvPr>
        </p:nvSpPr>
        <p:spPr>
          <a:xfrm>
            <a:off x="1170013" y="1170162"/>
            <a:ext cx="22034449" cy="102251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A1A2A3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A1A2A3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1678912" y="914506"/>
            <a:ext cx="7861408" cy="320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7"/>
              <a:buFont typeface="Calibri"/>
              <a:buNone/>
              <a:defRPr sz="6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10362319" y="1975075"/>
            <a:ext cx="12339578" cy="97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4809" algn="l" rtl="0">
              <a:spcBef>
                <a:spcPts val="1279"/>
              </a:spcBef>
              <a:spcAft>
                <a:spcPts val="0"/>
              </a:spcAft>
              <a:buClr>
                <a:schemeClr val="dk1"/>
              </a:buClr>
              <a:buSzPts val="6397"/>
              <a:buFont typeface="Arial"/>
              <a:buChar char="•"/>
              <a:defRPr sz="6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073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598"/>
              <a:buFont typeface="Arial"/>
              <a:buChar char="–"/>
              <a:defRPr sz="5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27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798"/>
              <a:buFont typeface="Arial"/>
              <a:buChar char="•"/>
              <a:defRPr sz="4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47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98"/>
              <a:buFont typeface="Arial"/>
              <a:buChar char="–"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47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98"/>
              <a:buFont typeface="Arial"/>
              <a:buChar char="»"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1678912" y="4115276"/>
            <a:ext cx="7861408" cy="762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5000"/>
              <a:buFont typeface="Arial"/>
              <a:buNone/>
              <a:defRPr sz="15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spcBef>
                <a:spcPts val="1500"/>
              </a:spcBef>
              <a:spcAft>
                <a:spcPts val="0"/>
              </a:spcAft>
              <a:buClr>
                <a:srgbClr val="6D6E71"/>
              </a:buClr>
              <a:buSzPts val="7500"/>
              <a:buFont typeface="Arial"/>
              <a:buNone/>
              <a:defRPr sz="7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A1A2A3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A1A2A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5000"/>
              <a:buFont typeface="Arial"/>
              <a:buNone/>
              <a:defRPr sz="15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spcBef>
                <a:spcPts val="1500"/>
              </a:spcBef>
              <a:spcAft>
                <a:spcPts val="0"/>
              </a:spcAft>
              <a:buClr>
                <a:srgbClr val="6D6E71"/>
              </a:buClr>
              <a:buSzPts val="7500"/>
              <a:buFont typeface="Arial"/>
              <a:buNone/>
              <a:defRPr sz="7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A1A2A3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A1A2A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>
            <a:spLocks noGrp="1"/>
          </p:cNvSpPr>
          <p:nvPr>
            <p:ph type="pic" idx="2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>
            <a:spLocks noGrp="1"/>
          </p:cNvSpPr>
          <p:nvPr>
            <p:ph type="pic" idx="3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7"/>
          <p:cNvSpPr>
            <a:spLocks noGrp="1"/>
          </p:cNvSpPr>
          <p:nvPr>
            <p:ph type="pic" idx="4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A1A2A3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A1A2A3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/>
          <p:nvPr/>
        </p:nvSpPr>
        <p:spPr>
          <a:xfrm>
            <a:off x="8658845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5000" b="1">
              <a:solidFill>
                <a:srgbClr val="A1A2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/>
          <p:nvPr/>
        </p:nvSpPr>
        <p:spPr>
          <a:xfrm>
            <a:off x="16147677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5000" b="1">
              <a:solidFill>
                <a:srgbClr val="A1A2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5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6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7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>
            <a:spLocks noGrp="1"/>
          </p:cNvSpPr>
          <p:nvPr>
            <p:ph type="pic" idx="2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instagram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whatsapp.com/" TargetMode="External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witter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tikto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napcha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support.google.com/youtu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help.twitch.t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scord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ija@mup.hr" TargetMode="External"/><Relationship Id="rId2" Type="http://schemas.openxmlformats.org/officeDocument/2006/relationships/hyperlink" Target="mailto:incident@cert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details/5c3c41b2-b4a1-4bb7-a438-3ae9e84de69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pitnik.carnet.hr/index.php/99886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net.hr/usluga/udaljenoucenj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securitymonth.eu/@@activity-ad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" descr="A close up of a colorful back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92" r="-1" b="2840"/>
          <a:stretch/>
        </p:blipFill>
        <p:spPr>
          <a:xfrm>
            <a:off x="643214" y="646688"/>
            <a:ext cx="23088046" cy="1242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AF886FF-9F13-4BF3-8889-9486D815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35" y="584298"/>
            <a:ext cx="19744033" cy="109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4D0A57-B69B-4D86-ABB8-858519CA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6" y="553243"/>
            <a:ext cx="19721513" cy="110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3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5D4093F-7E69-45F6-8836-83832302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51" y="457160"/>
            <a:ext cx="20002879" cy="112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ED6B1E1-EAE2-4D48-B1C9-3CF27A82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80" y="1320848"/>
            <a:ext cx="15036320" cy="101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A11C64-627E-46C5-BCD2-C675FED27DB7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Malo psihologije...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31568-72C2-44EB-9999-270E2CE3A84C}"/>
              </a:ext>
            </a:extLst>
          </p:cNvPr>
          <p:cNvSpPr txBox="1"/>
          <p:nvPr/>
        </p:nvSpPr>
        <p:spPr>
          <a:xfrm>
            <a:off x="1098005" y="2687479"/>
            <a:ext cx="208285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dirty="0"/>
              <a:t>Socijalni inženjering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dirty="0"/>
              <a:t>FOMO (engl. </a:t>
            </a:r>
            <a:r>
              <a:rPr lang="hr-HR" sz="3600" i="1" dirty="0"/>
              <a:t>Fear of missing out</a:t>
            </a:r>
            <a:r>
              <a:rPr lang="hr-HR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Nomophobia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Selfiephobia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Nointernetophobia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Drosmartoiphobia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Formaspassphobia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Foransequephobia</a:t>
            </a:r>
          </a:p>
          <a:p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 dirty="0"/>
          </a:p>
        </p:txBody>
      </p:sp>
      <p:pic>
        <p:nvPicPr>
          <p:cNvPr id="14" name="Graphic 13" descr="Selfie Stick with solid fill">
            <a:extLst>
              <a:ext uri="{FF2B5EF4-FFF2-40B4-BE49-F238E27FC236}">
                <a16:creationId xmlns:a16="http://schemas.microsoft.com/office/drawing/2014/main" id="{E04C02D3-4E14-4F55-A97C-B759BE1EB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3763" y="6866004"/>
            <a:ext cx="1681983" cy="1681983"/>
          </a:xfrm>
          <a:prstGeom prst="rect">
            <a:avLst/>
          </a:prstGeom>
        </p:spPr>
      </p:pic>
      <p:pic>
        <p:nvPicPr>
          <p:cNvPr id="16" name="Graphic 15" descr="Receiver with solid fill">
            <a:extLst>
              <a:ext uri="{FF2B5EF4-FFF2-40B4-BE49-F238E27FC236}">
                <a16:creationId xmlns:a16="http://schemas.microsoft.com/office/drawing/2014/main" id="{0DD69D91-F1ED-4267-8C5D-0B003614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28121" y="8761545"/>
            <a:ext cx="1681983" cy="1681983"/>
          </a:xfrm>
          <a:prstGeom prst="rect">
            <a:avLst/>
          </a:prstGeom>
        </p:spPr>
      </p:pic>
      <p:pic>
        <p:nvPicPr>
          <p:cNvPr id="20" name="Graphic 19" descr="Internet with solid fill">
            <a:extLst>
              <a:ext uri="{FF2B5EF4-FFF2-40B4-BE49-F238E27FC236}">
                <a16:creationId xmlns:a16="http://schemas.microsoft.com/office/drawing/2014/main" id="{795530A2-F142-4E75-AC41-5AC9A3175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87505" y="6830359"/>
            <a:ext cx="1681983" cy="1681983"/>
          </a:xfrm>
          <a:prstGeom prst="rect">
            <a:avLst/>
          </a:prstGeom>
        </p:spPr>
      </p:pic>
      <p:pic>
        <p:nvPicPr>
          <p:cNvPr id="22" name="Graphic 21" descr="Badge Question Mark with solid fill">
            <a:extLst>
              <a:ext uri="{FF2B5EF4-FFF2-40B4-BE49-F238E27FC236}">
                <a16:creationId xmlns:a16="http://schemas.microsoft.com/office/drawing/2014/main" id="{4DCFB5A3-DB56-4126-B1F8-235440B87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24" y="3076373"/>
            <a:ext cx="1681983" cy="1681983"/>
          </a:xfrm>
          <a:prstGeom prst="rect">
            <a:avLst/>
          </a:prstGeom>
        </p:spPr>
      </p:pic>
      <p:pic>
        <p:nvPicPr>
          <p:cNvPr id="28" name="Graphic 27" descr="Toilet outline">
            <a:extLst>
              <a:ext uri="{FF2B5EF4-FFF2-40B4-BE49-F238E27FC236}">
                <a16:creationId xmlns:a16="http://schemas.microsoft.com/office/drawing/2014/main" id="{B4D2282C-4969-4539-B5DD-B1E6148751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99876" y="8761545"/>
            <a:ext cx="1681983" cy="1681983"/>
          </a:xfrm>
          <a:prstGeom prst="rect">
            <a:avLst/>
          </a:prstGeom>
        </p:spPr>
      </p:pic>
      <p:pic>
        <p:nvPicPr>
          <p:cNvPr id="30" name="Graphic 29" descr="No Phones outline">
            <a:extLst>
              <a:ext uri="{FF2B5EF4-FFF2-40B4-BE49-F238E27FC236}">
                <a16:creationId xmlns:a16="http://schemas.microsoft.com/office/drawing/2014/main" id="{8C78E279-E5C7-45A6-B50E-6C5CA49C60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50485" y="2117061"/>
            <a:ext cx="1681983" cy="1681983"/>
          </a:xfrm>
          <a:prstGeom prst="rect">
            <a:avLst/>
          </a:prstGeom>
        </p:spPr>
      </p:pic>
      <p:pic>
        <p:nvPicPr>
          <p:cNvPr id="32" name="Graphic 31" descr="Lock with solid fill">
            <a:extLst>
              <a:ext uri="{FF2B5EF4-FFF2-40B4-BE49-F238E27FC236}">
                <a16:creationId xmlns:a16="http://schemas.microsoft.com/office/drawing/2014/main" id="{C7B9B181-FFA2-4F79-984E-118CE7BA9C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622634" y="3240446"/>
            <a:ext cx="1681983" cy="1681983"/>
          </a:xfrm>
          <a:prstGeom prst="rect">
            <a:avLst/>
          </a:prstGeom>
        </p:spPr>
      </p:pic>
      <p:pic>
        <p:nvPicPr>
          <p:cNvPr id="34" name="Graphic 33" descr="Brain outline">
            <a:extLst>
              <a:ext uri="{FF2B5EF4-FFF2-40B4-BE49-F238E27FC236}">
                <a16:creationId xmlns:a16="http://schemas.microsoft.com/office/drawing/2014/main" id="{A96C3AE1-3A1D-4720-B1E0-D6C42B5DA5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71324" y="3764565"/>
            <a:ext cx="5405936" cy="54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79168D-DB8E-4421-AA97-D4B5C91DCEC2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Vektor napada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407C7-FFD1-4D4C-AC29-5A26350E9257}"/>
              </a:ext>
            </a:extLst>
          </p:cNvPr>
          <p:cNvSpPr txBox="1"/>
          <p:nvPr/>
        </p:nvSpPr>
        <p:spPr>
          <a:xfrm>
            <a:off x="1098005" y="2687479"/>
            <a:ext cx="20828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♦"/>
            </a:pPr>
            <a:r>
              <a:rPr lang="hr-HR" sz="3600"/>
              <a:t>„način (put) na koji napadač ostvaruje inicijalni pristup sustavu, uređaju, mreži...”</a:t>
            </a: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r>
              <a:rPr lang="hr-HR" sz="3600"/>
              <a:t>3 </a:t>
            </a:r>
            <a:r>
              <a:rPr lang="en-US" sz="3600" dirty="0" err="1"/>
              <a:t>vektora</a:t>
            </a:r>
            <a:r>
              <a:rPr lang="hr-HR" sz="3600"/>
              <a:t>:</a:t>
            </a:r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/>
              <a:t>Napadi na korisnike društvenih mreža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/>
              <a:t>Napadi omogućeni društvenim mrežama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/>
              <a:t>Napadi oglašavani na društvenim mrežama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6" name="Graphic 15" descr="Ecommerce with solid fill">
            <a:extLst>
              <a:ext uri="{FF2B5EF4-FFF2-40B4-BE49-F238E27FC236}">
                <a16:creationId xmlns:a16="http://schemas.microsoft.com/office/drawing/2014/main" id="{865C5BDA-BC3D-47A6-8732-EF70B685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0206" y="7617041"/>
            <a:ext cx="2814904" cy="2814904"/>
          </a:xfrm>
          <a:prstGeom prst="rect">
            <a:avLst/>
          </a:prstGeom>
        </p:spPr>
      </p:pic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5DE13120-0884-45B2-BAA6-EBB6EBB9D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1323" y="7473354"/>
            <a:ext cx="2958591" cy="2958591"/>
          </a:xfrm>
          <a:prstGeom prst="rect">
            <a:avLst/>
          </a:prstGeom>
        </p:spPr>
      </p:pic>
      <p:pic>
        <p:nvPicPr>
          <p:cNvPr id="20" name="Graphic 19" descr="Influencer with solid fill">
            <a:extLst>
              <a:ext uri="{FF2B5EF4-FFF2-40B4-BE49-F238E27FC236}">
                <a16:creationId xmlns:a16="http://schemas.microsoft.com/office/drawing/2014/main" id="{CF39B8F6-1819-4A7A-B743-BC9862BA9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155" y="7377253"/>
            <a:ext cx="336383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DDD553-F5C6-4CD6-A182-408E71E7EA70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 dirty="0"/>
              <a:t>Društvene mreže su izvor...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28CDB-9A77-466A-B6BC-57DD9BE9EA10}"/>
              </a:ext>
            </a:extLst>
          </p:cNvPr>
          <p:cNvSpPr txBox="1"/>
          <p:nvPr/>
        </p:nvSpPr>
        <p:spPr>
          <a:xfrm>
            <a:off x="1098005" y="2687479"/>
            <a:ext cx="20828545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krađa identiteta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krađa osobnih/bankovnih podataka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i="1" dirty="0"/>
              <a:t>cyberbullying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neprimjereni sadržaji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ovisnost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nepoznate osobe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(ne)privatnost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(spear)phishing, smishing, vishing, catphishing, whalling, pharming...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spam, scam, malware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online trgovina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dječja pornografija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lažne vijesti</a:t>
            </a:r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 dirty="0"/>
          </a:p>
        </p:txBody>
      </p:sp>
      <p:pic>
        <p:nvPicPr>
          <p:cNvPr id="8" name="Graphic 7" descr="Whale with solid fill">
            <a:extLst>
              <a:ext uri="{FF2B5EF4-FFF2-40B4-BE49-F238E27FC236}">
                <a16:creationId xmlns:a16="http://schemas.microsoft.com/office/drawing/2014/main" id="{A775620E-FD32-490C-A91D-592515C8C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000" y="7405132"/>
            <a:ext cx="2489473" cy="2489473"/>
          </a:xfrm>
          <a:prstGeom prst="rect">
            <a:avLst/>
          </a:prstGeom>
        </p:spPr>
      </p:pic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A8B6FD18-223D-4D0E-97FB-BDCD1290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5832" y="9199186"/>
            <a:ext cx="2489473" cy="2489473"/>
          </a:xfrm>
          <a:prstGeom prst="rect">
            <a:avLst/>
          </a:prstGeom>
        </p:spPr>
      </p:pic>
      <p:pic>
        <p:nvPicPr>
          <p:cNvPr id="12" name="Graphic 11" descr="Smart Phone with solid fill">
            <a:extLst>
              <a:ext uri="{FF2B5EF4-FFF2-40B4-BE49-F238E27FC236}">
                <a16:creationId xmlns:a16="http://schemas.microsoft.com/office/drawing/2014/main" id="{9DEB1128-E8BA-44B6-9B96-79432BDAA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28879" y="9427786"/>
            <a:ext cx="2489473" cy="2489473"/>
          </a:xfrm>
          <a:prstGeom prst="rect">
            <a:avLst/>
          </a:prstGeom>
        </p:spPr>
      </p:pic>
      <p:pic>
        <p:nvPicPr>
          <p:cNvPr id="14" name="Graphic 13" descr="Call center with solid fill">
            <a:extLst>
              <a:ext uri="{FF2B5EF4-FFF2-40B4-BE49-F238E27FC236}">
                <a16:creationId xmlns:a16="http://schemas.microsoft.com/office/drawing/2014/main" id="{06945CF1-90A2-44BC-9B70-ACBB34E3A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84014" y="7422380"/>
            <a:ext cx="2489473" cy="2489473"/>
          </a:xfrm>
          <a:prstGeom prst="rect">
            <a:avLst/>
          </a:prstGeom>
        </p:spPr>
      </p:pic>
      <p:pic>
        <p:nvPicPr>
          <p:cNvPr id="16" name="Graphic 15" descr="Cat with solid fill">
            <a:extLst>
              <a:ext uri="{FF2B5EF4-FFF2-40B4-BE49-F238E27FC236}">
                <a16:creationId xmlns:a16="http://schemas.microsoft.com/office/drawing/2014/main" id="{83F44BE1-EC6F-499A-92DF-DC3316AA89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47061" y="7405134"/>
            <a:ext cx="2489473" cy="24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50332A-297E-4792-92D9-938B57B1A6E3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4370C3"/>
                </a:solidFill>
              </a:rPr>
              <a:t>Facebook</a:t>
            </a:r>
            <a:endParaRPr lang="en-US">
              <a:solidFill>
                <a:srgbClr val="4370C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B0717-07E9-4CBD-A37E-FC9ECC4667A9}"/>
              </a:ext>
            </a:extLst>
          </p:cNvPr>
          <p:cNvSpPr txBox="1"/>
          <p:nvPr/>
        </p:nvSpPr>
        <p:spPr>
          <a:xfrm>
            <a:off x="1098005" y="2687479"/>
            <a:ext cx="2082854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Dobna granica: 13</a:t>
            </a:r>
          </a:p>
          <a:p>
            <a:r>
              <a:rPr lang="hr-HR" sz="3600">
                <a:solidFill>
                  <a:srgbClr val="4777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https://www.facebook.com/help/</a:t>
            </a:r>
            <a:r>
              <a:rPr lang="hr-HR" sz="3600">
                <a:solidFill>
                  <a:srgbClr val="4777CC"/>
                </a:solidFill>
              </a:rPr>
              <a:t> </a:t>
            </a:r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7E6482-4A82-4C08-B96A-59136D592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859" y="1179696"/>
            <a:ext cx="10859803" cy="6117689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217C5F5-F6AE-4B45-8CA8-9A155810D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372" y="4898189"/>
            <a:ext cx="9424988" cy="61319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952DA6-432F-4A38-B028-9FD6970C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0" y="4238541"/>
            <a:ext cx="5665389" cy="71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6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0CB476-FFB7-46C3-BFAF-2806B7363827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D53085"/>
                </a:solidFill>
              </a:rPr>
              <a:t>Instagram</a:t>
            </a:r>
            <a:endParaRPr lang="en-US">
              <a:solidFill>
                <a:srgbClr val="D5308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4F3F1-F261-4241-8C18-C0F8C4AA352E}"/>
              </a:ext>
            </a:extLst>
          </p:cNvPr>
          <p:cNvSpPr txBox="1"/>
          <p:nvPr/>
        </p:nvSpPr>
        <p:spPr>
          <a:xfrm>
            <a:off x="1098005" y="2687479"/>
            <a:ext cx="20828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Dobna granica: 13</a:t>
            </a:r>
          </a:p>
          <a:p>
            <a:r>
              <a:rPr lang="hr-HR" sz="3600">
                <a:solidFill>
                  <a:srgbClr val="D53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https://help.instagram.com</a:t>
            </a:r>
            <a:r>
              <a:rPr lang="hr-HR" sz="3600">
                <a:solidFill>
                  <a:srgbClr val="39B54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r-HR" sz="3600"/>
              <a:t> </a:t>
            </a:r>
          </a:p>
          <a:p>
            <a:endParaRPr lang="hr-HR" sz="3600"/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483646-1E25-43A6-944E-C7D25B41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86" y="1820831"/>
            <a:ext cx="13282613" cy="92092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9D1FB1-7606-4A00-8022-01864F406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986" y="4747348"/>
            <a:ext cx="6138863" cy="53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FE9376-2F85-4C14-878F-51D689FCEA13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075E55"/>
                </a:solidFill>
              </a:rPr>
              <a:t>WhatsApp</a:t>
            </a:r>
            <a:endParaRPr lang="en-US">
              <a:solidFill>
                <a:srgbClr val="075E5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62603-7AC5-42D2-9D83-FF33784A8AD4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16</a:t>
            </a:r>
            <a:endParaRPr lang="en-US" sz="3600" dirty="0"/>
          </a:p>
          <a:p>
            <a:r>
              <a:rPr lang="hr-HR" sz="3600" dirty="0">
                <a:solidFill>
                  <a:srgbClr val="075E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https://faq.whatsapp.com/</a:t>
            </a:r>
            <a:r>
              <a:rPr lang="en-US" sz="3600" dirty="0">
                <a:solidFill>
                  <a:srgbClr val="075E55"/>
                </a:solidFill>
              </a:rPr>
              <a:t> </a:t>
            </a:r>
            <a:endParaRPr lang="hr-HR" sz="3600" dirty="0">
              <a:solidFill>
                <a:srgbClr val="075E55"/>
              </a:solidFill>
            </a:endParaRP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026" name="Picture 2" descr="Update the new Whatsapp Gold 2020 for Android OS Learn about its features -  Archyde">
            <a:extLst>
              <a:ext uri="{FF2B5EF4-FFF2-40B4-BE49-F238E27FC236}">
                <a16:creationId xmlns:a16="http://schemas.microsoft.com/office/drawing/2014/main" id="{BAE21222-290F-429F-BA96-6F846356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72" y="6536592"/>
            <a:ext cx="8741784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8354A-6A7F-48F6-BD63-246B221DB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1315" y="495397"/>
            <a:ext cx="6202288" cy="11030109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0EB081-AC1C-490D-AEFF-F438E3F4E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661" y="2358967"/>
            <a:ext cx="8713232" cy="58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5400"/>
              <a:buNone/>
            </a:pPr>
            <a:r>
              <a:rPr lang="en-US" sz="5400" b="1">
                <a:solidFill>
                  <a:srgbClr val="39B54A"/>
                </a:solidFill>
              </a:rPr>
              <a:t>Webinar se snima!</a:t>
            </a:r>
            <a:br>
              <a:rPr lang="en-US" sz="5400" b="1">
                <a:solidFill>
                  <a:srgbClr val="39B54A"/>
                </a:solidFill>
              </a:rPr>
            </a:br>
            <a:br>
              <a:rPr lang="en-US" sz="5400" b="1">
                <a:solidFill>
                  <a:srgbClr val="39B54A"/>
                </a:solidFill>
              </a:rPr>
            </a:br>
            <a:r>
              <a:rPr lang="en-US" sz="5400" b="1">
                <a:solidFill>
                  <a:srgbClr val="39B54A"/>
                </a:solidFill>
              </a:rPr>
              <a:t>Ako imate pitanja, molimo koristite opciju Q&amp;A panela (pitanja i odgovori).</a:t>
            </a:r>
            <a:endParaRPr>
              <a:solidFill>
                <a:srgbClr val="39B54A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1CA1F1"/>
                </a:solidFill>
              </a:rPr>
              <a:t>Twitter</a:t>
            </a:r>
            <a:endParaRPr lang="en-US">
              <a:solidFill>
                <a:srgbClr val="1CA1F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hr-HR" sz="3600" dirty="0"/>
          </a:p>
          <a:p>
            <a:r>
              <a:rPr lang="hr-HR" sz="3600" dirty="0">
                <a:solidFill>
                  <a:srgbClr val="1CA1F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https://help.twitter.com</a:t>
            </a:r>
            <a:r>
              <a:rPr lang="en-US" sz="3600" dirty="0">
                <a:solidFill>
                  <a:srgbClr val="1CA1F1"/>
                </a:solidFill>
              </a:rPr>
              <a:t> </a:t>
            </a:r>
            <a:endParaRPr lang="hr-HR" sz="3600" dirty="0">
              <a:solidFill>
                <a:srgbClr val="1CA1F1"/>
              </a:solidFill>
            </a:endParaRPr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328FE5-B6AB-4183-AA63-4F9687B32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69" y="1382376"/>
            <a:ext cx="17151525" cy="96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hr-HR" sz="3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https://support.tiktok.com/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endParaRPr lang="hr-HR" sz="3600" dirty="0">
              <a:solidFill>
                <a:schemeClr val="bg2"/>
              </a:solidFill>
            </a:endParaRPr>
          </a:p>
          <a:p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C8AACD-74D3-49E8-B1B4-C175123C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05" y="4976385"/>
            <a:ext cx="9908257" cy="6605505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321871-8478-4994-A8E2-C3A0C0947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487" y="542139"/>
            <a:ext cx="13111163" cy="7377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D3642-4E02-4E1D-A333-6C366E0BF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05" y="1314427"/>
            <a:ext cx="4597945" cy="10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1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ln w="63500">
                  <a:solidFill>
                    <a:schemeClr val="bg2"/>
                  </a:solidFill>
                </a:ln>
                <a:solidFill>
                  <a:srgbClr val="FEFC00"/>
                </a:solidFill>
              </a:rPr>
              <a:t>Snapchat</a:t>
            </a:r>
            <a:endParaRPr lang="en-US">
              <a:ln w="63500">
                <a:solidFill>
                  <a:schemeClr val="bg2"/>
                </a:solidFill>
              </a:ln>
              <a:solidFill>
                <a:srgbClr val="FEFC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en-US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https://support.snapchat.com</a:t>
            </a:r>
            <a:r>
              <a:rPr lang="en-US" sz="3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DBDE01B-9B2E-4372-A66E-893853C2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36" y="4313289"/>
            <a:ext cx="14049125" cy="7902633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AEEC56-3D33-4972-81A1-09ED3427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31" y="0"/>
            <a:ext cx="14862386" cy="5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F10102"/>
                </a:solidFill>
              </a:rPr>
              <a:t>YouTube</a:t>
            </a:r>
            <a:endParaRPr lang="en-US">
              <a:solidFill>
                <a:srgbClr val="F1010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hr-HR" sz="3600" dirty="0">
                <a:solidFill>
                  <a:srgbClr val="F1010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https://support.google.com/youtube/</a:t>
            </a:r>
            <a:r>
              <a:rPr lang="en-US" sz="3600" dirty="0">
                <a:solidFill>
                  <a:srgbClr val="F10102"/>
                </a:solidFill>
              </a:rPr>
              <a:t> </a:t>
            </a:r>
            <a:endParaRPr lang="hr-HR" sz="3600" dirty="0">
              <a:solidFill>
                <a:srgbClr val="F10102"/>
              </a:solidFill>
            </a:endParaRP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AE873C-D8C5-4607-BB1A-2D705C66F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7" y="4331880"/>
            <a:ext cx="14992387" cy="726538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9DAB7A-6F69-467D-A49B-A31F1606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310" y="134656"/>
            <a:ext cx="11798077" cy="67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6441A5"/>
                </a:solidFill>
              </a:rPr>
              <a:t>Twitch.tv</a:t>
            </a:r>
            <a:endParaRPr lang="en-US">
              <a:solidFill>
                <a:srgbClr val="6441A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574622"/>
            <a:ext cx="2082854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en-US" sz="3600" dirty="0">
                <a:solidFill>
                  <a:srgbClr val="6441A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https://help.twitch.tv</a:t>
            </a:r>
            <a:r>
              <a:rPr lang="en-US" sz="3600" dirty="0">
                <a:solidFill>
                  <a:srgbClr val="6441A5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683888-AB34-4EDB-9E6F-D439A897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497" y="1087232"/>
            <a:ext cx="9752381" cy="9409524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D6A2089-AB35-4706-9607-5348E778F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05" y="4282782"/>
            <a:ext cx="10627730" cy="59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6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7289DA"/>
                </a:solidFill>
              </a:rPr>
              <a:t>Discord</a:t>
            </a:r>
            <a:endParaRPr lang="en-US">
              <a:solidFill>
                <a:srgbClr val="7289D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hr-HR" sz="3600" dirty="0">
                <a:solidFill>
                  <a:srgbClr val="7289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https://support.discord.com/</a:t>
            </a:r>
            <a:r>
              <a:rPr lang="en-US" sz="3600" dirty="0">
                <a:solidFill>
                  <a:srgbClr val="7289DA"/>
                </a:solidFill>
              </a:rPr>
              <a:t> </a:t>
            </a:r>
            <a:endParaRPr lang="hr-HR" sz="3600" dirty="0">
              <a:solidFill>
                <a:srgbClr val="7289DA"/>
              </a:solidFill>
            </a:endParaRP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DEC310-2EB7-4C92-81C0-E804532BF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1339513"/>
            <a:ext cx="11394969" cy="870201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9E7CB6-C76F-41C7-8345-2A88ABA69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965" y="4007976"/>
            <a:ext cx="7324725" cy="7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8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42C4B1-A15C-4EBD-AE0A-D2026FE6A1D8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Dobre sigurnosne prakse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6BF3A-433B-42C7-BB0B-7C536270270F}"/>
              </a:ext>
            </a:extLst>
          </p:cNvPr>
          <p:cNvSpPr txBox="1"/>
          <p:nvPr/>
        </p:nvSpPr>
        <p:spPr>
          <a:xfrm>
            <a:off x="1098005" y="2687479"/>
            <a:ext cx="145801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/>
              <a:t>Održavajte kibernetičku higijenu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/>
              <a:t>Provjerite postavke sigurnosti i privatnosti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/>
              <a:t>Čitajte </a:t>
            </a:r>
            <a:r>
              <a:rPr lang="en-US" sz="3600" dirty="0" err="1"/>
              <a:t>prije</a:t>
            </a:r>
            <a:r>
              <a:rPr lang="en-US" sz="3600" dirty="0"/>
              <a:t> </a:t>
            </a:r>
            <a:r>
              <a:rPr lang="en-US" sz="3600" dirty="0" err="1"/>
              <a:t>nego</a:t>
            </a:r>
            <a:r>
              <a:rPr lang="en-US" sz="3600" dirty="0"/>
              <a:t> </a:t>
            </a:r>
            <a:r>
              <a:rPr lang="en-US" sz="3600" dirty="0" err="1"/>
              <a:t>što</a:t>
            </a:r>
            <a:r>
              <a:rPr lang="en-US" sz="3600" dirty="0"/>
              <a:t> </a:t>
            </a:r>
            <a:r>
              <a:rPr lang="en-US" sz="3600" dirty="0" err="1"/>
              <a:t>prihvatite</a:t>
            </a:r>
            <a:r>
              <a:rPr lang="en-US" sz="3600" dirty="0"/>
              <a:t>!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/>
              <a:t>Prijavite sumnjive aktivnosti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lvl="1"/>
            <a:r>
              <a:rPr lang="hr-HR" sz="3600"/>
              <a:t>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lvl="1"/>
            <a:endParaRPr lang="hr-HR" sz="360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lvl="1"/>
            <a:endParaRPr lang="hr-HR" sz="3600"/>
          </a:p>
        </p:txBody>
      </p:sp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53AA9537-5DEB-434D-A972-C8D05049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100" y="864618"/>
            <a:ext cx="7277100" cy="10322128"/>
          </a:xfrm>
          <a:prstGeom prst="rect">
            <a:avLst/>
          </a:prstGeom>
        </p:spPr>
      </p:pic>
      <p:pic>
        <p:nvPicPr>
          <p:cNvPr id="5" name="Picture 4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70F5211C-5027-4A85-83E6-114139D8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617" y="4214438"/>
            <a:ext cx="6272214" cy="6272214"/>
          </a:xfrm>
          <a:prstGeom prst="rect">
            <a:avLst/>
          </a:prstGeom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6E333897-8344-497A-AAE6-A144F9240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5" y="5776546"/>
            <a:ext cx="80962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436F14-FC8A-481F-92C5-BDA656D3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592" y="298939"/>
            <a:ext cx="10202008" cy="117630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9502587" cy="305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/>
              <a:t>Kibernetička</a:t>
            </a:r>
            <a:r>
              <a:rPr lang="en-US" sz="9600" dirty="0"/>
              <a:t> </a:t>
            </a:r>
            <a:r>
              <a:rPr lang="en-US" sz="9600" dirty="0" err="1"/>
              <a:t>higijena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AE896-98F0-44BB-838A-C829A8F053D7}"/>
              </a:ext>
            </a:extLst>
          </p:cNvPr>
          <p:cNvSpPr/>
          <p:nvPr/>
        </p:nvSpPr>
        <p:spPr>
          <a:xfrm>
            <a:off x="10245012" y="1367431"/>
            <a:ext cx="3876533" cy="5512776"/>
          </a:xfrm>
          <a:prstGeom prst="rect">
            <a:avLst/>
          </a:prstGeom>
          <a:noFill/>
          <a:ln w="82550">
            <a:solidFill>
              <a:srgbClr val="39B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874070" y="4391045"/>
            <a:ext cx="1458014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/>
              <a:t>Dobra </a:t>
            </a:r>
            <a:r>
              <a:rPr lang="en-US" sz="3600" dirty="0" err="1"/>
              <a:t>lozinka</a:t>
            </a:r>
            <a:r>
              <a:rPr lang="en-US" sz="3600" dirty="0"/>
              <a:t>?</a:t>
            </a:r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Kompleksnost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Duljina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Različitost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Promjenjivost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Upravitelj</a:t>
            </a:r>
            <a:r>
              <a:rPr lang="en-US" sz="3600" dirty="0"/>
              <a:t> </a:t>
            </a:r>
            <a:r>
              <a:rPr lang="en-US" sz="3600" dirty="0" err="1"/>
              <a:t>lozinkama</a:t>
            </a:r>
            <a:r>
              <a:rPr lang="en-US" sz="3600" dirty="0"/>
              <a:t>!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hr-HR" sz="3600" dirty="0"/>
              <a:t>Fraze?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r>
              <a:rPr lang="hr-HR" sz="3600" dirty="0"/>
              <a:t>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798133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18944150" cy="245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/>
              <a:t>Tko</a:t>
            </a:r>
            <a:r>
              <a:rPr lang="en-US" sz="9600" dirty="0"/>
              <a:t> </a:t>
            </a:r>
            <a:r>
              <a:rPr lang="en-US" sz="9600" dirty="0" err="1"/>
              <a:t>vidi</a:t>
            </a:r>
            <a:r>
              <a:rPr lang="en-US" sz="9600" dirty="0"/>
              <a:t> </a:t>
            </a:r>
            <a:r>
              <a:rPr lang="en-US" sz="9600" dirty="0" err="1"/>
              <a:t>moju</a:t>
            </a:r>
            <a:r>
              <a:rPr lang="en-US" sz="9600" dirty="0"/>
              <a:t> </a:t>
            </a:r>
            <a:r>
              <a:rPr lang="en-US" sz="9600" dirty="0" err="1"/>
              <a:t>objavu</a:t>
            </a:r>
            <a:r>
              <a:rPr lang="en-US" sz="9600" dirty="0"/>
              <a:t>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1098005" y="2804841"/>
            <a:ext cx="19877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♥"/>
            </a:pPr>
            <a:r>
              <a:rPr lang="en-US" sz="3600" dirty="0" err="1"/>
              <a:t>postavke</a:t>
            </a:r>
            <a:r>
              <a:rPr lang="en-US" sz="3600" dirty="0"/>
              <a:t> </a:t>
            </a:r>
            <a:r>
              <a:rPr lang="en-US" sz="3600" dirty="0" err="1"/>
              <a:t>privatnosti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r>
              <a:rPr lang="en-US" sz="3600" dirty="0" err="1"/>
              <a:t>sigurnosne</a:t>
            </a:r>
            <a:r>
              <a:rPr lang="en-US" sz="3600" dirty="0"/>
              <a:t> </a:t>
            </a:r>
            <a:r>
              <a:rPr lang="en-US" sz="3600" dirty="0" err="1"/>
              <a:t>postavke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E7BEA1-7495-4A5E-B013-B3F39487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696" y="901924"/>
            <a:ext cx="5523636" cy="10735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56EE5-6920-49F8-BCB9-7F44B6AF0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949" y="2804841"/>
            <a:ext cx="7806576" cy="7460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FEDF3-4A05-4922-83BC-8A3992429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5" y="4342226"/>
            <a:ext cx="6607160" cy="6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17014149" cy="19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 dirty="0"/>
              <a:t>Prihvaćate li…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1098005" y="3001860"/>
            <a:ext cx="14580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 dirty="0"/>
              <a:t>Pravila o privatnosti (engl. </a:t>
            </a:r>
            <a:r>
              <a:rPr lang="hr-HR" sz="3600" i="1" dirty="0"/>
              <a:t>Privacy policy</a:t>
            </a:r>
            <a:r>
              <a:rPr lang="hr-HR" sz="3600" dirty="0"/>
              <a:t>)?</a:t>
            </a:r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 dirty="0"/>
              <a:t>Uvjet</a:t>
            </a:r>
            <a:r>
              <a:rPr lang="en-US" sz="3600" dirty="0"/>
              <a:t>e</a:t>
            </a:r>
            <a:r>
              <a:rPr lang="hr-HR" sz="3600" dirty="0"/>
              <a:t> korištenja (engl. </a:t>
            </a:r>
            <a:r>
              <a:rPr lang="hr-HR" sz="3600" i="1" dirty="0"/>
              <a:t>Terms of service</a:t>
            </a:r>
            <a:r>
              <a:rPr lang="hr-HR" sz="3600" dirty="0"/>
              <a:t>)?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r>
              <a:rPr lang="hr-HR" sz="3600" dirty="0"/>
              <a:t>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3FFC561-48FF-49EE-8097-A07886B9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920" y="2842971"/>
            <a:ext cx="10287000" cy="5791200"/>
          </a:xfrm>
          <a:prstGeom prst="rect">
            <a:avLst/>
          </a:prstGeom>
        </p:spPr>
      </p:pic>
      <p:pic>
        <p:nvPicPr>
          <p:cNvPr id="1028" name="Picture 4" descr="Blokes Psychology - Photos | Facebook">
            <a:extLst>
              <a:ext uri="{FF2B5EF4-FFF2-40B4-BE49-F238E27FC236}">
                <a16:creationId xmlns:a16="http://schemas.microsoft.com/office/drawing/2014/main" id="{83A5EA42-0211-4E45-95B8-D1F5C461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20" y="5262928"/>
            <a:ext cx="6161686" cy="49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>
            <a:spLocks noGrp="1"/>
          </p:cNvSpPr>
          <p:nvPr>
            <p:ph type="subTitle" idx="1"/>
          </p:nvPr>
        </p:nvSpPr>
        <p:spPr>
          <a:xfrm>
            <a:off x="1170013" y="7529652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5000"/>
              <a:buNone/>
            </a:pPr>
            <a:r>
              <a:rPr lang="hr-HR" b="0">
                <a:solidFill>
                  <a:srgbClr val="A5A5A5"/>
                </a:solidFill>
              </a:rPr>
              <a:t>09.11.2021.</a:t>
            </a:r>
            <a:endParaRPr b="0">
              <a:solidFill>
                <a:srgbClr val="A5A5A5"/>
              </a:solidFill>
            </a:endParaRPr>
          </a:p>
          <a:p>
            <a:pPr algn="ctr">
              <a:buClr>
                <a:srgbClr val="A5A5A5"/>
              </a:buClr>
            </a:pPr>
            <a:r>
              <a:rPr lang="hr-HR" b="0">
                <a:solidFill>
                  <a:srgbClr val="A5A5A5"/>
                </a:solidFill>
              </a:rPr>
              <a:t>Dona </a:t>
            </a:r>
            <a:r>
              <a:rPr lang="hr-HR" b="0" err="1">
                <a:solidFill>
                  <a:srgbClr val="A5A5A5"/>
                </a:solidFill>
              </a:rPr>
              <a:t>Šeruga</a:t>
            </a:r>
            <a:r>
              <a:rPr lang="en-US" b="0">
                <a:solidFill>
                  <a:srgbClr val="A5A5A5"/>
                </a:solidFill>
              </a:rPr>
              <a:t>, CARNET, </a:t>
            </a:r>
            <a:r>
              <a:rPr lang="en-US" b="0" err="1">
                <a:solidFill>
                  <a:srgbClr val="A5A5A5"/>
                </a:solidFill>
              </a:rPr>
              <a:t>Odjel</a:t>
            </a:r>
            <a:r>
              <a:rPr lang="en-US" b="0">
                <a:solidFill>
                  <a:srgbClr val="A5A5A5"/>
                </a:solidFill>
              </a:rPr>
              <a:t> za </a:t>
            </a:r>
            <a:r>
              <a:rPr lang="en-US" b="0" err="1">
                <a:solidFill>
                  <a:srgbClr val="A5A5A5"/>
                </a:solidFill>
              </a:rPr>
              <a:t>Nacionalni</a:t>
            </a:r>
            <a:r>
              <a:rPr lang="en-US" b="0">
                <a:solidFill>
                  <a:srgbClr val="A5A5A5"/>
                </a:solidFill>
              </a:rPr>
              <a:t> CERT</a:t>
            </a:r>
            <a:endParaRPr lang="en-US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8FD555F-5C1A-408A-A4AD-C695B00A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61" y="1572620"/>
            <a:ext cx="10287448" cy="57284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16345933" cy="19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Ne </a:t>
            </a:r>
            <a:r>
              <a:rPr lang="en-US" dirty="0" err="1"/>
              <a:t>ignoriraj</a:t>
            </a:r>
            <a:r>
              <a:rPr lang="en-US" dirty="0"/>
              <a:t>, </a:t>
            </a:r>
            <a:r>
              <a:rPr lang="en-US" dirty="0" err="1"/>
              <a:t>prijavi</a:t>
            </a:r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1098005" y="3001862"/>
            <a:ext cx="186624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/>
              <a:t>Sumnjiva aktivnost na toj društvenoj mreži </a:t>
            </a:r>
            <a:r>
              <a:rPr lang="hr-HR" sz="3600" dirty="0">
                <a:sym typeface="Wingdings" panose="05000000000000000000" pitchFamily="2" charset="2"/>
              </a:rPr>
              <a:t> Abuse služba/Centar za pomoć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>
                <a:sym typeface="Wingdings" panose="05000000000000000000" pitchFamily="2" charset="2"/>
              </a:rPr>
              <a:t>Računalno-sigurnosni incident  Nacionalni CERT (</a:t>
            </a:r>
            <a:r>
              <a:rPr lang="hr-HR" sz="3600" dirty="0">
                <a:sym typeface="Wingdings" panose="05000000000000000000" pitchFamily="2" charset="2"/>
                <a:hlinkClick r:id="rId2"/>
              </a:rPr>
              <a:t>incident@cert.hr</a:t>
            </a:r>
            <a:r>
              <a:rPr lang="hr-HR" sz="3600" dirty="0">
                <a:sym typeface="Wingdings" panose="05000000000000000000" pitchFamily="2" charset="2"/>
              </a:rPr>
              <a:t>)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>
                <a:sym typeface="Wingdings" panose="05000000000000000000" pitchFamily="2" charset="2"/>
              </a:rPr>
              <a:t>Kibernetički zločin  Policija (</a:t>
            </a:r>
            <a:r>
              <a:rPr lang="hr-HR" sz="3600" dirty="0">
                <a:sym typeface="Wingdings" panose="05000000000000000000" pitchFamily="2" charset="2"/>
                <a:hlinkClick r:id="rId3"/>
              </a:rPr>
              <a:t>policija@mup.hr</a:t>
            </a:r>
            <a:r>
              <a:rPr lang="hr-HR" sz="3600" dirty="0">
                <a:sym typeface="Wingdings" panose="05000000000000000000" pitchFamily="2" charset="2"/>
              </a:rPr>
              <a:t>) </a:t>
            </a:r>
            <a:endParaRPr lang="hr-HR" sz="3600" dirty="0"/>
          </a:p>
          <a:p>
            <a:pPr lvl="1"/>
            <a:endParaRPr lang="hr-HR" sz="3600" dirty="0"/>
          </a:p>
          <a:p>
            <a:pPr lvl="1"/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2B44F93-4661-4C3E-A2DF-22511CEA9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720" y="4855510"/>
            <a:ext cx="8840379" cy="4332661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B36543-7649-4D34-B264-DF2DAFE09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5376" y="5730748"/>
            <a:ext cx="9464973" cy="483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C5319-B278-4333-B10D-FB81A6FDE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40" y="8418813"/>
            <a:ext cx="10910308" cy="32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0F7B-0F35-48A0-AB42-B3FB19CAA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KVIZ </a:t>
            </a:r>
            <a:r>
              <a:rPr lang="hr-HR">
                <a:sym typeface="Wingdings" panose="05000000000000000000" pitchFamily="2" charset="2"/>
              </a:rPr>
              <a:t>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6326-301F-4A6C-8C35-68258F825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13" y="5641926"/>
            <a:ext cx="22106456" cy="3505606"/>
          </a:xfrm>
        </p:spPr>
        <p:txBody>
          <a:bodyPr/>
          <a:lstStyle/>
          <a:p>
            <a:pPr algn="ctr"/>
            <a:r>
              <a:rPr lang="hr-HR" sz="9600" b="0" dirty="0">
                <a:hlinkClick r:id="rId3"/>
              </a:rPr>
              <a:t>https://kahoot.it/</a:t>
            </a:r>
            <a:r>
              <a:rPr lang="hr-HR" sz="9600" b="0" dirty="0"/>
              <a:t> </a:t>
            </a:r>
            <a:endParaRPr lang="en-US" sz="9600" dirty="0"/>
          </a:p>
          <a:p>
            <a:pPr algn="ctr"/>
            <a:r>
              <a:rPr lang="hr-HR" sz="9600" b="0" dirty="0">
                <a:solidFill>
                  <a:schemeClr val="bg2"/>
                </a:solidFill>
              </a:rPr>
              <a:t>PIN: 9565899</a:t>
            </a:r>
            <a:endParaRPr lang="hr-HR" sz="8800" b="0" dirty="0">
              <a:solidFill>
                <a:schemeClr val="bg2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26899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5C1C-3C25-4E3F-9015-832B8EC23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997" y="787624"/>
            <a:ext cx="22178464" cy="1584176"/>
          </a:xfrm>
        </p:spPr>
        <p:txBody>
          <a:bodyPr/>
          <a:lstStyle/>
          <a:p>
            <a:r>
              <a:rPr lang="hr-HR"/>
              <a:t>Gdje je Žiljac?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52ADB-AF97-40F9-B64F-7EE80D8A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13" y="2724150"/>
            <a:ext cx="22106456" cy="8815164"/>
          </a:xfrm>
        </p:spPr>
        <p:txBody>
          <a:bodyPr/>
          <a:lstStyle/>
          <a:p>
            <a:pPr algn="just" rtl="0" fontAlgn="base"/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Naš naivac </a:t>
            </a:r>
            <a:r>
              <a:rPr lang="hr-HR" sz="2800" i="0" u="none" strike="noStrike">
                <a:solidFill>
                  <a:schemeClr val="bg2"/>
                </a:solidFill>
                <a:effectLst/>
                <a:latin typeface="+mj-lt"/>
              </a:rPr>
              <a:t>Željko Jurić (</a:t>
            </a:r>
            <a:r>
              <a:rPr lang="hr-HR" sz="2800" i="0" u="none" strike="noStrike" dirty="0">
                <a:solidFill>
                  <a:schemeClr val="bg2"/>
                </a:solidFill>
                <a:effectLst/>
                <a:latin typeface="+mj-lt"/>
              </a:rPr>
              <a:t>Žiljac</a:t>
            </a:r>
            <a:r>
              <a:rPr lang="hr-HR" sz="2800" i="0" u="none" strike="noStrike">
                <a:solidFill>
                  <a:schemeClr val="bg2"/>
                </a:solidFill>
                <a:effectLst/>
                <a:latin typeface="+mj-lt"/>
              </a:rPr>
              <a:t>) </a:t>
            </a: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ima veoma osebujan profil na društvenoj mreži </a:t>
            </a:r>
            <a:r>
              <a:rPr lang="hr-HR" sz="2800" i="0" u="none" strike="noStrike">
                <a:solidFill>
                  <a:schemeClr val="bg2"/>
                </a:solidFill>
                <a:effectLst/>
                <a:latin typeface="+mj-lt"/>
              </a:rPr>
              <a:t>Facebook</a:t>
            </a: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. Svakodnevno objavljuje mnoštvo informacija ni ne sumnjajući da bi ih netko mogao iskoristiti protiv njega. 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algn="just" rtl="0" fontAlgn="base"/>
            <a:endParaRPr lang="hr-HR" sz="2800" b="0" i="0" u="none" strike="noStrike">
              <a:solidFill>
                <a:schemeClr val="bg2"/>
              </a:solidFill>
              <a:effectLst/>
              <a:latin typeface="+mj-lt"/>
            </a:endParaRPr>
          </a:p>
          <a:p>
            <a:pPr algn="just" rtl="0" fontAlgn="base"/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Pronađi sljedeće informacije o našem Žiljcu: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Mjesto stanovanja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Datum rođenja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Gdje i što radi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Kako mu se zovu članovi obitelji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Koji su mu interesi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Koji je stupanj obrazovanja završio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  <a:endParaRPr lang="hr-HR" sz="2800" b="0" i="0">
              <a:solidFill>
                <a:schemeClr val="bg2"/>
              </a:solidFill>
              <a:effectLst/>
              <a:latin typeface="+mj-lt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endParaRPr lang="hr-HR" sz="2800" b="0" i="0">
              <a:solidFill>
                <a:schemeClr val="bg2"/>
              </a:solidFill>
              <a:effectLst/>
              <a:latin typeface="+mj-lt"/>
            </a:endParaRPr>
          </a:p>
          <a:p>
            <a:pPr algn="just" rtl="0" fontAlgn="base"/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Bonus bodovi </a:t>
            </a: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  <a:sym typeface="Wingdings" panose="05000000000000000000" pitchFamily="2" charset="2"/>
              </a:rPr>
              <a:t></a:t>
            </a:r>
            <a:endParaRPr lang="en-US" sz="2800" b="0" i="0">
              <a:solidFill>
                <a:schemeClr val="bg2"/>
              </a:solidFill>
              <a:effectLst/>
              <a:latin typeface="+mj-lt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Lozinka 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Ime udruge kojoj pripada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Adresa vikendice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​​</a:t>
            </a:r>
          </a:p>
          <a:p>
            <a:pPr algn="just" rtl="0" fontAlgn="base"/>
            <a:endParaRPr lang="hr-HR" sz="2800" b="0" i="0" u="none" strike="noStrike">
              <a:solidFill>
                <a:schemeClr val="bg2"/>
              </a:solidFill>
              <a:effectLst/>
              <a:latin typeface="+mj-lt"/>
            </a:endParaRPr>
          </a:p>
          <a:p>
            <a:pPr algn="just" rtl="0" fontAlgn="base"/>
            <a:r>
              <a:rPr lang="hr-HR" sz="2800" b="0" i="0" u="none" strike="noStrike">
                <a:solidFill>
                  <a:schemeClr val="bg2"/>
                </a:solidFill>
                <a:effectLst/>
                <a:latin typeface="+mj-lt"/>
              </a:rPr>
              <a:t>Vrijeme rješavanja: 5-10 minuta</a:t>
            </a:r>
            <a:r>
              <a:rPr lang="en-US" sz="2800" b="0" i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endParaRPr lang="hr-HR" sz="2400">
              <a:latin typeface="+mj-lt"/>
            </a:endParaRPr>
          </a:p>
        </p:txBody>
      </p:sp>
      <p:pic>
        <p:nvPicPr>
          <p:cNvPr id="5" name="Picture 4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4B727A48-A0AB-4DBC-BD62-0BAAA1B0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5" y="4815681"/>
            <a:ext cx="5495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4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>
            <a:spLocks noGrp="1"/>
          </p:cNvSpPr>
          <p:nvPr>
            <p:ph type="body" idx="2"/>
          </p:nvPr>
        </p:nvSpPr>
        <p:spPr>
          <a:xfrm>
            <a:off x="1678911" y="1530202"/>
            <a:ext cx="18357199" cy="102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8000"/>
              <a:buNone/>
            </a:pP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Vaše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mišljenje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nam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izuzetno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važno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pa Vas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molimo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ispunite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kratki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upitnik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zadovoljstva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webinarom</a:t>
            </a:r>
            <a:r>
              <a:rPr lang="en-US" sz="8000" b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5400">
                <a:hlinkClick r:id="rId3"/>
              </a:rPr>
              <a:t>https://upitnik.carnet.hr/index.php/998863</a:t>
            </a:r>
            <a:endParaRPr lang="en-US" sz="5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f5fad6fd0_0_6"/>
          <p:cNvSpPr txBox="1">
            <a:spLocks noGrp="1"/>
          </p:cNvSpPr>
          <p:nvPr>
            <p:ph type="title"/>
          </p:nvPr>
        </p:nvSpPr>
        <p:spPr>
          <a:xfrm>
            <a:off x="1218788" y="1408652"/>
            <a:ext cx="21936900" cy="141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dk1"/>
                </a:solidFill>
              </a:rPr>
              <a:t>Razmijenite svoja iskustva s kolegama</a:t>
            </a:r>
            <a:endParaRPr sz="8500">
              <a:solidFill>
                <a:schemeClr val="dk1"/>
              </a:solidFill>
            </a:endParaRPr>
          </a:p>
        </p:txBody>
      </p:sp>
      <p:sp>
        <p:nvSpPr>
          <p:cNvPr id="281" name="Google Shape;281;gef5fad6fd0_0_6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21936900" cy="90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 sklopu Zajednice praktičara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0503-AD13-4403-A3AF-CFABD465D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Nastavak</a:t>
            </a:r>
            <a:r>
              <a:rPr lang="en-US"/>
              <a:t> </a:t>
            </a:r>
            <a:r>
              <a:rPr lang="en-US" err="1"/>
              <a:t>slijedi</a:t>
            </a:r>
            <a:r>
              <a:rPr lang="en-US"/>
              <a:t>…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F34DF-417C-42F9-A97A-6904CFD42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782871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sz="5400" dirty="0">
                <a:solidFill>
                  <a:schemeClr val="tx1"/>
                </a:solidFill>
              </a:rPr>
              <a:t>Webinar: </a:t>
            </a:r>
            <a:r>
              <a:rPr lang="en-US" sz="5400" dirty="0" err="1">
                <a:solidFill>
                  <a:schemeClr val="tx1"/>
                </a:solidFill>
              </a:rPr>
              <a:t>Učimo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hr-HR" sz="5400">
                <a:solidFill>
                  <a:schemeClr val="tx1"/>
                </a:solidFill>
              </a:rPr>
              <a:t>igrom</a:t>
            </a:r>
            <a:br>
              <a:rPr lang="en-US" sz="8000">
                <a:solidFill>
                  <a:schemeClr val="tx1"/>
                </a:solidFill>
              </a:rPr>
            </a:br>
            <a:r>
              <a:rPr lang="en-US" sz="5400" b="0" dirty="0" err="1">
                <a:solidFill>
                  <a:schemeClr val="tx1"/>
                </a:solidFill>
              </a:rPr>
              <a:t>Kada</a:t>
            </a:r>
            <a:r>
              <a:rPr lang="en-US" sz="5400" b="0" dirty="0">
                <a:solidFill>
                  <a:schemeClr val="tx1"/>
                </a:solidFill>
              </a:rPr>
              <a:t>: </a:t>
            </a:r>
            <a:r>
              <a:rPr lang="en-US" sz="5400" b="0" dirty="0" err="1">
                <a:solidFill>
                  <a:schemeClr val="tx1"/>
                </a:solidFill>
              </a:rPr>
              <a:t>četvrtak</a:t>
            </a:r>
            <a:r>
              <a:rPr lang="en-US" sz="5400" b="0" dirty="0">
                <a:solidFill>
                  <a:schemeClr val="tx1"/>
                </a:solidFill>
              </a:rPr>
              <a:t>, 11. </a:t>
            </a:r>
            <a:r>
              <a:rPr lang="en-US" sz="5400" b="0" dirty="0" err="1">
                <a:solidFill>
                  <a:schemeClr val="tx1"/>
                </a:solidFill>
              </a:rPr>
              <a:t>studenog</a:t>
            </a:r>
            <a:r>
              <a:rPr lang="en-US" sz="5400" b="0" dirty="0">
                <a:solidFill>
                  <a:schemeClr val="tx1"/>
                </a:solidFill>
              </a:rPr>
              <a:t>, u 10 sati</a:t>
            </a:r>
          </a:p>
          <a:p>
            <a:pPr>
              <a:lnSpc>
                <a:spcPct val="150000"/>
              </a:lnSpc>
            </a:pPr>
            <a:r>
              <a:rPr lang="en-US" sz="5400" b="0" dirty="0" err="1">
                <a:solidFill>
                  <a:schemeClr val="tx1"/>
                </a:solidFill>
              </a:rPr>
              <a:t>Gdje</a:t>
            </a:r>
            <a:r>
              <a:rPr lang="en-US" sz="5400" b="0" dirty="0">
                <a:solidFill>
                  <a:schemeClr val="tx1"/>
                </a:solidFill>
              </a:rPr>
              <a:t>: MS Teams (</a:t>
            </a:r>
            <a:r>
              <a:rPr lang="en-US" sz="5400" b="0" dirty="0" err="1">
                <a:solidFill>
                  <a:schemeClr val="tx1"/>
                </a:solidFill>
              </a:rPr>
              <a:t>obvezne</a:t>
            </a:r>
            <a:r>
              <a:rPr lang="en-US" sz="5400" b="0" dirty="0">
                <a:solidFill>
                  <a:schemeClr val="tx1"/>
                </a:solidFill>
              </a:rPr>
              <a:t> </a:t>
            </a:r>
            <a:r>
              <a:rPr lang="en-US" sz="5400" b="0" dirty="0" err="1">
                <a:solidFill>
                  <a:schemeClr val="tx1"/>
                </a:solidFill>
              </a:rPr>
              <a:t>prijave</a:t>
            </a:r>
            <a:r>
              <a:rPr lang="en-US" sz="5400" b="0" dirty="0">
                <a:solidFill>
                  <a:schemeClr val="tx1"/>
                </a:solidFill>
              </a:rPr>
              <a:t> u EMA </a:t>
            </a:r>
            <a:r>
              <a:rPr lang="en-US" sz="5400" b="0" dirty="0" err="1">
                <a:solidFill>
                  <a:schemeClr val="tx1"/>
                </a:solidFill>
              </a:rPr>
              <a:t>sustavu</a:t>
            </a:r>
            <a:r>
              <a:rPr lang="en-US" sz="5400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9189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/>
          <p:nvPr/>
        </p:nvSpPr>
        <p:spPr>
          <a:xfrm>
            <a:off x="881981" y="601083"/>
            <a:ext cx="22197600" cy="10188900"/>
          </a:xfrm>
          <a:prstGeom prst="rect">
            <a:avLst/>
          </a:prstGeom>
          <a:noFill/>
          <a:ln w="9525" cap="flat" cmpd="sng">
            <a:solidFill>
              <a:srgbClr val="39B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za </a:t>
            </a:r>
            <a:r>
              <a:rPr lang="en-US" sz="8597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kraj</a:t>
            </a:r>
            <a:r>
              <a:rPr lang="en-US" sz="85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85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Svakako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posjetite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CARNET-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stranicu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Nastava</a:t>
            </a: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daljinu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https://www.carnet.hr/usluga/udaljenoucenje/</a:t>
            </a:r>
            <a:endParaRPr sz="4400">
              <a:solidFill>
                <a:srgbClr val="39B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Snimka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webinara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bit 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će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dostupna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Meduzi</a:t>
            </a: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Potvrde</a:t>
            </a:r>
            <a:r>
              <a:rPr lang="en-US" sz="4400" b="1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400" b="1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sudjelovanju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webinaru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bit </a:t>
            </a:r>
            <a:r>
              <a:rPr lang="en-US" sz="4400" b="0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će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dodijeljene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>
                <a:solidFill>
                  <a:srgbClr val="6D6E71"/>
                </a:solidFill>
              </a:rPr>
              <a:t>u </a:t>
            </a:r>
            <a:r>
              <a:rPr lang="en-US" sz="4400" b="1" i="0" err="1">
                <a:solidFill>
                  <a:srgbClr val="6D6E71"/>
                </a:solidFill>
              </a:rPr>
              <a:t>roku</a:t>
            </a:r>
            <a:r>
              <a:rPr lang="en-US" sz="4400" b="1" i="0">
                <a:solidFill>
                  <a:srgbClr val="6D6E71"/>
                </a:solidFill>
              </a:rPr>
              <a:t> od </a:t>
            </a:r>
            <a:r>
              <a:rPr lang="en-US" sz="4400" b="1" i="0" err="1">
                <a:solidFill>
                  <a:srgbClr val="6D6E71"/>
                </a:solidFill>
              </a:rPr>
              <a:t>dva</a:t>
            </a:r>
            <a:r>
              <a:rPr lang="en-US" sz="4400" b="1" i="0">
                <a:solidFill>
                  <a:srgbClr val="6D6E71"/>
                </a:solidFill>
              </a:rPr>
              <a:t> </a:t>
            </a:r>
            <a:r>
              <a:rPr lang="en-US" sz="4400" b="1" i="0" err="1">
                <a:solidFill>
                  <a:srgbClr val="6D6E71"/>
                </a:solidFill>
              </a:rPr>
              <a:t>tjedna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4400" b="0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datuma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err="1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održavanja</a:t>
            </a:r>
            <a:r>
              <a:rPr lang="en-US" sz="4400" b="0" i="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>
            <a:spLocks noGrp="1"/>
          </p:cNvSpPr>
          <p:nvPr>
            <p:ph type="body" idx="1"/>
          </p:nvPr>
        </p:nvSpPr>
        <p:spPr>
          <a:xfrm>
            <a:off x="1218723" y="1602210"/>
            <a:ext cx="21937028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600"/>
              <a:buNone/>
            </a:pPr>
            <a:endParaRPr sz="9600"/>
          </a:p>
          <a:p>
            <a:pPr marL="0" lvl="0" indent="0" algn="ctr" rtl="0">
              <a:spcBef>
                <a:spcPts val="1920"/>
              </a:spcBef>
              <a:spcAft>
                <a:spcPts val="0"/>
              </a:spcAft>
              <a:buSzPts val="9600"/>
              <a:buNone/>
            </a:pPr>
            <a:r>
              <a:rPr lang="en-US" sz="9600" b="1">
                <a:solidFill>
                  <a:srgbClr val="39B54A"/>
                </a:solidFill>
              </a:rPr>
              <a:t>Hvala na pažnji!</a:t>
            </a:r>
            <a:endParaRPr/>
          </a:p>
          <a:p>
            <a:pPr marL="0" lvl="0" indent="0" algn="ctr" rtl="0">
              <a:spcBef>
                <a:spcPts val="1920"/>
              </a:spcBef>
              <a:spcAft>
                <a:spcPts val="0"/>
              </a:spcAft>
              <a:buSzPts val="9600"/>
              <a:buNone/>
            </a:pPr>
            <a:endParaRPr sz="9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0BAC-DC0A-4ADA-AF85-6AFC5A16A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005" y="901924"/>
            <a:ext cx="22178464" cy="1584176"/>
          </a:xfrm>
        </p:spPr>
        <p:txBody>
          <a:bodyPr/>
          <a:lstStyle/>
          <a:p>
            <a:r>
              <a:rPr lang="en-US" sz="9600"/>
              <a:t>CERT</a:t>
            </a:r>
            <a:r>
              <a:rPr lang="en-US"/>
              <a:t>.hr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EAC27-C186-4E34-8916-8EEB5D3C759C}"/>
              </a:ext>
            </a:extLst>
          </p:cNvPr>
          <p:cNvSpPr txBox="1"/>
          <p:nvPr/>
        </p:nvSpPr>
        <p:spPr>
          <a:xfrm>
            <a:off x="1098005" y="2687479"/>
            <a:ext cx="2082854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Glavna zadaća: </a:t>
            </a:r>
          </a:p>
          <a:p>
            <a:pPr marL="571500" indent="-571500">
              <a:buFont typeface="Arial" panose="020B0604020202020204" pitchFamily="34" charset="0"/>
              <a:buChar char="♦"/>
            </a:pPr>
            <a:r>
              <a:rPr lang="hr-HR" sz="3600" dirty="0"/>
              <a:t>obrada računalno-sigurnosnih incidenata ako je jedna od strana u .hr domeni ili hrvatskom IP adresnom prostoru</a:t>
            </a:r>
          </a:p>
          <a:p>
            <a:endParaRPr lang="hr-HR" sz="3600" dirty="0"/>
          </a:p>
          <a:p>
            <a:r>
              <a:rPr lang="hr-HR" sz="3600" dirty="0"/>
              <a:t>Aktivnosti:</a:t>
            </a:r>
          </a:p>
          <a:p>
            <a:pPr marL="571500" lvl="8" indent="-571500">
              <a:buFont typeface="Arial" panose="020B0604020202020204" pitchFamily="34" charset="0"/>
              <a:buChar char="♦"/>
            </a:pPr>
            <a:r>
              <a:rPr lang="hr-HR" sz="3600" dirty="0"/>
              <a:t>sigurnosne preporuke​ i upozorenja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praćenje računalno-sigurnosnih tehnologija​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diseminacija informacija iz područja kibernetičke sigurnosti​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unapređenje svijesti o značaju kibernetičke sigurnosti​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edukacija i obuka o kibernetičkoj sigurnosti​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provjera ranjivosti i izdavanje elektroničkih certifikata za ustanove članice CARNET-a​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sigurnosna testiranja CARNET-ovih usluga i servisa te aplikacija​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postupanje s računalno-sigurnosnim incidentima​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koordinacija rješavanja značajnijih incidenata​</a:t>
            </a:r>
          </a:p>
        </p:txBody>
      </p:sp>
    </p:spTree>
    <p:extLst>
      <p:ext uri="{BB962C8B-B14F-4D97-AF65-F5344CB8AC3E}">
        <p14:creationId xmlns:p14="http://schemas.microsoft.com/office/powerpoint/2010/main" val="386645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3FAECD-7432-4B35-8D17-B4B4AD30F563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 dirty="0"/>
              <a:t>Europski mjesec kibernetičke sigurnosti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068CD-52B9-4727-9008-D3B1BF4D5FE7}"/>
              </a:ext>
            </a:extLst>
          </p:cNvPr>
          <p:cNvSpPr txBox="1"/>
          <p:nvPr/>
        </p:nvSpPr>
        <p:spPr>
          <a:xfrm>
            <a:off x="1098005" y="4042638"/>
            <a:ext cx="79888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Listopad​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Kampanja Veliki hrvatski naivci​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Hacknite 2.0​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Edukativni video materijali i infografike​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Nacionalna koordinacija​ (</a:t>
            </a:r>
            <a:r>
              <a:rPr lang="hr-HR" sz="3600" dirty="0">
                <a:hlinkClick r:id="rId2"/>
              </a:rPr>
              <a:t>https://cybersecuritymonth.eu/@@activity-add</a:t>
            </a:r>
            <a:r>
              <a:rPr lang="hr-HR" sz="3600" dirty="0"/>
              <a:t>)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600" dirty="0"/>
          </a:p>
          <a:p>
            <a:r>
              <a:rPr lang="hr-HR" sz="3600" dirty="0"/>
              <a:t>    ​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809D261-BB08-4FED-971E-01F377258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53829"/>
              </p:ext>
            </p:extLst>
          </p:nvPr>
        </p:nvGraphicFramePr>
        <p:xfrm>
          <a:off x="9384792" y="3011328"/>
          <a:ext cx="13170408" cy="8037672"/>
        </p:xfrm>
        <a:graphic>
          <a:graphicData uri="http://schemas.openxmlformats.org/drawingml/2006/table">
            <a:tbl>
              <a:tblPr/>
              <a:tblGrid>
                <a:gridCol w="4390136">
                  <a:extLst>
                    <a:ext uri="{9D8B030D-6E8A-4147-A177-3AD203B41FA5}">
                      <a16:colId xmlns:a16="http://schemas.microsoft.com/office/drawing/2014/main" val="443741319"/>
                    </a:ext>
                  </a:extLst>
                </a:gridCol>
                <a:gridCol w="4390136">
                  <a:extLst>
                    <a:ext uri="{9D8B030D-6E8A-4147-A177-3AD203B41FA5}">
                      <a16:colId xmlns:a16="http://schemas.microsoft.com/office/drawing/2014/main" val="785654202"/>
                    </a:ext>
                  </a:extLst>
                </a:gridCol>
                <a:gridCol w="4390136">
                  <a:extLst>
                    <a:ext uri="{9D8B030D-6E8A-4147-A177-3AD203B41FA5}">
                      <a16:colId xmlns:a16="http://schemas.microsoft.com/office/drawing/2014/main" val="4254177854"/>
                    </a:ext>
                  </a:extLst>
                </a:gridCol>
              </a:tblGrid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Hacknite</a:t>
                      </a:r>
                      <a:r>
                        <a:rPr lang="en-US" sz="36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2020.​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2021.​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22403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Timovi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827207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Igrači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255​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499663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Škole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81294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Mentori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9320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Zadaci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95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E852B2-C588-4B56-9C19-5C9904859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005" y="901924"/>
            <a:ext cx="22178464" cy="1584176"/>
          </a:xfrm>
        </p:spPr>
        <p:txBody>
          <a:bodyPr/>
          <a:lstStyle/>
          <a:p>
            <a:r>
              <a:rPr lang="hr-HR" sz="9600"/>
              <a:t>Veliki hrvatski naivci</a:t>
            </a:r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E589CAE-D6BE-499E-975B-A4F9D3DA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02" y="2674181"/>
            <a:ext cx="4454750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E7A8AA9-33EB-4EF2-ACC5-E325E0C5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95" y="2674181"/>
            <a:ext cx="4840786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50D8732-6997-473F-B006-D86A3745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481" y="2674181"/>
            <a:ext cx="4322044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9436F6B-18D4-4477-B27A-4DE4DD1B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9" y="2674181"/>
            <a:ext cx="4820645" cy="58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3E7F51F0-3052-4D18-95B8-BFBD5352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80" y="2674181"/>
            <a:ext cx="4862158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59B5A63-DBFD-44A3-9CC9-554E6765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50" y="5902483"/>
            <a:ext cx="4840786" cy="61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EB929A-365A-41D3-BF1F-6B6F1508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03" y="5963396"/>
            <a:ext cx="5056446" cy="60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0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8B7BDE-8FE2-4B5A-A783-226A9AF0603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Društvene mreže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BD49A-EDCE-4CC4-AE37-8AEED37CE4D2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♣"/>
            </a:pPr>
            <a:r>
              <a:rPr lang="hr-HR" sz="3600"/>
              <a:t>društveno umrežavanje = međusobno povezivanje skupine ljudi putem interneta, bilo da su istomišljenici, prijatelji ili zaposlenici neke ustanove i sl.</a:t>
            </a:r>
            <a:r>
              <a:rPr lang="hr-HR" sz="3600" dirty="0"/>
              <a:t> </a:t>
            </a:r>
            <a:endParaRPr lang="hr-HR" sz="3600"/>
          </a:p>
          <a:p>
            <a:pPr marL="571500" indent="-571500">
              <a:buFont typeface="Arial" panose="020B0604020202020204" pitchFamily="34" charset="0"/>
              <a:buChar char="♣"/>
            </a:pPr>
            <a:r>
              <a:rPr lang="hr-HR" sz="3600"/>
              <a:t>društvene mreže omogućuju korisnicima samostalno stvaranje korisničkih profila, nude raznovrsne sadržaje, od sklapanja prijateljstava i međusobne komunikacije, pregledavanja videa i fotografija, do mrežnoga trgovanja</a:t>
            </a:r>
          </a:p>
        </p:txBody>
      </p:sp>
      <p:pic>
        <p:nvPicPr>
          <p:cNvPr id="13" name="Graphic 12" descr="Online Network with solid fill">
            <a:extLst>
              <a:ext uri="{FF2B5EF4-FFF2-40B4-BE49-F238E27FC236}">
                <a16:creationId xmlns:a16="http://schemas.microsoft.com/office/drawing/2014/main" id="{20D296DE-6C3D-48BC-86AD-4A78F93D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472" y="6375382"/>
            <a:ext cx="4901833" cy="4901833"/>
          </a:xfrm>
          <a:prstGeom prst="rect">
            <a:avLst/>
          </a:prstGeom>
        </p:spPr>
      </p:pic>
      <p:pic>
        <p:nvPicPr>
          <p:cNvPr id="15" name="Graphic 14" descr="Connections outline">
            <a:extLst>
              <a:ext uri="{FF2B5EF4-FFF2-40B4-BE49-F238E27FC236}">
                <a16:creationId xmlns:a16="http://schemas.microsoft.com/office/drawing/2014/main" id="{AA09CECB-83D5-4686-8F65-8697D4DF3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5309" y="6375383"/>
            <a:ext cx="4901833" cy="4901833"/>
          </a:xfrm>
          <a:prstGeom prst="rect">
            <a:avLst/>
          </a:prstGeom>
        </p:spPr>
      </p:pic>
      <p:pic>
        <p:nvPicPr>
          <p:cNvPr id="17" name="Graphic 16" descr="Hashtag with solid fill">
            <a:extLst>
              <a:ext uri="{FF2B5EF4-FFF2-40B4-BE49-F238E27FC236}">
                <a16:creationId xmlns:a16="http://schemas.microsoft.com/office/drawing/2014/main" id="{FD07AAE3-D94D-48E2-ACC0-C51A64A5C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5504" y="6375382"/>
            <a:ext cx="4901833" cy="4901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7AE586-A09C-4792-8836-3F9E94B2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291431"/>
            <a:ext cx="18431672" cy="104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5D1B5751-C408-4BF2-8710-C4D5067D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69" y="802888"/>
            <a:ext cx="19031416" cy="107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95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9C3F356147C448DC8F2FCA33E7828" ma:contentTypeVersion="15" ma:contentTypeDescription="Create a new document." ma:contentTypeScope="" ma:versionID="6b0aeef0992213a837280f59bfd2de70">
  <xsd:schema xmlns:xsd="http://www.w3.org/2001/XMLSchema" xmlns:xs="http://www.w3.org/2001/XMLSchema" xmlns:p="http://schemas.microsoft.com/office/2006/metadata/properties" xmlns:ns2="12dd94ad-c239-44ab-8ff8-f2ef70377297" xmlns:ns3="368157a5-bac9-422d-8077-23e6b5ba413d" targetNamespace="http://schemas.microsoft.com/office/2006/metadata/properties" ma:root="true" ma:fieldsID="30b593471ab1aba31966bac70511e681" ns2:_="" ns3:_="">
    <xsd:import namespace="12dd94ad-c239-44ab-8ff8-f2ef70377297"/>
    <xsd:import namespace="368157a5-bac9-422d-8077-23e6b5ba41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escrip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d94ad-c239-44ab-8ff8-f2ef703772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157a5-bac9-422d-8077-23e6b5ba4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21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68157a5-bac9-422d-8077-23e6b5ba413d" xsi:nil="true"/>
  </documentManagement>
</p:properties>
</file>

<file path=customXml/itemProps1.xml><?xml version="1.0" encoding="utf-8"?>
<ds:datastoreItem xmlns:ds="http://schemas.openxmlformats.org/officeDocument/2006/customXml" ds:itemID="{1ED64D22-87BC-4F92-A93C-7EB252E8F13F}">
  <ds:schemaRefs>
    <ds:schemaRef ds:uri="12dd94ad-c239-44ab-8ff8-f2ef70377297"/>
    <ds:schemaRef ds:uri="368157a5-bac9-422d-8077-23e6b5ba41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148DB0-59F1-43EF-863E-E6F1D3F50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CA2FE-A2E7-442E-B43F-BF81E770200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368157a5-bac9-422d-8077-23e6b5ba413d"/>
    <ds:schemaRef ds:uri="http://purl.org/dc/terms/"/>
    <ds:schemaRef ds:uri="http://purl.org/dc/dcmitype/"/>
    <ds:schemaRef ds:uri="http://schemas.microsoft.com/office/infopath/2007/PartnerControls"/>
    <ds:schemaRef ds:uri="12dd94ad-c239-44ab-8ff8-f2ef703772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832</Words>
  <Application>Microsoft Office PowerPoint</Application>
  <PresentationFormat>Custom</PresentationFormat>
  <Paragraphs>239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Noto Sans Symbols</vt:lpstr>
      <vt:lpstr>CARNET</vt:lpstr>
      <vt:lpstr>PowerPoint Presentation</vt:lpstr>
      <vt:lpstr>PowerPoint Presentation</vt:lpstr>
      <vt:lpstr>PowerPoint Presentation</vt:lpstr>
      <vt:lpstr>CERT.hr</vt:lpstr>
      <vt:lpstr>PowerPoint Presentation</vt:lpstr>
      <vt:lpstr>Veliki hrvatski naivci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KVIZ </vt:lpstr>
      <vt:lpstr>Gdje je Žiljac?</vt:lpstr>
      <vt:lpstr>PowerPoint Presentation</vt:lpstr>
      <vt:lpstr>Razmijenite svoja iskustva s kolegama</vt:lpstr>
      <vt:lpstr>Nastavak slijedi…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Lucija Mjeda</dc:creator>
  <cp:lastModifiedBy>Dona Šeruga</cp:lastModifiedBy>
  <cp:revision>2</cp:revision>
  <dcterms:modified xsi:type="dcterms:W3CDTF">2021-11-09T13:08:41Z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0x0101009A19C3F356147C448DC8F2FCA33E7828</vt:lpwstr>
  </property>
</Properties>
</file>