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1"/>
  </p:notesMasterIdLst>
  <p:sldIdLst>
    <p:sldId id="256" r:id="rId5"/>
    <p:sldId id="354" r:id="rId6"/>
    <p:sldId id="353" r:id="rId7"/>
    <p:sldId id="330" r:id="rId8"/>
    <p:sldId id="257" r:id="rId9"/>
    <p:sldId id="258" r:id="rId10"/>
    <p:sldId id="328" r:id="rId11"/>
    <p:sldId id="259" r:id="rId12"/>
    <p:sldId id="307" r:id="rId13"/>
    <p:sldId id="308" r:id="rId14"/>
    <p:sldId id="327" r:id="rId15"/>
    <p:sldId id="310" r:id="rId16"/>
    <p:sldId id="309" r:id="rId17"/>
    <p:sldId id="260" r:id="rId18"/>
    <p:sldId id="291" r:id="rId19"/>
    <p:sldId id="263" r:id="rId20"/>
    <p:sldId id="292" r:id="rId21"/>
    <p:sldId id="293" r:id="rId22"/>
    <p:sldId id="337" r:id="rId23"/>
    <p:sldId id="295" r:id="rId24"/>
    <p:sldId id="294" r:id="rId25"/>
    <p:sldId id="261" r:id="rId26"/>
    <p:sldId id="266" r:id="rId27"/>
    <p:sldId id="273" r:id="rId28"/>
    <p:sldId id="271" r:id="rId29"/>
    <p:sldId id="296" r:id="rId30"/>
    <p:sldId id="277" r:id="rId31"/>
    <p:sldId id="278" r:id="rId32"/>
    <p:sldId id="305" r:id="rId33"/>
    <p:sldId id="312" r:id="rId34"/>
    <p:sldId id="279" r:id="rId35"/>
    <p:sldId id="313" r:id="rId36"/>
    <p:sldId id="314" r:id="rId37"/>
    <p:sldId id="315" r:id="rId38"/>
    <p:sldId id="316" r:id="rId39"/>
    <p:sldId id="317" r:id="rId40"/>
    <p:sldId id="280" r:id="rId41"/>
    <p:sldId id="299" r:id="rId42"/>
    <p:sldId id="306" r:id="rId43"/>
    <p:sldId id="281" r:id="rId44"/>
    <p:sldId id="300" r:id="rId45"/>
    <p:sldId id="282" r:id="rId46"/>
    <p:sldId id="283" r:id="rId47"/>
    <p:sldId id="301" r:id="rId48"/>
    <p:sldId id="289" r:id="rId49"/>
    <p:sldId id="270" r:id="rId50"/>
    <p:sldId id="264" r:id="rId51"/>
    <p:sldId id="329" r:id="rId52"/>
    <p:sldId id="347" r:id="rId53"/>
    <p:sldId id="334" r:id="rId54"/>
    <p:sldId id="348" r:id="rId55"/>
    <p:sldId id="318" r:id="rId56"/>
    <p:sldId id="335" r:id="rId57"/>
    <p:sldId id="336" r:id="rId58"/>
    <p:sldId id="325" r:id="rId59"/>
    <p:sldId id="341" r:id="rId60"/>
    <p:sldId id="355" r:id="rId61"/>
    <p:sldId id="352" r:id="rId62"/>
    <p:sldId id="356" r:id="rId63"/>
    <p:sldId id="360" r:id="rId64"/>
    <p:sldId id="357" r:id="rId65"/>
    <p:sldId id="358" r:id="rId66"/>
    <p:sldId id="359" r:id="rId67"/>
    <p:sldId id="361" r:id="rId68"/>
    <p:sldId id="349" r:id="rId69"/>
    <p:sldId id="285" r:id="rId7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3E647-E1AB-DD67-DE7E-344515A9BC26}" name="Martina Hribar" initials="MH" userId="S::mmladan@carnet.hr::bdc654d8-f92d-4ce5-8168-6ff6d805ab3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A4E8D-F717-1A07-BF61-DA9C592CE3AF}" v="23" dt="2025-11-20T12:20:36.371"/>
    <p1510:client id="{1DFAFEA0-16B7-5DA5-DF00-4FE4E0BF52FB}" v="275" dt="2025-11-21T11:52:02.684"/>
    <p1510:client id="{511BCFB0-048C-F016-F5C9-14A8670D1189}" v="465" dt="2025-11-20T14:18:45.090"/>
    <p1510:client id="{567C4A7C-041D-2ABE-498A-F79F4DCF8CF5}" v="8" dt="2025-11-20T12:10:14.608"/>
    <p1510:client id="{6F0F1616-CD02-C88C-9AD8-FD72ECA2B866}" v="167" dt="2025-11-21T12:59:24.581"/>
    <p1510:client id="{915EA965-3244-25EE-855B-415DE2B30CEF}" v="1552" dt="2025-11-20T20:44:18.514"/>
    <p1510:client id="{B29BD087-6DC4-3711-50E6-76540F5546D3}" v="3" dt="2025-11-21T09:42:15.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148FE-4967-4E23-A669-81060385504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hr-HR"/>
        </a:p>
      </dgm:t>
    </dgm:pt>
    <dgm:pt modelId="{B058B3D6-3BD6-40EF-B7DC-6004D2B31CF7}">
      <dgm:prSet phldrT="[Tekst]" phldr="0"/>
      <dgm:spPr/>
      <dgm:t>
        <a:bodyPr/>
        <a:lstStyle/>
        <a:p>
          <a:pPr rtl="0"/>
          <a:r>
            <a:rPr lang="hr-HR">
              <a:latin typeface="Avenir Next LT Pro"/>
            </a:rPr>
            <a:t>Kvalitativno, akcijsko istraživanje </a:t>
          </a:r>
          <a:endParaRPr lang="hr-HR"/>
        </a:p>
      </dgm:t>
    </dgm:pt>
    <dgm:pt modelId="{4867F552-E48D-443E-B846-A6FC9C7A1F88}" type="parTrans" cxnId="{3A0AE2C1-6538-443C-A0BD-B0CDAD783BC9}">
      <dgm:prSet/>
      <dgm:spPr/>
      <dgm:t>
        <a:bodyPr/>
        <a:lstStyle/>
        <a:p>
          <a:endParaRPr lang="hr-HR"/>
        </a:p>
      </dgm:t>
    </dgm:pt>
    <dgm:pt modelId="{9840A5DD-8853-4874-BDC3-B1EC8C4E8871}" type="sibTrans" cxnId="{3A0AE2C1-6538-443C-A0BD-B0CDAD783BC9}">
      <dgm:prSet/>
      <dgm:spPr/>
      <dgm:t>
        <a:bodyPr/>
        <a:lstStyle/>
        <a:p>
          <a:endParaRPr lang="hr-HR"/>
        </a:p>
      </dgm:t>
    </dgm:pt>
    <dgm:pt modelId="{10A9F5D0-EB49-4DA9-80AD-13F58B927A4D}">
      <dgm:prSet phldrT="[Tekst]" phldr="0" custT="1"/>
      <dgm:spPr/>
      <dgm:t>
        <a:bodyPr/>
        <a:lstStyle/>
        <a:p>
          <a:pPr rtl="0"/>
          <a:r>
            <a:rPr lang="hr-HR" sz="1100">
              <a:latin typeface="Avenir Next LT Pro"/>
            </a:rPr>
            <a:t>Istraživački dnevnik, radionica CUC2025, fokus grupe, završne refleksije i izvješća</a:t>
          </a:r>
          <a:endParaRPr lang="hr-HR" sz="1100"/>
        </a:p>
      </dgm:t>
    </dgm:pt>
    <dgm:pt modelId="{9F89C7A9-9B4B-44CA-A44A-8A373F1F03D9}" type="parTrans" cxnId="{BD299A8C-180F-461C-9348-A6F6CE866123}">
      <dgm:prSet/>
      <dgm:spPr/>
      <dgm:t>
        <a:bodyPr/>
        <a:lstStyle/>
        <a:p>
          <a:endParaRPr lang="hr-HR"/>
        </a:p>
      </dgm:t>
    </dgm:pt>
    <dgm:pt modelId="{165AC87E-B24C-4D1A-A1A4-F47BE8BFA96F}" type="sibTrans" cxnId="{BD299A8C-180F-461C-9348-A6F6CE866123}">
      <dgm:prSet/>
      <dgm:spPr/>
      <dgm:t>
        <a:bodyPr/>
        <a:lstStyle/>
        <a:p>
          <a:endParaRPr lang="hr-HR"/>
        </a:p>
      </dgm:t>
    </dgm:pt>
    <dgm:pt modelId="{A7B9666A-7358-467C-A147-A34E26277E44}">
      <dgm:prSet phldrT="[Tekst]" phldr="0"/>
      <dgm:spPr/>
      <dgm:t>
        <a:bodyPr/>
        <a:lstStyle/>
        <a:p>
          <a:pPr rtl="0"/>
          <a:r>
            <a:rPr lang="hr-HR" sz="1100">
              <a:latin typeface="Avenir Next LT Pro"/>
            </a:rPr>
            <a:t>Refleksija, analiza i djelovanje</a:t>
          </a:r>
          <a:endParaRPr lang="hr-HR" sz="1100"/>
        </a:p>
      </dgm:t>
    </dgm:pt>
    <dgm:pt modelId="{3656622F-AF71-486D-9DDA-72170E0B3E98}" type="parTrans" cxnId="{7228AEF2-6B50-4FB4-8F9C-96379C1586DB}">
      <dgm:prSet/>
      <dgm:spPr/>
      <dgm:t>
        <a:bodyPr/>
        <a:lstStyle/>
        <a:p>
          <a:endParaRPr lang="hr-HR"/>
        </a:p>
      </dgm:t>
    </dgm:pt>
    <dgm:pt modelId="{C09E0363-1592-4E18-8F5C-1CBABE5AE98E}" type="sibTrans" cxnId="{7228AEF2-6B50-4FB4-8F9C-96379C1586DB}">
      <dgm:prSet/>
      <dgm:spPr/>
      <dgm:t>
        <a:bodyPr/>
        <a:lstStyle/>
        <a:p>
          <a:endParaRPr lang="hr-HR"/>
        </a:p>
      </dgm:t>
    </dgm:pt>
    <dgm:pt modelId="{C589C013-F682-40DC-983F-0020D434A93B}">
      <dgm:prSet phldrT="[Tekst]" phldr="0"/>
      <dgm:spPr/>
      <dgm:t>
        <a:bodyPr/>
        <a:lstStyle/>
        <a:p>
          <a:pPr rtl="0"/>
          <a:r>
            <a:rPr lang="hr-HR">
              <a:latin typeface="Avenir Next LT Pro"/>
            </a:rPr>
            <a:t>Kvantitativno istraživanje</a:t>
          </a:r>
          <a:endParaRPr lang="hr-HR"/>
        </a:p>
      </dgm:t>
    </dgm:pt>
    <dgm:pt modelId="{509A253A-3457-48BC-A22B-C978534781D1}" type="parTrans" cxnId="{6C4D158E-35B2-4F29-85F5-4C2FF1C944F5}">
      <dgm:prSet/>
      <dgm:spPr/>
      <dgm:t>
        <a:bodyPr/>
        <a:lstStyle/>
        <a:p>
          <a:endParaRPr lang="hr-HR"/>
        </a:p>
      </dgm:t>
    </dgm:pt>
    <dgm:pt modelId="{F0C3B7CF-E0D9-45FD-BB0F-4C660F727A5D}" type="sibTrans" cxnId="{6C4D158E-35B2-4F29-85F5-4C2FF1C944F5}">
      <dgm:prSet/>
      <dgm:spPr/>
      <dgm:t>
        <a:bodyPr/>
        <a:lstStyle/>
        <a:p>
          <a:endParaRPr lang="hr-HR"/>
        </a:p>
      </dgm:t>
    </dgm:pt>
    <dgm:pt modelId="{72DB2B9F-A616-4B9E-B185-34816A11EDE0}">
      <dgm:prSet phldrT="[Tekst]" phldr="0" custT="1"/>
      <dgm:spPr/>
      <dgm:t>
        <a:bodyPr/>
        <a:lstStyle/>
        <a:p>
          <a:pPr rtl="0"/>
          <a:r>
            <a:rPr lang="hr-HR" sz="1100">
              <a:latin typeface="Avenir Next LT Pro"/>
            </a:rPr>
            <a:t>Upitnici (ožujak i lipanj)</a:t>
          </a:r>
          <a:endParaRPr lang="hr-HR" sz="1100"/>
        </a:p>
      </dgm:t>
    </dgm:pt>
    <dgm:pt modelId="{B970746C-CE23-40DF-95C7-A1AA16AF053A}" type="parTrans" cxnId="{9B2797D1-C5B7-4926-80B9-D0252DCABE8E}">
      <dgm:prSet/>
      <dgm:spPr/>
      <dgm:t>
        <a:bodyPr/>
        <a:lstStyle/>
        <a:p>
          <a:endParaRPr lang="hr-HR"/>
        </a:p>
      </dgm:t>
    </dgm:pt>
    <dgm:pt modelId="{1251D61F-F270-47F7-83FE-53764553D811}" type="sibTrans" cxnId="{9B2797D1-C5B7-4926-80B9-D0252DCABE8E}">
      <dgm:prSet/>
      <dgm:spPr/>
      <dgm:t>
        <a:bodyPr/>
        <a:lstStyle/>
        <a:p>
          <a:endParaRPr lang="hr-HR"/>
        </a:p>
      </dgm:t>
    </dgm:pt>
    <dgm:pt modelId="{358140E6-DFC5-4F32-BD98-DE3E531936A2}">
      <dgm:prSet phldrT="[Tekst]" phldr="0"/>
      <dgm:spPr/>
      <dgm:t>
        <a:bodyPr/>
        <a:lstStyle/>
        <a:p>
          <a:pPr rtl="0"/>
          <a:r>
            <a:rPr lang="hr-HR" sz="1100">
              <a:latin typeface="Avenir Next LT Pro"/>
            </a:rPr>
            <a:t>Statistička analiza i obrada</a:t>
          </a:r>
          <a:endParaRPr lang="hr-HR" sz="1100"/>
        </a:p>
      </dgm:t>
    </dgm:pt>
    <dgm:pt modelId="{89163399-3C14-4AE3-ACC6-644788DD905F}" type="parTrans" cxnId="{3459A858-6CCB-40CB-AF70-430625D21FB3}">
      <dgm:prSet/>
      <dgm:spPr/>
      <dgm:t>
        <a:bodyPr/>
        <a:lstStyle/>
        <a:p>
          <a:endParaRPr lang="hr-HR"/>
        </a:p>
      </dgm:t>
    </dgm:pt>
    <dgm:pt modelId="{598897F9-7AF2-46A5-B131-7976023C8B3C}" type="sibTrans" cxnId="{3459A858-6CCB-40CB-AF70-430625D21FB3}">
      <dgm:prSet/>
      <dgm:spPr/>
      <dgm:t>
        <a:bodyPr/>
        <a:lstStyle/>
        <a:p>
          <a:endParaRPr lang="hr-HR"/>
        </a:p>
      </dgm:t>
    </dgm:pt>
    <dgm:pt modelId="{2CDC3864-EB22-4E61-8C8F-BEE4ABC66D9C}">
      <dgm:prSet phldrT="[Tekst]" phldr="0"/>
      <dgm:spPr/>
      <dgm:t>
        <a:bodyPr/>
        <a:lstStyle/>
        <a:p>
          <a:pPr rtl="0"/>
          <a:r>
            <a:rPr lang="hr-HR">
              <a:latin typeface="Avenir Next LT Pro"/>
            </a:rPr>
            <a:t>Mješovita metoda</a:t>
          </a:r>
          <a:endParaRPr lang="hr-HR"/>
        </a:p>
      </dgm:t>
    </dgm:pt>
    <dgm:pt modelId="{6D02F4E0-1002-4904-8FC5-4E4B64D128DF}" type="parTrans" cxnId="{57A50308-E8D5-4232-98C5-F36A389488FE}">
      <dgm:prSet/>
      <dgm:spPr/>
      <dgm:t>
        <a:bodyPr/>
        <a:lstStyle/>
        <a:p>
          <a:endParaRPr lang="hr-HR"/>
        </a:p>
      </dgm:t>
    </dgm:pt>
    <dgm:pt modelId="{CBB15D70-5618-46C5-A3BB-F8309855C917}" type="sibTrans" cxnId="{57A50308-E8D5-4232-98C5-F36A389488FE}">
      <dgm:prSet/>
      <dgm:spPr/>
      <dgm:t>
        <a:bodyPr/>
        <a:lstStyle/>
        <a:p>
          <a:endParaRPr lang="hr-HR"/>
        </a:p>
      </dgm:t>
    </dgm:pt>
    <dgm:pt modelId="{C079EDCC-8BB0-4221-BF12-FE63683D13C8}">
      <dgm:prSet phldr="0" custT="1"/>
      <dgm:spPr/>
      <dgm:t>
        <a:bodyPr/>
        <a:lstStyle/>
        <a:p>
          <a:pPr rtl="0"/>
          <a:r>
            <a:rPr lang="hr-HR" sz="800" b="1">
              <a:solidFill>
                <a:srgbClr val="898989"/>
              </a:solidFill>
              <a:latin typeface="Avenir Next LT Pro"/>
            </a:rPr>
            <a:t>Kvantitativna faza se</a:t>
          </a:r>
          <a:r>
            <a:rPr lang="hr-HR" sz="800">
              <a:solidFill>
                <a:srgbClr val="898989"/>
              </a:solidFill>
              <a:latin typeface="Avenir Next LT Pro"/>
            </a:rPr>
            <a:t> temelji se na rezultatima kvalitativnog istraživanja. </a:t>
          </a:r>
          <a:endParaRPr lang="hr-HR" sz="800">
            <a:solidFill>
              <a:srgbClr val="898989"/>
            </a:solidFill>
            <a:latin typeface="Avenir Next LT Pro"/>
            <a:ea typeface="Calibri"/>
            <a:cs typeface="Calibri"/>
          </a:endParaRPr>
        </a:p>
      </dgm:t>
    </dgm:pt>
    <dgm:pt modelId="{9E8FC1D9-BBA0-41E0-8FDC-2576F6BD9DB8}" type="parTrans" cxnId="{B3CBCF5F-E18C-4FFB-AE31-278CF4622F79}">
      <dgm:prSet/>
      <dgm:spPr/>
    </dgm:pt>
    <dgm:pt modelId="{B5275B1A-DAD8-4919-8BB4-519333129A0A}" type="sibTrans" cxnId="{B3CBCF5F-E18C-4FFB-AE31-278CF4622F79}">
      <dgm:prSet/>
      <dgm:spPr/>
    </dgm:pt>
    <dgm:pt modelId="{8419E10C-3766-4EDE-A881-250194FFDF53}">
      <dgm:prSet phldr="0"/>
      <dgm:spPr/>
      <dgm:t>
        <a:bodyPr/>
        <a:lstStyle/>
        <a:p>
          <a:r>
            <a:rPr lang="hr-HR">
              <a:solidFill>
                <a:srgbClr val="444444"/>
              </a:solidFill>
              <a:latin typeface="Calibri"/>
              <a:ea typeface="Calibri"/>
              <a:cs typeface="Calibri"/>
            </a:rPr>
            <a:t>Ispituje hipoteze i omogućuje generalizaciju nalaza kroz anketna istraživanja, eksperimente ili statističku analizu.</a:t>
          </a:r>
          <a:endParaRPr lang="en-US"/>
        </a:p>
      </dgm:t>
    </dgm:pt>
    <dgm:pt modelId="{3226327F-0EB1-4204-A2C9-70910A3E41F1}" type="parTrans" cxnId="{AFD5B0B4-69FA-410B-8FBD-26ABA8B9079E}">
      <dgm:prSet/>
      <dgm:spPr/>
    </dgm:pt>
    <dgm:pt modelId="{47CAC76E-3DB4-4CCA-8F26-35599FCE999A}" type="sibTrans" cxnId="{AFD5B0B4-69FA-410B-8FBD-26ABA8B9079E}">
      <dgm:prSet/>
      <dgm:spPr/>
    </dgm:pt>
    <dgm:pt modelId="{24337168-037E-4DFB-B592-FBBD55A879A1}" type="pres">
      <dgm:prSet presAssocID="{25B148FE-4967-4E23-A669-81060385504F}" presName="Name0" presStyleCnt="0">
        <dgm:presLayoutVars>
          <dgm:chPref val="3"/>
          <dgm:dir/>
          <dgm:animLvl val="lvl"/>
          <dgm:resizeHandles/>
        </dgm:presLayoutVars>
      </dgm:prSet>
      <dgm:spPr/>
    </dgm:pt>
    <dgm:pt modelId="{7A1FBE49-1C37-4620-B73E-70578D71B71C}" type="pres">
      <dgm:prSet presAssocID="{B058B3D6-3BD6-40EF-B7DC-6004D2B31CF7}" presName="horFlow" presStyleCnt="0"/>
      <dgm:spPr/>
    </dgm:pt>
    <dgm:pt modelId="{D6CA8D5B-DD6E-4CB7-A577-FDDAC6E4287A}" type="pres">
      <dgm:prSet presAssocID="{B058B3D6-3BD6-40EF-B7DC-6004D2B31CF7}" presName="bigChev" presStyleLbl="node1" presStyleIdx="0" presStyleCnt="3"/>
      <dgm:spPr/>
    </dgm:pt>
    <dgm:pt modelId="{6CE80EB0-1ADC-4869-B8F3-427A543EE66B}" type="pres">
      <dgm:prSet presAssocID="{9F89C7A9-9B4B-44CA-A44A-8A373F1F03D9}" presName="parTrans" presStyleCnt="0"/>
      <dgm:spPr/>
    </dgm:pt>
    <dgm:pt modelId="{B1870B59-958E-4201-88CF-55CB907E1B8A}" type="pres">
      <dgm:prSet presAssocID="{10A9F5D0-EB49-4DA9-80AD-13F58B927A4D}" presName="node" presStyleLbl="alignAccFollowNode1" presStyleIdx="0" presStyleCnt="6">
        <dgm:presLayoutVars>
          <dgm:bulletEnabled val="1"/>
        </dgm:presLayoutVars>
      </dgm:prSet>
      <dgm:spPr/>
    </dgm:pt>
    <dgm:pt modelId="{4CEF1DCA-D7B9-499A-8ECC-5EB9419B7693}" type="pres">
      <dgm:prSet presAssocID="{165AC87E-B24C-4D1A-A1A4-F47BE8BFA96F}" presName="sibTrans" presStyleCnt="0"/>
      <dgm:spPr/>
    </dgm:pt>
    <dgm:pt modelId="{82391F57-57F3-4F79-B06E-1EAC73B5A36C}" type="pres">
      <dgm:prSet presAssocID="{A7B9666A-7358-467C-A147-A34E26277E44}" presName="node" presStyleLbl="alignAccFollowNode1" presStyleIdx="1" presStyleCnt="6">
        <dgm:presLayoutVars>
          <dgm:bulletEnabled val="1"/>
        </dgm:presLayoutVars>
      </dgm:prSet>
      <dgm:spPr/>
    </dgm:pt>
    <dgm:pt modelId="{28EB499C-2D88-4E4C-843C-4571E6913CFC}" type="pres">
      <dgm:prSet presAssocID="{B058B3D6-3BD6-40EF-B7DC-6004D2B31CF7}" presName="vSp" presStyleCnt="0"/>
      <dgm:spPr/>
    </dgm:pt>
    <dgm:pt modelId="{9E6F4ED3-F269-4770-8D61-550249C3D84B}" type="pres">
      <dgm:prSet presAssocID="{C589C013-F682-40DC-983F-0020D434A93B}" presName="horFlow" presStyleCnt="0"/>
      <dgm:spPr/>
    </dgm:pt>
    <dgm:pt modelId="{C0A6CF09-4B4D-4587-875E-8CF4F6C491A8}" type="pres">
      <dgm:prSet presAssocID="{C589C013-F682-40DC-983F-0020D434A93B}" presName="bigChev" presStyleLbl="node1" presStyleIdx="1" presStyleCnt="3"/>
      <dgm:spPr/>
    </dgm:pt>
    <dgm:pt modelId="{838AEB7A-ED70-43F2-AD1A-B2E4513847AE}" type="pres">
      <dgm:prSet presAssocID="{B970746C-CE23-40DF-95C7-A1AA16AF053A}" presName="parTrans" presStyleCnt="0"/>
      <dgm:spPr/>
    </dgm:pt>
    <dgm:pt modelId="{F7E4CF79-F7D0-43C1-94AE-BD29D4692350}" type="pres">
      <dgm:prSet presAssocID="{72DB2B9F-A616-4B9E-B185-34816A11EDE0}" presName="node" presStyleLbl="alignAccFollowNode1" presStyleIdx="2" presStyleCnt="6">
        <dgm:presLayoutVars>
          <dgm:bulletEnabled val="1"/>
        </dgm:presLayoutVars>
      </dgm:prSet>
      <dgm:spPr/>
    </dgm:pt>
    <dgm:pt modelId="{6510CFE0-331A-455D-B14A-F63E417EA174}" type="pres">
      <dgm:prSet presAssocID="{1251D61F-F270-47F7-83FE-53764553D811}" presName="sibTrans" presStyleCnt="0"/>
      <dgm:spPr/>
    </dgm:pt>
    <dgm:pt modelId="{01520BF7-A2B1-4E79-ADF9-E8C30490F68C}" type="pres">
      <dgm:prSet presAssocID="{358140E6-DFC5-4F32-BD98-DE3E531936A2}" presName="node" presStyleLbl="alignAccFollowNode1" presStyleIdx="3" presStyleCnt="6">
        <dgm:presLayoutVars>
          <dgm:bulletEnabled val="1"/>
        </dgm:presLayoutVars>
      </dgm:prSet>
      <dgm:spPr/>
    </dgm:pt>
    <dgm:pt modelId="{C2FD2F37-B37D-4033-A7DA-CC56051F6691}" type="pres">
      <dgm:prSet presAssocID="{C589C013-F682-40DC-983F-0020D434A93B}" presName="vSp" presStyleCnt="0"/>
      <dgm:spPr/>
    </dgm:pt>
    <dgm:pt modelId="{1B39A7E6-44D2-48ED-9332-FA148716055A}" type="pres">
      <dgm:prSet presAssocID="{2CDC3864-EB22-4E61-8C8F-BEE4ABC66D9C}" presName="horFlow" presStyleCnt="0"/>
      <dgm:spPr/>
    </dgm:pt>
    <dgm:pt modelId="{CDEF8E2F-C501-4E48-9FF0-9EBCE62934A4}" type="pres">
      <dgm:prSet presAssocID="{2CDC3864-EB22-4E61-8C8F-BEE4ABC66D9C}" presName="bigChev" presStyleLbl="node1" presStyleIdx="2" presStyleCnt="3"/>
      <dgm:spPr/>
    </dgm:pt>
    <dgm:pt modelId="{BF840215-CE62-454A-A711-FBF611912E7B}" type="pres">
      <dgm:prSet presAssocID="{9E8FC1D9-BBA0-41E0-8FDC-2576F6BD9DB8}" presName="parTrans" presStyleCnt="0"/>
      <dgm:spPr/>
    </dgm:pt>
    <dgm:pt modelId="{E72E3372-F211-4894-B015-F721BE4DD6B7}" type="pres">
      <dgm:prSet presAssocID="{C079EDCC-8BB0-4221-BF12-FE63683D13C8}" presName="node" presStyleLbl="alignAccFollowNode1" presStyleIdx="4" presStyleCnt="6">
        <dgm:presLayoutVars>
          <dgm:bulletEnabled val="1"/>
        </dgm:presLayoutVars>
      </dgm:prSet>
      <dgm:spPr/>
    </dgm:pt>
    <dgm:pt modelId="{5A53C74E-55F4-4274-8555-CAF0F27AA09F}" type="pres">
      <dgm:prSet presAssocID="{B5275B1A-DAD8-4919-8BB4-519333129A0A}" presName="sibTrans" presStyleCnt="0"/>
      <dgm:spPr/>
    </dgm:pt>
    <dgm:pt modelId="{ADA9EBD4-7863-480C-BA0D-8C19F178CA8A}" type="pres">
      <dgm:prSet presAssocID="{8419E10C-3766-4EDE-A881-250194FFDF53}" presName="node" presStyleLbl="alignAccFollowNode1" presStyleIdx="5" presStyleCnt="6">
        <dgm:presLayoutVars>
          <dgm:bulletEnabled val="1"/>
        </dgm:presLayoutVars>
      </dgm:prSet>
      <dgm:spPr/>
    </dgm:pt>
  </dgm:ptLst>
  <dgm:cxnLst>
    <dgm:cxn modelId="{57A50308-E8D5-4232-98C5-F36A389488FE}" srcId="{25B148FE-4967-4E23-A669-81060385504F}" destId="{2CDC3864-EB22-4E61-8C8F-BEE4ABC66D9C}" srcOrd="2" destOrd="0" parTransId="{6D02F4E0-1002-4904-8FC5-4E4B64D128DF}" sibTransId="{CBB15D70-5618-46C5-A3BB-F8309855C917}"/>
    <dgm:cxn modelId="{983C2A10-FBB9-429C-97AB-4C28E456B89E}" type="presOf" srcId="{10A9F5D0-EB49-4DA9-80AD-13F58B927A4D}" destId="{B1870B59-958E-4201-88CF-55CB907E1B8A}" srcOrd="0" destOrd="0" presId="urn:microsoft.com/office/officeart/2005/8/layout/lProcess3"/>
    <dgm:cxn modelId="{AA358A22-3A51-458F-AF42-2066D000BA6F}" type="presOf" srcId="{25B148FE-4967-4E23-A669-81060385504F}" destId="{24337168-037E-4DFB-B592-FBBD55A879A1}" srcOrd="0" destOrd="0" presId="urn:microsoft.com/office/officeart/2005/8/layout/lProcess3"/>
    <dgm:cxn modelId="{C812965D-DDC8-4A7E-8652-8E854A8F1908}" type="presOf" srcId="{C079EDCC-8BB0-4221-BF12-FE63683D13C8}" destId="{E72E3372-F211-4894-B015-F721BE4DD6B7}" srcOrd="0" destOrd="0" presId="urn:microsoft.com/office/officeart/2005/8/layout/lProcess3"/>
    <dgm:cxn modelId="{B3CBCF5F-E18C-4FFB-AE31-278CF4622F79}" srcId="{2CDC3864-EB22-4E61-8C8F-BEE4ABC66D9C}" destId="{C079EDCC-8BB0-4221-BF12-FE63683D13C8}" srcOrd="0" destOrd="0" parTransId="{9E8FC1D9-BBA0-41E0-8FDC-2576F6BD9DB8}" sibTransId="{B5275B1A-DAD8-4919-8BB4-519333129A0A}"/>
    <dgm:cxn modelId="{5CCC0B61-7E53-4A3D-8ED3-7794F1F7DCE0}" type="presOf" srcId="{72DB2B9F-A616-4B9E-B185-34816A11EDE0}" destId="{F7E4CF79-F7D0-43C1-94AE-BD29D4692350}" srcOrd="0" destOrd="0" presId="urn:microsoft.com/office/officeart/2005/8/layout/lProcess3"/>
    <dgm:cxn modelId="{A9B2CF66-DB80-4FC0-80DF-0BFBA23E6DE9}" type="presOf" srcId="{B058B3D6-3BD6-40EF-B7DC-6004D2B31CF7}" destId="{D6CA8D5B-DD6E-4CB7-A577-FDDAC6E4287A}" srcOrd="0" destOrd="0" presId="urn:microsoft.com/office/officeart/2005/8/layout/lProcess3"/>
    <dgm:cxn modelId="{6B9FA348-C8F9-42E3-B0C9-D88CC574D291}" type="presOf" srcId="{A7B9666A-7358-467C-A147-A34E26277E44}" destId="{82391F57-57F3-4F79-B06E-1EAC73B5A36C}" srcOrd="0" destOrd="0" presId="urn:microsoft.com/office/officeart/2005/8/layout/lProcess3"/>
    <dgm:cxn modelId="{3459A858-6CCB-40CB-AF70-430625D21FB3}" srcId="{C589C013-F682-40DC-983F-0020D434A93B}" destId="{358140E6-DFC5-4F32-BD98-DE3E531936A2}" srcOrd="1" destOrd="0" parTransId="{89163399-3C14-4AE3-ACC6-644788DD905F}" sibTransId="{598897F9-7AF2-46A5-B131-7976023C8B3C}"/>
    <dgm:cxn modelId="{BD299A8C-180F-461C-9348-A6F6CE866123}" srcId="{B058B3D6-3BD6-40EF-B7DC-6004D2B31CF7}" destId="{10A9F5D0-EB49-4DA9-80AD-13F58B927A4D}" srcOrd="0" destOrd="0" parTransId="{9F89C7A9-9B4B-44CA-A44A-8A373F1F03D9}" sibTransId="{165AC87E-B24C-4D1A-A1A4-F47BE8BFA96F}"/>
    <dgm:cxn modelId="{6C4D158E-35B2-4F29-85F5-4C2FF1C944F5}" srcId="{25B148FE-4967-4E23-A669-81060385504F}" destId="{C589C013-F682-40DC-983F-0020D434A93B}" srcOrd="1" destOrd="0" parTransId="{509A253A-3457-48BC-A22B-C978534781D1}" sibTransId="{F0C3B7CF-E0D9-45FD-BB0F-4C660F727A5D}"/>
    <dgm:cxn modelId="{FB7EDC9A-D071-439B-AC9C-5500CD374501}" type="presOf" srcId="{358140E6-DFC5-4F32-BD98-DE3E531936A2}" destId="{01520BF7-A2B1-4E79-ADF9-E8C30490F68C}" srcOrd="0" destOrd="0" presId="urn:microsoft.com/office/officeart/2005/8/layout/lProcess3"/>
    <dgm:cxn modelId="{AFD5B0B4-69FA-410B-8FBD-26ABA8B9079E}" srcId="{2CDC3864-EB22-4E61-8C8F-BEE4ABC66D9C}" destId="{8419E10C-3766-4EDE-A881-250194FFDF53}" srcOrd="1" destOrd="0" parTransId="{3226327F-0EB1-4204-A2C9-70910A3E41F1}" sibTransId="{47CAC76E-3DB4-4CCA-8F26-35599FCE999A}"/>
    <dgm:cxn modelId="{3E9204B8-9A17-494E-A2B4-B919041D89D7}" type="presOf" srcId="{C589C013-F682-40DC-983F-0020D434A93B}" destId="{C0A6CF09-4B4D-4587-875E-8CF4F6C491A8}" srcOrd="0" destOrd="0" presId="urn:microsoft.com/office/officeart/2005/8/layout/lProcess3"/>
    <dgm:cxn modelId="{3A0AE2C1-6538-443C-A0BD-B0CDAD783BC9}" srcId="{25B148FE-4967-4E23-A669-81060385504F}" destId="{B058B3D6-3BD6-40EF-B7DC-6004D2B31CF7}" srcOrd="0" destOrd="0" parTransId="{4867F552-E48D-443E-B846-A6FC9C7A1F88}" sibTransId="{9840A5DD-8853-4874-BDC3-B1EC8C4E8871}"/>
    <dgm:cxn modelId="{9B2797D1-C5B7-4926-80B9-D0252DCABE8E}" srcId="{C589C013-F682-40DC-983F-0020D434A93B}" destId="{72DB2B9F-A616-4B9E-B185-34816A11EDE0}" srcOrd="0" destOrd="0" parTransId="{B970746C-CE23-40DF-95C7-A1AA16AF053A}" sibTransId="{1251D61F-F270-47F7-83FE-53764553D811}"/>
    <dgm:cxn modelId="{A8A848EB-B176-43AD-AD2B-B266FC8162E9}" type="presOf" srcId="{8419E10C-3766-4EDE-A881-250194FFDF53}" destId="{ADA9EBD4-7863-480C-BA0D-8C19F178CA8A}" srcOrd="0" destOrd="0" presId="urn:microsoft.com/office/officeart/2005/8/layout/lProcess3"/>
    <dgm:cxn modelId="{7228AEF2-6B50-4FB4-8F9C-96379C1586DB}" srcId="{B058B3D6-3BD6-40EF-B7DC-6004D2B31CF7}" destId="{A7B9666A-7358-467C-A147-A34E26277E44}" srcOrd="1" destOrd="0" parTransId="{3656622F-AF71-486D-9DDA-72170E0B3E98}" sibTransId="{C09E0363-1592-4E18-8F5C-1CBABE5AE98E}"/>
    <dgm:cxn modelId="{609CF5F9-CBB0-41EB-AA15-E60A3BEB0D9A}" type="presOf" srcId="{2CDC3864-EB22-4E61-8C8F-BEE4ABC66D9C}" destId="{CDEF8E2F-C501-4E48-9FF0-9EBCE62934A4}" srcOrd="0" destOrd="0" presId="urn:microsoft.com/office/officeart/2005/8/layout/lProcess3"/>
    <dgm:cxn modelId="{BDEAE2A3-C440-47DD-A83F-5593A0CDFB94}" type="presParOf" srcId="{24337168-037E-4DFB-B592-FBBD55A879A1}" destId="{7A1FBE49-1C37-4620-B73E-70578D71B71C}" srcOrd="0" destOrd="0" presId="urn:microsoft.com/office/officeart/2005/8/layout/lProcess3"/>
    <dgm:cxn modelId="{1FC11384-63BA-47EF-922E-232C53EFE455}" type="presParOf" srcId="{7A1FBE49-1C37-4620-B73E-70578D71B71C}" destId="{D6CA8D5B-DD6E-4CB7-A577-FDDAC6E4287A}" srcOrd="0" destOrd="0" presId="urn:microsoft.com/office/officeart/2005/8/layout/lProcess3"/>
    <dgm:cxn modelId="{BC23CEAC-969D-4DDC-B866-D81FD32D05C3}" type="presParOf" srcId="{7A1FBE49-1C37-4620-B73E-70578D71B71C}" destId="{6CE80EB0-1ADC-4869-B8F3-427A543EE66B}" srcOrd="1" destOrd="0" presId="urn:microsoft.com/office/officeart/2005/8/layout/lProcess3"/>
    <dgm:cxn modelId="{B30B5E8F-76C1-4CB8-9616-1AB5CC71A906}" type="presParOf" srcId="{7A1FBE49-1C37-4620-B73E-70578D71B71C}" destId="{B1870B59-958E-4201-88CF-55CB907E1B8A}" srcOrd="2" destOrd="0" presId="urn:microsoft.com/office/officeart/2005/8/layout/lProcess3"/>
    <dgm:cxn modelId="{AA861E14-CB8A-4824-B79C-A749609A91C8}" type="presParOf" srcId="{7A1FBE49-1C37-4620-B73E-70578D71B71C}" destId="{4CEF1DCA-D7B9-499A-8ECC-5EB9419B7693}" srcOrd="3" destOrd="0" presId="urn:microsoft.com/office/officeart/2005/8/layout/lProcess3"/>
    <dgm:cxn modelId="{B9C52EE0-D515-4FF9-8025-7F3C068B9A02}" type="presParOf" srcId="{7A1FBE49-1C37-4620-B73E-70578D71B71C}" destId="{82391F57-57F3-4F79-B06E-1EAC73B5A36C}" srcOrd="4" destOrd="0" presId="urn:microsoft.com/office/officeart/2005/8/layout/lProcess3"/>
    <dgm:cxn modelId="{5F9D0FB8-1D24-4F20-886F-C46E1E785C52}" type="presParOf" srcId="{24337168-037E-4DFB-B592-FBBD55A879A1}" destId="{28EB499C-2D88-4E4C-843C-4571E6913CFC}" srcOrd="1" destOrd="0" presId="urn:microsoft.com/office/officeart/2005/8/layout/lProcess3"/>
    <dgm:cxn modelId="{0299B7A6-F38D-4E6C-A7F8-A581EEB5EFE4}" type="presParOf" srcId="{24337168-037E-4DFB-B592-FBBD55A879A1}" destId="{9E6F4ED3-F269-4770-8D61-550249C3D84B}" srcOrd="2" destOrd="0" presId="urn:microsoft.com/office/officeart/2005/8/layout/lProcess3"/>
    <dgm:cxn modelId="{A8BF9500-E791-4FFF-8821-A6FC24FA788E}" type="presParOf" srcId="{9E6F4ED3-F269-4770-8D61-550249C3D84B}" destId="{C0A6CF09-4B4D-4587-875E-8CF4F6C491A8}" srcOrd="0" destOrd="0" presId="urn:microsoft.com/office/officeart/2005/8/layout/lProcess3"/>
    <dgm:cxn modelId="{00980D75-DBF5-44F5-BC13-44B943A40E8C}" type="presParOf" srcId="{9E6F4ED3-F269-4770-8D61-550249C3D84B}" destId="{838AEB7A-ED70-43F2-AD1A-B2E4513847AE}" srcOrd="1" destOrd="0" presId="urn:microsoft.com/office/officeart/2005/8/layout/lProcess3"/>
    <dgm:cxn modelId="{3D4BF94D-2052-4E85-BBB8-498DAFE5B534}" type="presParOf" srcId="{9E6F4ED3-F269-4770-8D61-550249C3D84B}" destId="{F7E4CF79-F7D0-43C1-94AE-BD29D4692350}" srcOrd="2" destOrd="0" presId="urn:microsoft.com/office/officeart/2005/8/layout/lProcess3"/>
    <dgm:cxn modelId="{C692D82E-FB32-4DBC-8C89-FA398C519CA3}" type="presParOf" srcId="{9E6F4ED3-F269-4770-8D61-550249C3D84B}" destId="{6510CFE0-331A-455D-B14A-F63E417EA174}" srcOrd="3" destOrd="0" presId="urn:microsoft.com/office/officeart/2005/8/layout/lProcess3"/>
    <dgm:cxn modelId="{4A64D481-B7CF-4922-89AA-A271D1400664}" type="presParOf" srcId="{9E6F4ED3-F269-4770-8D61-550249C3D84B}" destId="{01520BF7-A2B1-4E79-ADF9-E8C30490F68C}" srcOrd="4" destOrd="0" presId="urn:microsoft.com/office/officeart/2005/8/layout/lProcess3"/>
    <dgm:cxn modelId="{100D7331-8A7C-402D-90B6-D8EEC540E129}" type="presParOf" srcId="{24337168-037E-4DFB-B592-FBBD55A879A1}" destId="{C2FD2F37-B37D-4033-A7DA-CC56051F6691}" srcOrd="3" destOrd="0" presId="urn:microsoft.com/office/officeart/2005/8/layout/lProcess3"/>
    <dgm:cxn modelId="{3337157F-E5DC-4B4A-A3D0-24F3C474B3FA}" type="presParOf" srcId="{24337168-037E-4DFB-B592-FBBD55A879A1}" destId="{1B39A7E6-44D2-48ED-9332-FA148716055A}" srcOrd="4" destOrd="0" presId="urn:microsoft.com/office/officeart/2005/8/layout/lProcess3"/>
    <dgm:cxn modelId="{D6D4167F-05A0-4CB5-A26E-E83B662147F3}" type="presParOf" srcId="{1B39A7E6-44D2-48ED-9332-FA148716055A}" destId="{CDEF8E2F-C501-4E48-9FF0-9EBCE62934A4}" srcOrd="0" destOrd="0" presId="urn:microsoft.com/office/officeart/2005/8/layout/lProcess3"/>
    <dgm:cxn modelId="{977AF7E4-F6CA-41ED-B00F-E9B65C1F73E9}" type="presParOf" srcId="{1B39A7E6-44D2-48ED-9332-FA148716055A}" destId="{BF840215-CE62-454A-A711-FBF611912E7B}" srcOrd="1" destOrd="0" presId="urn:microsoft.com/office/officeart/2005/8/layout/lProcess3"/>
    <dgm:cxn modelId="{ED71AAF3-A8C2-4243-88CC-8947F54998AD}" type="presParOf" srcId="{1B39A7E6-44D2-48ED-9332-FA148716055A}" destId="{E72E3372-F211-4894-B015-F721BE4DD6B7}" srcOrd="2" destOrd="0" presId="urn:microsoft.com/office/officeart/2005/8/layout/lProcess3"/>
    <dgm:cxn modelId="{892EAC2A-495B-4930-BB30-5C866D8CEC28}" type="presParOf" srcId="{1B39A7E6-44D2-48ED-9332-FA148716055A}" destId="{5A53C74E-55F4-4274-8555-CAF0F27AA09F}" srcOrd="3" destOrd="0" presId="urn:microsoft.com/office/officeart/2005/8/layout/lProcess3"/>
    <dgm:cxn modelId="{D7C50BD0-E042-43AD-A5F6-5E0AE69A8305}" type="presParOf" srcId="{1B39A7E6-44D2-48ED-9332-FA148716055A}" destId="{ADA9EBD4-7863-480C-BA0D-8C19F178CA8A}"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7099B-F0CD-42C1-96E0-C21F44CE7044}"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52DEBEF3-24DD-4333-9834-425426FEBF51}">
      <dgm:prSet/>
      <dgm:spPr/>
      <dgm:t>
        <a:bodyPr/>
        <a:lstStyle/>
        <a:p>
          <a:r>
            <a:rPr lang="hr-HR"/>
            <a:t>Većina nastavnika (42 %) ne bilježi odustajanje učenika.</a:t>
          </a:r>
          <a:endParaRPr lang="en-US"/>
        </a:p>
      </dgm:t>
    </dgm:pt>
    <dgm:pt modelId="{391887D0-8E5E-41E3-8AFA-E6B901B08D8B}" type="parTrans" cxnId="{1CEE8512-C96B-42CF-AC0D-D9FC432CD8C3}">
      <dgm:prSet/>
      <dgm:spPr/>
      <dgm:t>
        <a:bodyPr/>
        <a:lstStyle/>
        <a:p>
          <a:endParaRPr lang="en-US"/>
        </a:p>
      </dgm:t>
    </dgm:pt>
    <dgm:pt modelId="{B4C0DD85-138D-4F03-BB44-DFBAE98A8F39}" type="sibTrans" cxnId="{1CEE8512-C96B-42CF-AC0D-D9FC432CD8C3}">
      <dgm:prSet/>
      <dgm:spPr/>
      <dgm:t>
        <a:bodyPr/>
        <a:lstStyle/>
        <a:p>
          <a:endParaRPr lang="en-US"/>
        </a:p>
      </dgm:t>
    </dgm:pt>
    <dgm:pt modelId="{C4A02ED7-01E6-49D9-A4FE-1E7B0330134C}">
      <dgm:prSet/>
      <dgm:spPr/>
      <dgm:t>
        <a:bodyPr/>
        <a:lstStyle/>
        <a:p>
          <a:r>
            <a:rPr lang="hr-HR"/>
            <a:t>Međutim, značajan dio (22 %) bilježi djelomično odustajanje (10 - 50 %).</a:t>
          </a:r>
          <a:endParaRPr lang="en-US"/>
        </a:p>
      </dgm:t>
    </dgm:pt>
    <dgm:pt modelId="{278D0E31-2DB9-483F-9173-39009F3020FB}" type="parTrans" cxnId="{8FAADA4E-1762-4349-B9D3-A58AD957D6C1}">
      <dgm:prSet/>
      <dgm:spPr/>
      <dgm:t>
        <a:bodyPr/>
        <a:lstStyle/>
        <a:p>
          <a:endParaRPr lang="en-US"/>
        </a:p>
      </dgm:t>
    </dgm:pt>
    <dgm:pt modelId="{A7E8C774-6B95-4EFF-90C2-05328DCAA0F5}" type="sibTrans" cxnId="{8FAADA4E-1762-4349-B9D3-A58AD957D6C1}">
      <dgm:prSet/>
      <dgm:spPr/>
      <dgm:t>
        <a:bodyPr/>
        <a:lstStyle/>
        <a:p>
          <a:endParaRPr lang="en-US"/>
        </a:p>
      </dgm:t>
    </dgm:pt>
    <dgm:pt modelId="{E27D62CA-2EB0-476B-B70B-B29496D1AD30}">
      <dgm:prSet/>
      <dgm:spPr/>
      <dgm:t>
        <a:bodyPr/>
        <a:lstStyle/>
        <a:p>
          <a:r>
            <a:rPr lang="hr-HR"/>
            <a:t>Razlozi uključuju opterećenost redovitom nastavom i drugim izvannastavnim aktivnostima, te teškoće u usklađivanju termina.</a:t>
          </a:r>
          <a:endParaRPr lang="en-US"/>
        </a:p>
      </dgm:t>
    </dgm:pt>
    <dgm:pt modelId="{19EC029B-AF35-4AE4-BAA4-6985B204D2D2}" type="parTrans" cxnId="{EC9F1DC5-0A4E-4C80-9D90-709939064772}">
      <dgm:prSet/>
      <dgm:spPr/>
      <dgm:t>
        <a:bodyPr/>
        <a:lstStyle/>
        <a:p>
          <a:endParaRPr lang="en-US"/>
        </a:p>
      </dgm:t>
    </dgm:pt>
    <dgm:pt modelId="{88BE49B5-FDFC-431D-B2E1-6B53808F26B1}" type="sibTrans" cxnId="{EC9F1DC5-0A4E-4C80-9D90-709939064772}">
      <dgm:prSet/>
      <dgm:spPr/>
      <dgm:t>
        <a:bodyPr/>
        <a:lstStyle/>
        <a:p>
          <a:endParaRPr lang="en-US"/>
        </a:p>
      </dgm:t>
    </dgm:pt>
    <dgm:pt modelId="{2837D442-9834-466B-9770-F6AB7422C6FA}">
      <dgm:prSet/>
      <dgm:spPr/>
      <dgm:t>
        <a:bodyPr/>
        <a:lstStyle/>
        <a:p>
          <a:r>
            <a:rPr lang="hr-HR"/>
            <a:t>Neki nastavnici primjećuju da učenici gube interes kada se krene u rasprave o načinu funkcioniranja UI i etičkim pitanjima, preferirajući praktičnu primjenu.</a:t>
          </a:r>
          <a:endParaRPr lang="en-US"/>
        </a:p>
      </dgm:t>
    </dgm:pt>
    <dgm:pt modelId="{A8FEEC01-55CC-4E6F-9194-33AFF2674346}" type="parTrans" cxnId="{386B1D67-AA0A-478F-939A-81C6A68747B6}">
      <dgm:prSet/>
      <dgm:spPr/>
      <dgm:t>
        <a:bodyPr/>
        <a:lstStyle/>
        <a:p>
          <a:endParaRPr lang="en-US"/>
        </a:p>
      </dgm:t>
    </dgm:pt>
    <dgm:pt modelId="{639BF94E-A7A2-41D4-9090-9B4B269C5E38}" type="sibTrans" cxnId="{386B1D67-AA0A-478F-939A-81C6A68747B6}">
      <dgm:prSet/>
      <dgm:spPr/>
      <dgm:t>
        <a:bodyPr/>
        <a:lstStyle/>
        <a:p>
          <a:endParaRPr lang="en-US"/>
        </a:p>
      </dgm:t>
    </dgm:pt>
    <dgm:pt modelId="{C8223D60-A4A5-41E7-AE44-58AE11FDC0F7}" type="pres">
      <dgm:prSet presAssocID="{8367099B-F0CD-42C1-96E0-C21F44CE7044}" presName="outerComposite" presStyleCnt="0">
        <dgm:presLayoutVars>
          <dgm:chMax val="5"/>
          <dgm:dir/>
          <dgm:resizeHandles val="exact"/>
        </dgm:presLayoutVars>
      </dgm:prSet>
      <dgm:spPr/>
    </dgm:pt>
    <dgm:pt modelId="{8DFB43C2-9D4A-4971-A3A8-496EE266886A}" type="pres">
      <dgm:prSet presAssocID="{8367099B-F0CD-42C1-96E0-C21F44CE7044}" presName="dummyMaxCanvas" presStyleCnt="0">
        <dgm:presLayoutVars/>
      </dgm:prSet>
      <dgm:spPr/>
    </dgm:pt>
    <dgm:pt modelId="{2A2E2F75-0080-4E82-8686-356473FE56D8}" type="pres">
      <dgm:prSet presAssocID="{8367099B-F0CD-42C1-96E0-C21F44CE7044}" presName="FourNodes_1" presStyleLbl="node1" presStyleIdx="0" presStyleCnt="4">
        <dgm:presLayoutVars>
          <dgm:bulletEnabled val="1"/>
        </dgm:presLayoutVars>
      </dgm:prSet>
      <dgm:spPr/>
    </dgm:pt>
    <dgm:pt modelId="{0A254BFC-5FF6-4D2B-80CF-4AC7286BD55A}" type="pres">
      <dgm:prSet presAssocID="{8367099B-F0CD-42C1-96E0-C21F44CE7044}" presName="FourNodes_2" presStyleLbl="node1" presStyleIdx="1" presStyleCnt="4">
        <dgm:presLayoutVars>
          <dgm:bulletEnabled val="1"/>
        </dgm:presLayoutVars>
      </dgm:prSet>
      <dgm:spPr/>
    </dgm:pt>
    <dgm:pt modelId="{6A685A64-D90D-4040-8647-517C11DB0AB4}" type="pres">
      <dgm:prSet presAssocID="{8367099B-F0CD-42C1-96E0-C21F44CE7044}" presName="FourNodes_3" presStyleLbl="node1" presStyleIdx="2" presStyleCnt="4">
        <dgm:presLayoutVars>
          <dgm:bulletEnabled val="1"/>
        </dgm:presLayoutVars>
      </dgm:prSet>
      <dgm:spPr/>
    </dgm:pt>
    <dgm:pt modelId="{A1D5D472-845B-43FA-A425-EEDE92CFED04}" type="pres">
      <dgm:prSet presAssocID="{8367099B-F0CD-42C1-96E0-C21F44CE7044}" presName="FourNodes_4" presStyleLbl="node1" presStyleIdx="3" presStyleCnt="4">
        <dgm:presLayoutVars>
          <dgm:bulletEnabled val="1"/>
        </dgm:presLayoutVars>
      </dgm:prSet>
      <dgm:spPr/>
    </dgm:pt>
    <dgm:pt modelId="{6F2A9952-47DD-42B0-80C5-DEEB9473C3A3}" type="pres">
      <dgm:prSet presAssocID="{8367099B-F0CD-42C1-96E0-C21F44CE7044}" presName="FourConn_1-2" presStyleLbl="fgAccFollowNode1" presStyleIdx="0" presStyleCnt="3">
        <dgm:presLayoutVars>
          <dgm:bulletEnabled val="1"/>
        </dgm:presLayoutVars>
      </dgm:prSet>
      <dgm:spPr/>
    </dgm:pt>
    <dgm:pt modelId="{5FE30E15-770A-423B-97D6-6E5EA4C41C65}" type="pres">
      <dgm:prSet presAssocID="{8367099B-F0CD-42C1-96E0-C21F44CE7044}" presName="FourConn_2-3" presStyleLbl="fgAccFollowNode1" presStyleIdx="1" presStyleCnt="3">
        <dgm:presLayoutVars>
          <dgm:bulletEnabled val="1"/>
        </dgm:presLayoutVars>
      </dgm:prSet>
      <dgm:spPr/>
    </dgm:pt>
    <dgm:pt modelId="{8082842F-DD18-4468-B143-EB4E91F0F161}" type="pres">
      <dgm:prSet presAssocID="{8367099B-F0CD-42C1-96E0-C21F44CE7044}" presName="FourConn_3-4" presStyleLbl="fgAccFollowNode1" presStyleIdx="2" presStyleCnt="3">
        <dgm:presLayoutVars>
          <dgm:bulletEnabled val="1"/>
        </dgm:presLayoutVars>
      </dgm:prSet>
      <dgm:spPr/>
    </dgm:pt>
    <dgm:pt modelId="{C8F78385-BF90-4CF0-96CD-6A4DF17BF3D6}" type="pres">
      <dgm:prSet presAssocID="{8367099B-F0CD-42C1-96E0-C21F44CE7044}" presName="FourNodes_1_text" presStyleLbl="node1" presStyleIdx="3" presStyleCnt="4">
        <dgm:presLayoutVars>
          <dgm:bulletEnabled val="1"/>
        </dgm:presLayoutVars>
      </dgm:prSet>
      <dgm:spPr/>
    </dgm:pt>
    <dgm:pt modelId="{15536899-ACC3-4F1E-ABF9-88890462E7B0}" type="pres">
      <dgm:prSet presAssocID="{8367099B-F0CD-42C1-96E0-C21F44CE7044}" presName="FourNodes_2_text" presStyleLbl="node1" presStyleIdx="3" presStyleCnt="4">
        <dgm:presLayoutVars>
          <dgm:bulletEnabled val="1"/>
        </dgm:presLayoutVars>
      </dgm:prSet>
      <dgm:spPr/>
    </dgm:pt>
    <dgm:pt modelId="{3744377C-5344-4911-BC99-E176BBB0EEB7}" type="pres">
      <dgm:prSet presAssocID="{8367099B-F0CD-42C1-96E0-C21F44CE7044}" presName="FourNodes_3_text" presStyleLbl="node1" presStyleIdx="3" presStyleCnt="4">
        <dgm:presLayoutVars>
          <dgm:bulletEnabled val="1"/>
        </dgm:presLayoutVars>
      </dgm:prSet>
      <dgm:spPr/>
    </dgm:pt>
    <dgm:pt modelId="{D5454547-CF0A-4EDD-A987-C36240F491FA}" type="pres">
      <dgm:prSet presAssocID="{8367099B-F0CD-42C1-96E0-C21F44CE7044}" presName="FourNodes_4_text" presStyleLbl="node1" presStyleIdx="3" presStyleCnt="4">
        <dgm:presLayoutVars>
          <dgm:bulletEnabled val="1"/>
        </dgm:presLayoutVars>
      </dgm:prSet>
      <dgm:spPr/>
    </dgm:pt>
  </dgm:ptLst>
  <dgm:cxnLst>
    <dgm:cxn modelId="{FEBE610D-E57C-464D-B554-0C5AEA04BE2C}" type="presOf" srcId="{B4C0DD85-138D-4F03-BB44-DFBAE98A8F39}" destId="{6F2A9952-47DD-42B0-80C5-DEEB9473C3A3}" srcOrd="0" destOrd="0" presId="urn:microsoft.com/office/officeart/2005/8/layout/vProcess5"/>
    <dgm:cxn modelId="{53327011-B722-4342-95E2-8B4E706FD451}" type="presOf" srcId="{8367099B-F0CD-42C1-96E0-C21F44CE7044}" destId="{C8223D60-A4A5-41E7-AE44-58AE11FDC0F7}" srcOrd="0" destOrd="0" presId="urn:microsoft.com/office/officeart/2005/8/layout/vProcess5"/>
    <dgm:cxn modelId="{1CEE8512-C96B-42CF-AC0D-D9FC432CD8C3}" srcId="{8367099B-F0CD-42C1-96E0-C21F44CE7044}" destId="{52DEBEF3-24DD-4333-9834-425426FEBF51}" srcOrd="0" destOrd="0" parTransId="{391887D0-8E5E-41E3-8AFA-E6B901B08D8B}" sibTransId="{B4C0DD85-138D-4F03-BB44-DFBAE98A8F39}"/>
    <dgm:cxn modelId="{AAAF5C29-5B2A-48DF-A05C-09716DED297C}" type="presOf" srcId="{52DEBEF3-24DD-4333-9834-425426FEBF51}" destId="{C8F78385-BF90-4CF0-96CD-6A4DF17BF3D6}" srcOrd="1" destOrd="0" presId="urn:microsoft.com/office/officeart/2005/8/layout/vProcess5"/>
    <dgm:cxn modelId="{FC3CDC64-B7C8-4314-ACB2-0C23C0699C06}" type="presOf" srcId="{A7E8C774-6B95-4EFF-90C2-05328DCAA0F5}" destId="{5FE30E15-770A-423B-97D6-6E5EA4C41C65}" srcOrd="0" destOrd="0" presId="urn:microsoft.com/office/officeart/2005/8/layout/vProcess5"/>
    <dgm:cxn modelId="{386B1D67-AA0A-478F-939A-81C6A68747B6}" srcId="{8367099B-F0CD-42C1-96E0-C21F44CE7044}" destId="{2837D442-9834-466B-9770-F6AB7422C6FA}" srcOrd="3" destOrd="0" parTransId="{A8FEEC01-55CC-4E6F-9194-33AFF2674346}" sibTransId="{639BF94E-A7A2-41D4-9090-9B4B269C5E38}"/>
    <dgm:cxn modelId="{89F3A26D-018C-4C38-BD96-C21C7B9737CA}" type="presOf" srcId="{E27D62CA-2EB0-476B-B70B-B29496D1AD30}" destId="{6A685A64-D90D-4040-8647-517C11DB0AB4}" srcOrd="0" destOrd="0" presId="urn:microsoft.com/office/officeart/2005/8/layout/vProcess5"/>
    <dgm:cxn modelId="{8FAADA4E-1762-4349-B9D3-A58AD957D6C1}" srcId="{8367099B-F0CD-42C1-96E0-C21F44CE7044}" destId="{C4A02ED7-01E6-49D9-A4FE-1E7B0330134C}" srcOrd="1" destOrd="0" parTransId="{278D0E31-2DB9-483F-9173-39009F3020FB}" sibTransId="{A7E8C774-6B95-4EFF-90C2-05328DCAA0F5}"/>
    <dgm:cxn modelId="{6A14BA52-9ECB-4324-9D35-301E00BFC847}" type="presOf" srcId="{2837D442-9834-466B-9770-F6AB7422C6FA}" destId="{D5454547-CF0A-4EDD-A987-C36240F491FA}" srcOrd="1" destOrd="0" presId="urn:microsoft.com/office/officeart/2005/8/layout/vProcess5"/>
    <dgm:cxn modelId="{82990F78-D698-46D1-97DE-E0C65932B60B}" type="presOf" srcId="{88BE49B5-FDFC-431D-B2E1-6B53808F26B1}" destId="{8082842F-DD18-4468-B143-EB4E91F0F161}" srcOrd="0" destOrd="0" presId="urn:microsoft.com/office/officeart/2005/8/layout/vProcess5"/>
    <dgm:cxn modelId="{13542B7C-7B22-40F5-A946-D8643534A623}" type="presOf" srcId="{C4A02ED7-01E6-49D9-A4FE-1E7B0330134C}" destId="{0A254BFC-5FF6-4D2B-80CF-4AC7286BD55A}" srcOrd="0" destOrd="0" presId="urn:microsoft.com/office/officeart/2005/8/layout/vProcess5"/>
    <dgm:cxn modelId="{60BF2A94-3667-4E8C-B369-F999588B9E66}" type="presOf" srcId="{52DEBEF3-24DD-4333-9834-425426FEBF51}" destId="{2A2E2F75-0080-4E82-8686-356473FE56D8}" srcOrd="0" destOrd="0" presId="urn:microsoft.com/office/officeart/2005/8/layout/vProcess5"/>
    <dgm:cxn modelId="{6CC10DA6-5BA2-4D18-8C0B-7AF5D9BC398A}" type="presOf" srcId="{E27D62CA-2EB0-476B-B70B-B29496D1AD30}" destId="{3744377C-5344-4911-BC99-E176BBB0EEB7}" srcOrd="1" destOrd="0" presId="urn:microsoft.com/office/officeart/2005/8/layout/vProcess5"/>
    <dgm:cxn modelId="{EC9F1DC5-0A4E-4C80-9D90-709939064772}" srcId="{8367099B-F0CD-42C1-96E0-C21F44CE7044}" destId="{E27D62CA-2EB0-476B-B70B-B29496D1AD30}" srcOrd="2" destOrd="0" parTransId="{19EC029B-AF35-4AE4-BAA4-6985B204D2D2}" sibTransId="{88BE49B5-FDFC-431D-B2E1-6B53808F26B1}"/>
    <dgm:cxn modelId="{D96A77C6-0719-423C-B5C1-BB3CF673B26B}" type="presOf" srcId="{C4A02ED7-01E6-49D9-A4FE-1E7B0330134C}" destId="{15536899-ACC3-4F1E-ABF9-88890462E7B0}" srcOrd="1" destOrd="0" presId="urn:microsoft.com/office/officeart/2005/8/layout/vProcess5"/>
    <dgm:cxn modelId="{59D4B6CD-A626-42B7-972A-2E979BA246DE}" type="presOf" srcId="{2837D442-9834-466B-9770-F6AB7422C6FA}" destId="{A1D5D472-845B-43FA-A425-EEDE92CFED04}" srcOrd="0" destOrd="0" presId="urn:microsoft.com/office/officeart/2005/8/layout/vProcess5"/>
    <dgm:cxn modelId="{F1E03535-F306-4690-84EE-374707757483}" type="presParOf" srcId="{C8223D60-A4A5-41E7-AE44-58AE11FDC0F7}" destId="{8DFB43C2-9D4A-4971-A3A8-496EE266886A}" srcOrd="0" destOrd="0" presId="urn:microsoft.com/office/officeart/2005/8/layout/vProcess5"/>
    <dgm:cxn modelId="{549FCA31-2971-4F25-A846-DD0686554EC8}" type="presParOf" srcId="{C8223D60-A4A5-41E7-AE44-58AE11FDC0F7}" destId="{2A2E2F75-0080-4E82-8686-356473FE56D8}" srcOrd="1" destOrd="0" presId="urn:microsoft.com/office/officeart/2005/8/layout/vProcess5"/>
    <dgm:cxn modelId="{A12CFC72-FA13-4BF4-921E-DEEA4E91EBFB}" type="presParOf" srcId="{C8223D60-A4A5-41E7-AE44-58AE11FDC0F7}" destId="{0A254BFC-5FF6-4D2B-80CF-4AC7286BD55A}" srcOrd="2" destOrd="0" presId="urn:microsoft.com/office/officeart/2005/8/layout/vProcess5"/>
    <dgm:cxn modelId="{110FDB35-BB5D-4260-A523-4223254760D5}" type="presParOf" srcId="{C8223D60-A4A5-41E7-AE44-58AE11FDC0F7}" destId="{6A685A64-D90D-4040-8647-517C11DB0AB4}" srcOrd="3" destOrd="0" presId="urn:microsoft.com/office/officeart/2005/8/layout/vProcess5"/>
    <dgm:cxn modelId="{89A1918E-7BCD-4623-95AD-D177C60D6DED}" type="presParOf" srcId="{C8223D60-A4A5-41E7-AE44-58AE11FDC0F7}" destId="{A1D5D472-845B-43FA-A425-EEDE92CFED04}" srcOrd="4" destOrd="0" presId="urn:microsoft.com/office/officeart/2005/8/layout/vProcess5"/>
    <dgm:cxn modelId="{E26A0C2A-A5F6-489B-8A89-DAB89D755AE7}" type="presParOf" srcId="{C8223D60-A4A5-41E7-AE44-58AE11FDC0F7}" destId="{6F2A9952-47DD-42B0-80C5-DEEB9473C3A3}" srcOrd="5" destOrd="0" presId="urn:microsoft.com/office/officeart/2005/8/layout/vProcess5"/>
    <dgm:cxn modelId="{16DD9786-5050-4D8A-AACA-5F9E4D4B4892}" type="presParOf" srcId="{C8223D60-A4A5-41E7-AE44-58AE11FDC0F7}" destId="{5FE30E15-770A-423B-97D6-6E5EA4C41C65}" srcOrd="6" destOrd="0" presId="urn:microsoft.com/office/officeart/2005/8/layout/vProcess5"/>
    <dgm:cxn modelId="{1E2E02C3-9FF5-4AF4-A2D6-B7088FE2D969}" type="presParOf" srcId="{C8223D60-A4A5-41E7-AE44-58AE11FDC0F7}" destId="{8082842F-DD18-4468-B143-EB4E91F0F161}" srcOrd="7" destOrd="0" presId="urn:microsoft.com/office/officeart/2005/8/layout/vProcess5"/>
    <dgm:cxn modelId="{5347861B-1E8C-4E35-83DA-D3352B5EC615}" type="presParOf" srcId="{C8223D60-A4A5-41E7-AE44-58AE11FDC0F7}" destId="{C8F78385-BF90-4CF0-96CD-6A4DF17BF3D6}" srcOrd="8" destOrd="0" presId="urn:microsoft.com/office/officeart/2005/8/layout/vProcess5"/>
    <dgm:cxn modelId="{48F1521B-2027-4947-994A-30D254B0732E}" type="presParOf" srcId="{C8223D60-A4A5-41E7-AE44-58AE11FDC0F7}" destId="{15536899-ACC3-4F1E-ABF9-88890462E7B0}" srcOrd="9" destOrd="0" presId="urn:microsoft.com/office/officeart/2005/8/layout/vProcess5"/>
    <dgm:cxn modelId="{35E241F7-B5AE-4531-971C-ED19AB478140}" type="presParOf" srcId="{C8223D60-A4A5-41E7-AE44-58AE11FDC0F7}" destId="{3744377C-5344-4911-BC99-E176BBB0EEB7}" srcOrd="10" destOrd="0" presId="urn:microsoft.com/office/officeart/2005/8/layout/vProcess5"/>
    <dgm:cxn modelId="{19787E35-47DC-4653-84DB-F53B9348DFC9}" type="presParOf" srcId="{C8223D60-A4A5-41E7-AE44-58AE11FDC0F7}" destId="{D5454547-CF0A-4EDD-A987-C36240F491F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3E4E93-DB4F-405C-81EC-ADA2FA406CC9}"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8F581E3C-0AC0-4265-A4ED-410121929A22}">
      <dgm:prSet/>
      <dgm:spPr/>
      <dgm:t>
        <a:bodyPr/>
        <a:lstStyle/>
        <a:p>
          <a:r>
            <a:rPr lang="hr-HR" b="1"/>
            <a:t>Opća usklađenost i relevantnost</a:t>
          </a:r>
          <a:r>
            <a:rPr lang="hr-HR"/>
            <a:t>: Kurikulum odgovara na potrebe učenika za suvremenim znanjima i vještinama, aktualan je, relevantan i održiv. Usklađen je s tehnološkim i društvenim promjenama.</a:t>
          </a:r>
          <a:endParaRPr lang="en-US"/>
        </a:p>
      </dgm:t>
    </dgm:pt>
    <dgm:pt modelId="{52FBCD42-67E7-4A9E-8D29-0179CE73314F}" type="parTrans" cxnId="{8AB6A5E2-5834-4538-ABBD-DBF4B1E2CD10}">
      <dgm:prSet/>
      <dgm:spPr/>
      <dgm:t>
        <a:bodyPr/>
        <a:lstStyle/>
        <a:p>
          <a:endParaRPr lang="en-US"/>
        </a:p>
      </dgm:t>
    </dgm:pt>
    <dgm:pt modelId="{CE0FF56A-0FE6-416F-B6E3-19A51FEC1B13}" type="sibTrans" cxnId="{8AB6A5E2-5834-4538-ABBD-DBF4B1E2CD10}">
      <dgm:prSet/>
      <dgm:spPr/>
      <dgm:t>
        <a:bodyPr/>
        <a:lstStyle/>
        <a:p>
          <a:endParaRPr lang="en-US"/>
        </a:p>
      </dgm:t>
    </dgm:pt>
    <dgm:pt modelId="{2ABCECEB-7DE8-40DB-AC2F-6D3231696841}">
      <dgm:prSet/>
      <dgm:spPr/>
      <dgm:t>
        <a:bodyPr/>
        <a:lstStyle/>
        <a:p>
          <a:r>
            <a:rPr lang="hr-HR" b="1"/>
            <a:t>Struktura i ishodi</a:t>
          </a:r>
          <a:r>
            <a:rPr lang="hr-HR"/>
            <a:t>: Dobro je strukturiran, ishodi su primjereni, jasni, ostvarivi, relevantni i učinkoviti. Omogućuju razvoj ključnih kompetencija za rad s UI.</a:t>
          </a:r>
          <a:endParaRPr lang="en-US"/>
        </a:p>
      </dgm:t>
    </dgm:pt>
    <dgm:pt modelId="{0D3CE162-8481-4FDD-9BAF-AB5BB6BF115C}" type="parTrans" cxnId="{92CAA7B8-C4FB-4A64-BC54-F1950C69DC8C}">
      <dgm:prSet/>
      <dgm:spPr/>
      <dgm:t>
        <a:bodyPr/>
        <a:lstStyle/>
        <a:p>
          <a:endParaRPr lang="en-US"/>
        </a:p>
      </dgm:t>
    </dgm:pt>
    <dgm:pt modelId="{A4175286-AC87-4323-B88A-796911717B7A}" type="sibTrans" cxnId="{92CAA7B8-C4FB-4A64-BC54-F1950C69DC8C}">
      <dgm:prSet/>
      <dgm:spPr/>
      <dgm:t>
        <a:bodyPr/>
        <a:lstStyle/>
        <a:p>
          <a:endParaRPr lang="en-US"/>
        </a:p>
      </dgm:t>
    </dgm:pt>
    <dgm:pt modelId="{80A27968-2407-47AA-9FD6-51B57031135A}">
      <dgm:prSet/>
      <dgm:spPr/>
      <dgm:t>
        <a:bodyPr/>
        <a:lstStyle/>
        <a:p>
          <a:r>
            <a:rPr lang="hr-HR" b="1"/>
            <a:t>Fleksibilnost</a:t>
          </a:r>
          <a:r>
            <a:rPr lang="hr-HR"/>
            <a:t>: Kurikulum je dovoljno jasno i općenito raspisan, što omogućuje postizanje ishoda na razne načine. Fleksibilnost je pozitivno ocijenjena jer škole mogu prilagoditi sadržaj interesima i predznanju učenika.</a:t>
          </a:r>
          <a:endParaRPr lang="en-US"/>
        </a:p>
      </dgm:t>
    </dgm:pt>
    <dgm:pt modelId="{0E00B9AD-6C60-4947-95B6-911FFD384E5C}" type="parTrans" cxnId="{10926863-182F-4496-BA02-1F2E2386F234}">
      <dgm:prSet/>
      <dgm:spPr/>
      <dgm:t>
        <a:bodyPr/>
        <a:lstStyle/>
        <a:p>
          <a:endParaRPr lang="en-US"/>
        </a:p>
      </dgm:t>
    </dgm:pt>
    <dgm:pt modelId="{E9122F91-C9BE-4C42-A4F8-2D3DB89D3F26}" type="sibTrans" cxnId="{10926863-182F-4496-BA02-1F2E2386F234}">
      <dgm:prSet/>
      <dgm:spPr/>
      <dgm:t>
        <a:bodyPr/>
        <a:lstStyle/>
        <a:p>
          <a:endParaRPr lang="en-US"/>
        </a:p>
      </dgm:t>
    </dgm:pt>
    <dgm:pt modelId="{044E9717-A820-4F82-A1D4-010C00B75549}">
      <dgm:prSet/>
      <dgm:spPr/>
      <dgm:t>
        <a:bodyPr/>
        <a:lstStyle/>
        <a:p>
          <a:r>
            <a:rPr lang="hr-HR" b="1"/>
            <a:t>Dobna primjerenost</a:t>
          </a:r>
          <a:r>
            <a:rPr lang="hr-HR"/>
            <a:t>: Kurikulum je primjeren za 2. razred srednje škole, za učenike 7. i 8. razreda osnovne škole. Objašnjava UI na razumljiv i pristupačan način. Ishodi se mogu prilagođavati uzrastu.</a:t>
          </a:r>
          <a:endParaRPr lang="en-US"/>
        </a:p>
      </dgm:t>
    </dgm:pt>
    <dgm:pt modelId="{BDEEEF63-D05A-44E7-A54A-A9D51AF12D93}" type="parTrans" cxnId="{47BCD35F-5175-4944-9D0D-EDA85FB93F40}">
      <dgm:prSet/>
      <dgm:spPr/>
      <dgm:t>
        <a:bodyPr/>
        <a:lstStyle/>
        <a:p>
          <a:endParaRPr lang="en-US"/>
        </a:p>
      </dgm:t>
    </dgm:pt>
    <dgm:pt modelId="{DA5CD4B6-3CEA-4E5F-BFC1-5ACE6349BD8C}" type="sibTrans" cxnId="{47BCD35F-5175-4944-9D0D-EDA85FB93F40}">
      <dgm:prSet/>
      <dgm:spPr/>
      <dgm:t>
        <a:bodyPr/>
        <a:lstStyle/>
        <a:p>
          <a:endParaRPr lang="en-US"/>
        </a:p>
      </dgm:t>
    </dgm:pt>
    <dgm:pt modelId="{FB41399E-B731-4CD1-A2B2-F43586AF52FF}">
      <dgm:prSet/>
      <dgm:spPr/>
      <dgm:t>
        <a:bodyPr/>
        <a:lstStyle/>
        <a:p>
          <a:r>
            <a:rPr lang="hr-HR" b="1"/>
            <a:t>Balans tema</a:t>
          </a:r>
          <a:r>
            <a:rPr lang="hr-HR"/>
            <a:t>: Posebna kvaliteta je balans između tehničkih i netehničkih tema (etička pitanja, odgovornost, sigurnost).</a:t>
          </a:r>
          <a:endParaRPr lang="en-US"/>
        </a:p>
      </dgm:t>
    </dgm:pt>
    <dgm:pt modelId="{00B5AF77-5CC5-4631-9D80-4B728FD7E150}" type="parTrans" cxnId="{5DD2513F-37F0-4D4C-B35B-F311661678BB}">
      <dgm:prSet/>
      <dgm:spPr/>
      <dgm:t>
        <a:bodyPr/>
        <a:lstStyle/>
        <a:p>
          <a:endParaRPr lang="en-US"/>
        </a:p>
      </dgm:t>
    </dgm:pt>
    <dgm:pt modelId="{AC8C6A13-2D50-4406-A378-078A34CFFE07}" type="sibTrans" cxnId="{5DD2513F-37F0-4D4C-B35B-F311661678BB}">
      <dgm:prSet/>
      <dgm:spPr/>
      <dgm:t>
        <a:bodyPr/>
        <a:lstStyle/>
        <a:p>
          <a:endParaRPr lang="en-US"/>
        </a:p>
      </dgm:t>
    </dgm:pt>
    <dgm:pt modelId="{4A853705-D23A-4D6C-8BA7-7B3EABBC4D8B}">
      <dgm:prSet/>
      <dgm:spPr/>
      <dgm:t>
        <a:bodyPr/>
        <a:lstStyle/>
        <a:p>
          <a:r>
            <a:rPr lang="hr-HR" b="1"/>
            <a:t>Poticaj za kompetencije</a:t>
          </a:r>
          <a:r>
            <a:rPr lang="hr-HR"/>
            <a:t>: Učinkovit je jer potiče razvoj ključnih kompetencija učenika za budućnost, poput kritičkog mišljenja, rješavanja problema, etičkog promišljanja i kreativnosti.</a:t>
          </a:r>
          <a:endParaRPr lang="en-US"/>
        </a:p>
      </dgm:t>
    </dgm:pt>
    <dgm:pt modelId="{78205E37-F409-429D-A57C-A6B9DACF4F80}" type="parTrans" cxnId="{4086CA28-3810-43CA-980F-61CDE7397D83}">
      <dgm:prSet/>
      <dgm:spPr/>
      <dgm:t>
        <a:bodyPr/>
        <a:lstStyle/>
        <a:p>
          <a:endParaRPr lang="en-US"/>
        </a:p>
      </dgm:t>
    </dgm:pt>
    <dgm:pt modelId="{DA2D51C4-B317-4C43-B983-F0615939EDFD}" type="sibTrans" cxnId="{4086CA28-3810-43CA-980F-61CDE7397D83}">
      <dgm:prSet/>
      <dgm:spPr/>
      <dgm:t>
        <a:bodyPr/>
        <a:lstStyle/>
        <a:p>
          <a:endParaRPr lang="en-US"/>
        </a:p>
      </dgm:t>
    </dgm:pt>
    <dgm:pt modelId="{5F10ED27-AC38-47D5-BE08-3100634426BB}">
      <dgm:prSet/>
      <dgm:spPr/>
      <dgm:t>
        <a:bodyPr/>
        <a:lstStyle/>
        <a:p>
          <a:r>
            <a:rPr lang="hr-HR" b="1"/>
            <a:t>Integracija</a:t>
          </a:r>
          <a:r>
            <a:rPr lang="hr-HR"/>
            <a:t>: Može se kvalitetno integrirati u više nastavnih područja.</a:t>
          </a:r>
          <a:endParaRPr lang="en-US"/>
        </a:p>
      </dgm:t>
    </dgm:pt>
    <dgm:pt modelId="{6CA92A0D-B0EA-4D5D-9644-F1EDAC2EA00C}" type="parTrans" cxnId="{CF92828D-9CCE-4285-B1D3-386AFBC94D33}">
      <dgm:prSet/>
      <dgm:spPr/>
      <dgm:t>
        <a:bodyPr/>
        <a:lstStyle/>
        <a:p>
          <a:endParaRPr lang="en-US"/>
        </a:p>
      </dgm:t>
    </dgm:pt>
    <dgm:pt modelId="{49D237E3-2A2D-45F6-A9E4-E31DABECA6A2}" type="sibTrans" cxnId="{CF92828D-9CCE-4285-B1D3-386AFBC94D33}">
      <dgm:prSet/>
      <dgm:spPr/>
      <dgm:t>
        <a:bodyPr/>
        <a:lstStyle/>
        <a:p>
          <a:endParaRPr lang="en-US"/>
        </a:p>
      </dgm:t>
    </dgm:pt>
    <dgm:pt modelId="{27E682C7-6549-4E87-88EE-1CE5172297CD}">
      <dgm:prSet/>
      <dgm:spPr/>
      <dgm:t>
        <a:bodyPr/>
        <a:lstStyle/>
        <a:p>
          <a:r>
            <a:rPr lang="hr-HR" b="1"/>
            <a:t>Projektni rad</a:t>
          </a:r>
          <a:r>
            <a:rPr lang="hr-HR"/>
            <a:t>: Ključ uspješne provedbe leži u projektnom radu i fleksibilnoj organizaciji nastave.</a:t>
          </a:r>
          <a:endParaRPr lang="en-US"/>
        </a:p>
      </dgm:t>
    </dgm:pt>
    <dgm:pt modelId="{90B62A75-5D05-4CAC-A280-19EDBB3BC47D}" type="parTrans" cxnId="{B9D84C16-8BD9-4565-A2C2-B1838BB7676E}">
      <dgm:prSet/>
      <dgm:spPr/>
      <dgm:t>
        <a:bodyPr/>
        <a:lstStyle/>
        <a:p>
          <a:endParaRPr lang="en-US"/>
        </a:p>
      </dgm:t>
    </dgm:pt>
    <dgm:pt modelId="{6ABCE3AE-0654-43D5-B589-565AAD08E0DA}" type="sibTrans" cxnId="{B9D84C16-8BD9-4565-A2C2-B1838BB7676E}">
      <dgm:prSet/>
      <dgm:spPr/>
      <dgm:t>
        <a:bodyPr/>
        <a:lstStyle/>
        <a:p>
          <a:endParaRPr lang="en-US"/>
        </a:p>
      </dgm:t>
    </dgm:pt>
    <dgm:pt modelId="{E9DBD891-FB7B-4C67-A940-5756AED08F07}" type="pres">
      <dgm:prSet presAssocID="{BE3E4E93-DB4F-405C-81EC-ADA2FA406CC9}" presName="diagram" presStyleCnt="0">
        <dgm:presLayoutVars>
          <dgm:dir/>
          <dgm:resizeHandles val="exact"/>
        </dgm:presLayoutVars>
      </dgm:prSet>
      <dgm:spPr/>
    </dgm:pt>
    <dgm:pt modelId="{B6BE3A6A-1363-4C2D-9B7C-8D065D8A507B}" type="pres">
      <dgm:prSet presAssocID="{8F581E3C-0AC0-4265-A4ED-410121929A22}" presName="node" presStyleLbl="node1" presStyleIdx="0" presStyleCnt="8">
        <dgm:presLayoutVars>
          <dgm:bulletEnabled val="1"/>
        </dgm:presLayoutVars>
      </dgm:prSet>
      <dgm:spPr/>
    </dgm:pt>
    <dgm:pt modelId="{7E44F654-320A-42DF-90F2-54359BD6B9C2}" type="pres">
      <dgm:prSet presAssocID="{CE0FF56A-0FE6-416F-B6E3-19A51FEC1B13}" presName="sibTrans" presStyleCnt="0"/>
      <dgm:spPr/>
    </dgm:pt>
    <dgm:pt modelId="{FD5D17EA-013A-48DD-B45E-A24B8C4D4A37}" type="pres">
      <dgm:prSet presAssocID="{2ABCECEB-7DE8-40DB-AC2F-6D3231696841}" presName="node" presStyleLbl="node1" presStyleIdx="1" presStyleCnt="8">
        <dgm:presLayoutVars>
          <dgm:bulletEnabled val="1"/>
        </dgm:presLayoutVars>
      </dgm:prSet>
      <dgm:spPr/>
    </dgm:pt>
    <dgm:pt modelId="{92B4DFF1-58C2-4C38-A5BF-178B06B593DA}" type="pres">
      <dgm:prSet presAssocID="{A4175286-AC87-4323-B88A-796911717B7A}" presName="sibTrans" presStyleCnt="0"/>
      <dgm:spPr/>
    </dgm:pt>
    <dgm:pt modelId="{8498C8EF-E822-4F52-AC56-FEEC991A9D66}" type="pres">
      <dgm:prSet presAssocID="{80A27968-2407-47AA-9FD6-51B57031135A}" presName="node" presStyleLbl="node1" presStyleIdx="2" presStyleCnt="8">
        <dgm:presLayoutVars>
          <dgm:bulletEnabled val="1"/>
        </dgm:presLayoutVars>
      </dgm:prSet>
      <dgm:spPr/>
    </dgm:pt>
    <dgm:pt modelId="{48008D18-A644-459F-B081-EAE53F8DCDD8}" type="pres">
      <dgm:prSet presAssocID="{E9122F91-C9BE-4C42-A4F8-2D3DB89D3F26}" presName="sibTrans" presStyleCnt="0"/>
      <dgm:spPr/>
    </dgm:pt>
    <dgm:pt modelId="{636DFC8F-EECC-4C16-9574-B1819BA98DA3}" type="pres">
      <dgm:prSet presAssocID="{044E9717-A820-4F82-A1D4-010C00B75549}" presName="node" presStyleLbl="node1" presStyleIdx="3" presStyleCnt="8">
        <dgm:presLayoutVars>
          <dgm:bulletEnabled val="1"/>
        </dgm:presLayoutVars>
      </dgm:prSet>
      <dgm:spPr/>
    </dgm:pt>
    <dgm:pt modelId="{4B685358-D57D-4E2B-9AF8-3137DD7CEB43}" type="pres">
      <dgm:prSet presAssocID="{DA5CD4B6-3CEA-4E5F-BFC1-5ACE6349BD8C}" presName="sibTrans" presStyleCnt="0"/>
      <dgm:spPr/>
    </dgm:pt>
    <dgm:pt modelId="{1E27E3D4-732F-4E00-9344-0A8367C76CF5}" type="pres">
      <dgm:prSet presAssocID="{FB41399E-B731-4CD1-A2B2-F43586AF52FF}" presName="node" presStyleLbl="node1" presStyleIdx="4" presStyleCnt="8">
        <dgm:presLayoutVars>
          <dgm:bulletEnabled val="1"/>
        </dgm:presLayoutVars>
      </dgm:prSet>
      <dgm:spPr/>
    </dgm:pt>
    <dgm:pt modelId="{46128EA0-8748-47EE-B348-44354E9B5D88}" type="pres">
      <dgm:prSet presAssocID="{AC8C6A13-2D50-4406-A378-078A34CFFE07}" presName="sibTrans" presStyleCnt="0"/>
      <dgm:spPr/>
    </dgm:pt>
    <dgm:pt modelId="{82CD67B0-9544-4958-97DC-754CF6F48949}" type="pres">
      <dgm:prSet presAssocID="{4A853705-D23A-4D6C-8BA7-7B3EABBC4D8B}" presName="node" presStyleLbl="node1" presStyleIdx="5" presStyleCnt="8">
        <dgm:presLayoutVars>
          <dgm:bulletEnabled val="1"/>
        </dgm:presLayoutVars>
      </dgm:prSet>
      <dgm:spPr/>
    </dgm:pt>
    <dgm:pt modelId="{82F90DF3-82AB-4DA4-84F8-9688D0AD0946}" type="pres">
      <dgm:prSet presAssocID="{DA2D51C4-B317-4C43-B983-F0615939EDFD}" presName="sibTrans" presStyleCnt="0"/>
      <dgm:spPr/>
    </dgm:pt>
    <dgm:pt modelId="{A4A3A354-B34A-4C64-9F11-C9AD33D004E3}" type="pres">
      <dgm:prSet presAssocID="{5F10ED27-AC38-47D5-BE08-3100634426BB}" presName="node" presStyleLbl="node1" presStyleIdx="6" presStyleCnt="8">
        <dgm:presLayoutVars>
          <dgm:bulletEnabled val="1"/>
        </dgm:presLayoutVars>
      </dgm:prSet>
      <dgm:spPr/>
    </dgm:pt>
    <dgm:pt modelId="{5D5E884D-C78D-4089-A512-EEA202C30D2C}" type="pres">
      <dgm:prSet presAssocID="{49D237E3-2A2D-45F6-A9E4-E31DABECA6A2}" presName="sibTrans" presStyleCnt="0"/>
      <dgm:spPr/>
    </dgm:pt>
    <dgm:pt modelId="{3A24E07F-A73F-4BDC-9B1F-A3822E4AB1C8}" type="pres">
      <dgm:prSet presAssocID="{27E682C7-6549-4E87-88EE-1CE5172297CD}" presName="node" presStyleLbl="node1" presStyleIdx="7" presStyleCnt="8">
        <dgm:presLayoutVars>
          <dgm:bulletEnabled val="1"/>
        </dgm:presLayoutVars>
      </dgm:prSet>
      <dgm:spPr/>
    </dgm:pt>
  </dgm:ptLst>
  <dgm:cxnLst>
    <dgm:cxn modelId="{B9D84C16-8BD9-4565-A2C2-B1838BB7676E}" srcId="{BE3E4E93-DB4F-405C-81EC-ADA2FA406CC9}" destId="{27E682C7-6549-4E87-88EE-1CE5172297CD}" srcOrd="7" destOrd="0" parTransId="{90B62A75-5D05-4CAC-A280-19EDBB3BC47D}" sibTransId="{6ABCE3AE-0654-43D5-B589-565AAD08E0DA}"/>
    <dgm:cxn modelId="{DEBCAE18-6233-485B-B06A-ED214560E8D9}" type="presOf" srcId="{5F10ED27-AC38-47D5-BE08-3100634426BB}" destId="{A4A3A354-B34A-4C64-9F11-C9AD33D004E3}" srcOrd="0" destOrd="0" presId="urn:microsoft.com/office/officeart/2005/8/layout/default"/>
    <dgm:cxn modelId="{07402E22-8D2E-4677-8184-00C959DD6AC8}" type="presOf" srcId="{27E682C7-6549-4E87-88EE-1CE5172297CD}" destId="{3A24E07F-A73F-4BDC-9B1F-A3822E4AB1C8}" srcOrd="0" destOrd="0" presId="urn:microsoft.com/office/officeart/2005/8/layout/default"/>
    <dgm:cxn modelId="{4086CA28-3810-43CA-980F-61CDE7397D83}" srcId="{BE3E4E93-DB4F-405C-81EC-ADA2FA406CC9}" destId="{4A853705-D23A-4D6C-8BA7-7B3EABBC4D8B}" srcOrd="5" destOrd="0" parTransId="{78205E37-F409-429D-A57C-A6B9DACF4F80}" sibTransId="{DA2D51C4-B317-4C43-B983-F0615939EDFD}"/>
    <dgm:cxn modelId="{D1890D29-EDC8-4BF3-BEC1-5BA6D7373B1F}" type="presOf" srcId="{FB41399E-B731-4CD1-A2B2-F43586AF52FF}" destId="{1E27E3D4-732F-4E00-9344-0A8367C76CF5}" srcOrd="0" destOrd="0" presId="urn:microsoft.com/office/officeart/2005/8/layout/default"/>
    <dgm:cxn modelId="{5DD2513F-37F0-4D4C-B35B-F311661678BB}" srcId="{BE3E4E93-DB4F-405C-81EC-ADA2FA406CC9}" destId="{FB41399E-B731-4CD1-A2B2-F43586AF52FF}" srcOrd="4" destOrd="0" parTransId="{00B5AF77-5CC5-4631-9D80-4B728FD7E150}" sibTransId="{AC8C6A13-2D50-4406-A378-078A34CFFE07}"/>
    <dgm:cxn modelId="{9A5AEC40-1406-409D-8F06-C5B2CCA25DC2}" type="presOf" srcId="{4A853705-D23A-4D6C-8BA7-7B3EABBC4D8B}" destId="{82CD67B0-9544-4958-97DC-754CF6F48949}" srcOrd="0" destOrd="0" presId="urn:microsoft.com/office/officeart/2005/8/layout/default"/>
    <dgm:cxn modelId="{47BCD35F-5175-4944-9D0D-EDA85FB93F40}" srcId="{BE3E4E93-DB4F-405C-81EC-ADA2FA406CC9}" destId="{044E9717-A820-4F82-A1D4-010C00B75549}" srcOrd="3" destOrd="0" parTransId="{BDEEEF63-D05A-44E7-A54A-A9D51AF12D93}" sibTransId="{DA5CD4B6-3CEA-4E5F-BFC1-5ACE6349BD8C}"/>
    <dgm:cxn modelId="{10926863-182F-4496-BA02-1F2E2386F234}" srcId="{BE3E4E93-DB4F-405C-81EC-ADA2FA406CC9}" destId="{80A27968-2407-47AA-9FD6-51B57031135A}" srcOrd="2" destOrd="0" parTransId="{0E00B9AD-6C60-4947-95B6-911FFD384E5C}" sibTransId="{E9122F91-C9BE-4C42-A4F8-2D3DB89D3F26}"/>
    <dgm:cxn modelId="{2FE35B50-A8C4-46F8-9C0B-44F45C075D50}" type="presOf" srcId="{8F581E3C-0AC0-4265-A4ED-410121929A22}" destId="{B6BE3A6A-1363-4C2D-9B7C-8D065D8A507B}" srcOrd="0" destOrd="0" presId="urn:microsoft.com/office/officeart/2005/8/layout/default"/>
    <dgm:cxn modelId="{4E664C86-6394-4DA1-BF73-DA9CB699E175}" type="presOf" srcId="{BE3E4E93-DB4F-405C-81EC-ADA2FA406CC9}" destId="{E9DBD891-FB7B-4C67-A940-5756AED08F07}" srcOrd="0" destOrd="0" presId="urn:microsoft.com/office/officeart/2005/8/layout/default"/>
    <dgm:cxn modelId="{CF92828D-9CCE-4285-B1D3-386AFBC94D33}" srcId="{BE3E4E93-DB4F-405C-81EC-ADA2FA406CC9}" destId="{5F10ED27-AC38-47D5-BE08-3100634426BB}" srcOrd="6" destOrd="0" parTransId="{6CA92A0D-B0EA-4D5D-9644-F1EDAC2EA00C}" sibTransId="{49D237E3-2A2D-45F6-A9E4-E31DABECA6A2}"/>
    <dgm:cxn modelId="{94558691-6F52-486B-B08A-2A0CDF2B8971}" type="presOf" srcId="{2ABCECEB-7DE8-40DB-AC2F-6D3231696841}" destId="{FD5D17EA-013A-48DD-B45E-A24B8C4D4A37}" srcOrd="0" destOrd="0" presId="urn:microsoft.com/office/officeart/2005/8/layout/default"/>
    <dgm:cxn modelId="{92CAA7B8-C4FB-4A64-BC54-F1950C69DC8C}" srcId="{BE3E4E93-DB4F-405C-81EC-ADA2FA406CC9}" destId="{2ABCECEB-7DE8-40DB-AC2F-6D3231696841}" srcOrd="1" destOrd="0" parTransId="{0D3CE162-8481-4FDD-9BAF-AB5BB6BF115C}" sibTransId="{A4175286-AC87-4323-B88A-796911717B7A}"/>
    <dgm:cxn modelId="{CDDF4FD9-502D-4611-AFC0-74600D62A2F8}" type="presOf" srcId="{80A27968-2407-47AA-9FD6-51B57031135A}" destId="{8498C8EF-E822-4F52-AC56-FEEC991A9D66}" srcOrd="0" destOrd="0" presId="urn:microsoft.com/office/officeart/2005/8/layout/default"/>
    <dgm:cxn modelId="{8AB6A5E2-5834-4538-ABBD-DBF4B1E2CD10}" srcId="{BE3E4E93-DB4F-405C-81EC-ADA2FA406CC9}" destId="{8F581E3C-0AC0-4265-A4ED-410121929A22}" srcOrd="0" destOrd="0" parTransId="{52FBCD42-67E7-4A9E-8D29-0179CE73314F}" sibTransId="{CE0FF56A-0FE6-416F-B6E3-19A51FEC1B13}"/>
    <dgm:cxn modelId="{27BBC8E7-22F7-4DF4-B1D0-1378BB2300FB}" type="presOf" srcId="{044E9717-A820-4F82-A1D4-010C00B75549}" destId="{636DFC8F-EECC-4C16-9574-B1819BA98DA3}" srcOrd="0" destOrd="0" presId="urn:microsoft.com/office/officeart/2005/8/layout/default"/>
    <dgm:cxn modelId="{8FDD3144-1BBA-4D59-81AE-023D094C806C}" type="presParOf" srcId="{E9DBD891-FB7B-4C67-A940-5756AED08F07}" destId="{B6BE3A6A-1363-4C2D-9B7C-8D065D8A507B}" srcOrd="0" destOrd="0" presId="urn:microsoft.com/office/officeart/2005/8/layout/default"/>
    <dgm:cxn modelId="{4E667763-C50E-442E-BCAF-8430124FEFC5}" type="presParOf" srcId="{E9DBD891-FB7B-4C67-A940-5756AED08F07}" destId="{7E44F654-320A-42DF-90F2-54359BD6B9C2}" srcOrd="1" destOrd="0" presId="urn:microsoft.com/office/officeart/2005/8/layout/default"/>
    <dgm:cxn modelId="{DCF20051-E4FE-4C9E-8536-57FB193BBDF4}" type="presParOf" srcId="{E9DBD891-FB7B-4C67-A940-5756AED08F07}" destId="{FD5D17EA-013A-48DD-B45E-A24B8C4D4A37}" srcOrd="2" destOrd="0" presId="urn:microsoft.com/office/officeart/2005/8/layout/default"/>
    <dgm:cxn modelId="{8877200B-F138-49FB-BEB8-87B87A361EE4}" type="presParOf" srcId="{E9DBD891-FB7B-4C67-A940-5756AED08F07}" destId="{92B4DFF1-58C2-4C38-A5BF-178B06B593DA}" srcOrd="3" destOrd="0" presId="urn:microsoft.com/office/officeart/2005/8/layout/default"/>
    <dgm:cxn modelId="{02A32DB6-60B2-47B3-9FF7-408B5B3AC5CF}" type="presParOf" srcId="{E9DBD891-FB7B-4C67-A940-5756AED08F07}" destId="{8498C8EF-E822-4F52-AC56-FEEC991A9D66}" srcOrd="4" destOrd="0" presId="urn:microsoft.com/office/officeart/2005/8/layout/default"/>
    <dgm:cxn modelId="{43394F6B-80A4-4C3F-A982-A1F5CBEAE311}" type="presParOf" srcId="{E9DBD891-FB7B-4C67-A940-5756AED08F07}" destId="{48008D18-A644-459F-B081-EAE53F8DCDD8}" srcOrd="5" destOrd="0" presId="urn:microsoft.com/office/officeart/2005/8/layout/default"/>
    <dgm:cxn modelId="{BA0DA00E-D63D-4F6E-B2BD-21A95F1D71EE}" type="presParOf" srcId="{E9DBD891-FB7B-4C67-A940-5756AED08F07}" destId="{636DFC8F-EECC-4C16-9574-B1819BA98DA3}" srcOrd="6" destOrd="0" presId="urn:microsoft.com/office/officeart/2005/8/layout/default"/>
    <dgm:cxn modelId="{328C7E17-F52C-44EF-B0EC-5DCDC98DDDD0}" type="presParOf" srcId="{E9DBD891-FB7B-4C67-A940-5756AED08F07}" destId="{4B685358-D57D-4E2B-9AF8-3137DD7CEB43}" srcOrd="7" destOrd="0" presId="urn:microsoft.com/office/officeart/2005/8/layout/default"/>
    <dgm:cxn modelId="{C0FDBE08-6D1E-4011-AC9A-6D39366F47C9}" type="presParOf" srcId="{E9DBD891-FB7B-4C67-A940-5756AED08F07}" destId="{1E27E3D4-732F-4E00-9344-0A8367C76CF5}" srcOrd="8" destOrd="0" presId="urn:microsoft.com/office/officeart/2005/8/layout/default"/>
    <dgm:cxn modelId="{827F3495-AED4-4269-AADF-293D246A9EF6}" type="presParOf" srcId="{E9DBD891-FB7B-4C67-A940-5756AED08F07}" destId="{46128EA0-8748-47EE-B348-44354E9B5D88}" srcOrd="9" destOrd="0" presId="urn:microsoft.com/office/officeart/2005/8/layout/default"/>
    <dgm:cxn modelId="{C7754CE2-4379-4580-A399-8A493B78211C}" type="presParOf" srcId="{E9DBD891-FB7B-4C67-A940-5756AED08F07}" destId="{82CD67B0-9544-4958-97DC-754CF6F48949}" srcOrd="10" destOrd="0" presId="urn:microsoft.com/office/officeart/2005/8/layout/default"/>
    <dgm:cxn modelId="{0E63D1AB-4E3E-4B9D-AFE8-282478FA2940}" type="presParOf" srcId="{E9DBD891-FB7B-4C67-A940-5756AED08F07}" destId="{82F90DF3-82AB-4DA4-84F8-9688D0AD0946}" srcOrd="11" destOrd="0" presId="urn:microsoft.com/office/officeart/2005/8/layout/default"/>
    <dgm:cxn modelId="{5F12D96F-5172-43CD-B717-CB66B2262F18}" type="presParOf" srcId="{E9DBD891-FB7B-4C67-A940-5756AED08F07}" destId="{A4A3A354-B34A-4C64-9F11-C9AD33D004E3}" srcOrd="12" destOrd="0" presId="urn:microsoft.com/office/officeart/2005/8/layout/default"/>
    <dgm:cxn modelId="{ADD83EFF-D786-4918-AA14-99FD0DE2FBCD}" type="presParOf" srcId="{E9DBD891-FB7B-4C67-A940-5756AED08F07}" destId="{5D5E884D-C78D-4089-A512-EEA202C30D2C}" srcOrd="13" destOrd="0" presId="urn:microsoft.com/office/officeart/2005/8/layout/default"/>
    <dgm:cxn modelId="{6A76604B-B556-44A4-9234-FA57EA92B459}" type="presParOf" srcId="{E9DBD891-FB7B-4C67-A940-5756AED08F07}" destId="{3A24E07F-A73F-4BDC-9B1F-A3822E4AB1C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3E4E93-DB4F-405C-81EC-ADA2FA406CC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73D9C6A-C8D5-4658-8D43-2F2A55AE13DA}">
      <dgm:prSet phldr="0"/>
      <dgm:spPr/>
      <dgm:t>
        <a:bodyPr/>
        <a:lstStyle/>
        <a:p>
          <a:pPr rtl="0"/>
          <a:r>
            <a:rPr lang="hr-HR" b="1">
              <a:latin typeface="Avenir Next LT Pro"/>
            </a:rPr>
            <a:t>Interes učenika: </a:t>
          </a:r>
          <a:r>
            <a:rPr lang="hr-HR">
              <a:latin typeface="Avenir Next LT Pro"/>
            </a:rPr>
            <a:t>Učenicima</a:t>
          </a:r>
          <a:r>
            <a:rPr lang="hr-HR" sz="1800">
              <a:latin typeface="Avenir Next LT Pro"/>
            </a:rPr>
            <a:t> je područje umjetne inteligencije interesantno te su u mnogim razredima bili vrlo motivirani i angažirani na nastavi</a:t>
          </a:r>
          <a:endParaRPr lang="hr-HR">
            <a:latin typeface="Avenir Next LT Pro"/>
          </a:endParaRPr>
        </a:p>
      </dgm:t>
    </dgm:pt>
    <dgm:pt modelId="{C41BEAAF-B6B9-4833-B0BC-47286670E63E}" type="parTrans" cxnId="{87B025A7-F6B0-41E8-888C-4ED131661824}">
      <dgm:prSet/>
      <dgm:spPr/>
    </dgm:pt>
    <dgm:pt modelId="{E5F4CD93-DF9E-44B3-B04A-C604EB8E2A47}" type="sibTrans" cxnId="{87B025A7-F6B0-41E8-888C-4ED131661824}">
      <dgm:prSet/>
      <dgm:spPr/>
    </dgm:pt>
    <dgm:pt modelId="{6AD94A86-1E95-4D8D-88DD-7776A340349E}">
      <dgm:prSet phldr="0"/>
      <dgm:spPr/>
      <dgm:t>
        <a:bodyPr/>
        <a:lstStyle/>
        <a:p>
          <a:pPr rtl="0"/>
          <a:r>
            <a:rPr lang="hr-HR" sz="1800" b="1">
              <a:latin typeface="Avenir Next LT Pro"/>
            </a:rPr>
            <a:t>Profesionalni razvoj nastavnika: </a:t>
          </a:r>
          <a:r>
            <a:rPr lang="hr-HR" sz="1800" b="0">
              <a:latin typeface="Avenir Next LT Pro"/>
            </a:rPr>
            <a:t>provođenje kurikuluma potiče nastavnike da usvajaju nova znanja i vještine te prate suvremene trendove</a:t>
          </a:r>
          <a:endParaRPr lang="hr-HR" sz="1800" b="0"/>
        </a:p>
      </dgm:t>
    </dgm:pt>
    <dgm:pt modelId="{DEB54239-7EF5-49C3-8BEB-060222F961A7}" type="parTrans" cxnId="{E19A91BB-667E-4710-A4B5-9FD577BBCA67}">
      <dgm:prSet/>
      <dgm:spPr/>
    </dgm:pt>
    <dgm:pt modelId="{42B9096B-F2D8-4150-9952-35845B08CBF7}" type="sibTrans" cxnId="{E19A91BB-667E-4710-A4B5-9FD577BBCA67}">
      <dgm:prSet/>
      <dgm:spPr/>
    </dgm:pt>
    <dgm:pt modelId="{31DC267D-7C74-4340-B88C-C582BDF6CCB4}">
      <dgm:prSet phldr="0"/>
      <dgm:spPr/>
      <dgm:t>
        <a:bodyPr/>
        <a:lstStyle/>
        <a:p>
          <a:pPr rtl="0"/>
          <a:r>
            <a:rPr lang="hr-HR" b="1">
              <a:latin typeface="Avenir Next LT Pro"/>
            </a:rPr>
            <a:t>Dijeljenje znanja:</a:t>
          </a:r>
          <a:r>
            <a:rPr lang="hr-HR">
              <a:latin typeface="Avenir Next LT Pro"/>
            </a:rPr>
            <a:t> nastavnicima su ponuđene edukacije bile vrlo korisne, osim toga međusobno su dijelili znanje i izrađene materijale, pa sada već postoji dobra baza za buduću nastavu</a:t>
          </a:r>
        </a:p>
      </dgm:t>
    </dgm:pt>
    <dgm:pt modelId="{C2A13155-EE14-43DD-94A2-BF7B991AC152}" type="parTrans" cxnId="{7F66E7C3-777C-41B7-A9E4-D13B351A9F1D}">
      <dgm:prSet/>
      <dgm:spPr/>
    </dgm:pt>
    <dgm:pt modelId="{68FCD472-243A-4BCA-B58E-447F7E8DBE3F}" type="sibTrans" cxnId="{7F66E7C3-777C-41B7-A9E4-D13B351A9F1D}">
      <dgm:prSet/>
      <dgm:spPr/>
    </dgm:pt>
    <dgm:pt modelId="{D8516CDC-8359-45B5-9810-ADEF7611A8AD}">
      <dgm:prSet phldr="0"/>
      <dgm:spPr/>
      <dgm:t>
        <a:bodyPr/>
        <a:lstStyle/>
        <a:p>
          <a:pPr rtl="0"/>
          <a:r>
            <a:rPr lang="hr-HR" b="1">
              <a:latin typeface="Avenir Next LT Pro"/>
            </a:rPr>
            <a:t>Osvještavanje rizika i potencijala UI</a:t>
          </a:r>
          <a:r>
            <a:rPr lang="hr-HR">
              <a:latin typeface="Avenir Next LT Pro"/>
            </a:rPr>
            <a:t>: učenici su imali priliku osvijestiti rizike tehnologije koju već koriste, ali i otkriti njen novi potencijal</a:t>
          </a:r>
        </a:p>
      </dgm:t>
    </dgm:pt>
    <dgm:pt modelId="{CD8F930F-89D0-422F-A20C-005E5360B0D7}" type="parTrans" cxnId="{91D81B71-9231-46CB-BE30-F23831F48CE2}">
      <dgm:prSet/>
      <dgm:spPr/>
    </dgm:pt>
    <dgm:pt modelId="{66F6FCBF-BE7B-4C95-9C5E-16F0EBF0C995}" type="sibTrans" cxnId="{91D81B71-9231-46CB-BE30-F23831F48CE2}">
      <dgm:prSet/>
      <dgm:spPr/>
    </dgm:pt>
    <dgm:pt modelId="{8C0CBAF1-892C-4641-BB87-322DCBDE3CCF}">
      <dgm:prSet phldr="0"/>
      <dgm:spPr/>
      <dgm:t>
        <a:bodyPr/>
        <a:lstStyle/>
        <a:p>
          <a:pPr rtl="0"/>
          <a:r>
            <a:rPr lang="hr-HR" b="1">
              <a:latin typeface="Avenir Next LT Pro"/>
            </a:rPr>
            <a:t>Mogućnost kreativnog izražavanja:</a:t>
          </a:r>
          <a:r>
            <a:rPr lang="hr-HR">
              <a:latin typeface="Avenir Next LT Pro"/>
            </a:rPr>
            <a:t> učenici su uživali u izradi digitalnih sadržaja te su imali priliku kreirati nastavu uz nastavnike, predlagati aktivnosti i pronalaziti inovativna rješenja problemskih zadataka</a:t>
          </a:r>
        </a:p>
      </dgm:t>
    </dgm:pt>
    <dgm:pt modelId="{5C77AEA6-EAA7-4733-ADEB-002623EAD264}" type="parTrans" cxnId="{A2840BA6-DEEE-439A-9090-984C2B4875BD}">
      <dgm:prSet/>
      <dgm:spPr/>
    </dgm:pt>
    <dgm:pt modelId="{4FA5D299-6E3C-4A8F-83B7-519634051DFF}" type="sibTrans" cxnId="{A2840BA6-DEEE-439A-9090-984C2B4875BD}">
      <dgm:prSet/>
      <dgm:spPr/>
    </dgm:pt>
    <dgm:pt modelId="{E9DBD891-FB7B-4C67-A940-5756AED08F07}" type="pres">
      <dgm:prSet presAssocID="{BE3E4E93-DB4F-405C-81EC-ADA2FA406CC9}" presName="diagram" presStyleCnt="0">
        <dgm:presLayoutVars>
          <dgm:dir/>
          <dgm:resizeHandles val="exact"/>
        </dgm:presLayoutVars>
      </dgm:prSet>
      <dgm:spPr/>
    </dgm:pt>
    <dgm:pt modelId="{F6BA4228-2026-4365-A892-F6693B2439CB}" type="pres">
      <dgm:prSet presAssocID="{6AD94A86-1E95-4D8D-88DD-7776A340349E}" presName="node" presStyleLbl="node1" presStyleIdx="0" presStyleCnt="5">
        <dgm:presLayoutVars>
          <dgm:bulletEnabled val="1"/>
        </dgm:presLayoutVars>
      </dgm:prSet>
      <dgm:spPr/>
    </dgm:pt>
    <dgm:pt modelId="{F330B28B-781B-48F7-AE93-0877E4F4C468}" type="pres">
      <dgm:prSet presAssocID="{42B9096B-F2D8-4150-9952-35845B08CBF7}" presName="sibTrans" presStyleCnt="0"/>
      <dgm:spPr/>
    </dgm:pt>
    <dgm:pt modelId="{A35691E1-5F62-42E5-8A1C-2CAF27987585}" type="pres">
      <dgm:prSet presAssocID="{D73D9C6A-C8D5-4658-8D43-2F2A55AE13DA}" presName="node" presStyleLbl="node1" presStyleIdx="1" presStyleCnt="5">
        <dgm:presLayoutVars>
          <dgm:bulletEnabled val="1"/>
        </dgm:presLayoutVars>
      </dgm:prSet>
      <dgm:spPr/>
    </dgm:pt>
    <dgm:pt modelId="{F81668F6-259E-4D69-8BE6-499BD39FD63D}" type="pres">
      <dgm:prSet presAssocID="{E5F4CD93-DF9E-44B3-B04A-C604EB8E2A47}" presName="sibTrans" presStyleCnt="0"/>
      <dgm:spPr/>
    </dgm:pt>
    <dgm:pt modelId="{C34AA79A-0B25-47FC-8471-1A6B2D548688}" type="pres">
      <dgm:prSet presAssocID="{31DC267D-7C74-4340-B88C-C582BDF6CCB4}" presName="node" presStyleLbl="node1" presStyleIdx="2" presStyleCnt="5">
        <dgm:presLayoutVars>
          <dgm:bulletEnabled val="1"/>
        </dgm:presLayoutVars>
      </dgm:prSet>
      <dgm:spPr/>
    </dgm:pt>
    <dgm:pt modelId="{8D0A1102-E607-4901-8B9E-06A69EE0CD47}" type="pres">
      <dgm:prSet presAssocID="{68FCD472-243A-4BCA-B58E-447F7E8DBE3F}" presName="sibTrans" presStyleCnt="0"/>
      <dgm:spPr/>
    </dgm:pt>
    <dgm:pt modelId="{97935AAB-6378-490F-83E5-513E1E88AAA7}" type="pres">
      <dgm:prSet presAssocID="{D8516CDC-8359-45B5-9810-ADEF7611A8AD}" presName="node" presStyleLbl="node1" presStyleIdx="3" presStyleCnt="5">
        <dgm:presLayoutVars>
          <dgm:bulletEnabled val="1"/>
        </dgm:presLayoutVars>
      </dgm:prSet>
      <dgm:spPr/>
    </dgm:pt>
    <dgm:pt modelId="{B99748AF-75E2-4B3D-A66C-FDAFC1A63780}" type="pres">
      <dgm:prSet presAssocID="{66F6FCBF-BE7B-4C95-9C5E-16F0EBF0C995}" presName="sibTrans" presStyleCnt="0"/>
      <dgm:spPr/>
    </dgm:pt>
    <dgm:pt modelId="{79636613-95FE-4600-91AD-58156E451374}" type="pres">
      <dgm:prSet presAssocID="{8C0CBAF1-892C-4641-BB87-322DCBDE3CCF}" presName="node" presStyleLbl="node1" presStyleIdx="4" presStyleCnt="5">
        <dgm:presLayoutVars>
          <dgm:bulletEnabled val="1"/>
        </dgm:presLayoutVars>
      </dgm:prSet>
      <dgm:spPr/>
    </dgm:pt>
  </dgm:ptLst>
  <dgm:cxnLst>
    <dgm:cxn modelId="{95FA482F-B4B0-4F1D-B8F0-57690BA81864}" type="presOf" srcId="{8C0CBAF1-892C-4641-BB87-322DCBDE3CCF}" destId="{79636613-95FE-4600-91AD-58156E451374}" srcOrd="0" destOrd="0" presId="urn:microsoft.com/office/officeart/2005/8/layout/default"/>
    <dgm:cxn modelId="{91D81B71-9231-46CB-BE30-F23831F48CE2}" srcId="{BE3E4E93-DB4F-405C-81EC-ADA2FA406CC9}" destId="{D8516CDC-8359-45B5-9810-ADEF7611A8AD}" srcOrd="3" destOrd="0" parTransId="{CD8F930F-89D0-422F-A20C-005E5360B0D7}" sibTransId="{66F6FCBF-BE7B-4C95-9C5E-16F0EBF0C995}"/>
    <dgm:cxn modelId="{4E664C86-6394-4DA1-BF73-DA9CB699E175}" type="presOf" srcId="{BE3E4E93-DB4F-405C-81EC-ADA2FA406CC9}" destId="{E9DBD891-FB7B-4C67-A940-5756AED08F07}" srcOrd="0" destOrd="0" presId="urn:microsoft.com/office/officeart/2005/8/layout/default"/>
    <dgm:cxn modelId="{A2840BA6-DEEE-439A-9090-984C2B4875BD}" srcId="{BE3E4E93-DB4F-405C-81EC-ADA2FA406CC9}" destId="{8C0CBAF1-892C-4641-BB87-322DCBDE3CCF}" srcOrd="4" destOrd="0" parTransId="{5C77AEA6-EAA7-4733-ADEB-002623EAD264}" sibTransId="{4FA5D299-6E3C-4A8F-83B7-519634051DFF}"/>
    <dgm:cxn modelId="{87B025A7-F6B0-41E8-888C-4ED131661824}" srcId="{BE3E4E93-DB4F-405C-81EC-ADA2FA406CC9}" destId="{D73D9C6A-C8D5-4658-8D43-2F2A55AE13DA}" srcOrd="1" destOrd="0" parTransId="{C41BEAAF-B6B9-4833-B0BC-47286670E63E}" sibTransId="{E5F4CD93-DF9E-44B3-B04A-C604EB8E2A47}"/>
    <dgm:cxn modelId="{168636AA-76D6-4E3A-84E8-2B3CC9592B98}" type="presOf" srcId="{D73D9C6A-C8D5-4658-8D43-2F2A55AE13DA}" destId="{A35691E1-5F62-42E5-8A1C-2CAF27987585}" srcOrd="0" destOrd="0" presId="urn:microsoft.com/office/officeart/2005/8/layout/default"/>
    <dgm:cxn modelId="{E19A91BB-667E-4710-A4B5-9FD577BBCA67}" srcId="{BE3E4E93-DB4F-405C-81EC-ADA2FA406CC9}" destId="{6AD94A86-1E95-4D8D-88DD-7776A340349E}" srcOrd="0" destOrd="0" parTransId="{DEB54239-7EF5-49C3-8BEB-060222F961A7}" sibTransId="{42B9096B-F2D8-4150-9952-35845B08CBF7}"/>
    <dgm:cxn modelId="{7F66E7C3-777C-41B7-A9E4-D13B351A9F1D}" srcId="{BE3E4E93-DB4F-405C-81EC-ADA2FA406CC9}" destId="{31DC267D-7C74-4340-B88C-C582BDF6CCB4}" srcOrd="2" destOrd="0" parTransId="{C2A13155-EE14-43DD-94A2-BF7B991AC152}" sibTransId="{68FCD472-243A-4BCA-B58E-447F7E8DBE3F}"/>
    <dgm:cxn modelId="{AA62F5DA-97A0-4AF6-8979-AC1FDF68A0B7}" type="presOf" srcId="{6AD94A86-1E95-4D8D-88DD-7776A340349E}" destId="{F6BA4228-2026-4365-A892-F6693B2439CB}" srcOrd="0" destOrd="0" presId="urn:microsoft.com/office/officeart/2005/8/layout/default"/>
    <dgm:cxn modelId="{BAF131F7-F0E1-497D-8A24-B3A640C98637}" type="presOf" srcId="{31DC267D-7C74-4340-B88C-C582BDF6CCB4}" destId="{C34AA79A-0B25-47FC-8471-1A6B2D548688}" srcOrd="0" destOrd="0" presId="urn:microsoft.com/office/officeart/2005/8/layout/default"/>
    <dgm:cxn modelId="{CAEAABF7-618D-4CDA-A382-CE6608F4F030}" type="presOf" srcId="{D8516CDC-8359-45B5-9810-ADEF7611A8AD}" destId="{97935AAB-6378-490F-83E5-513E1E88AAA7}" srcOrd="0" destOrd="0" presId="urn:microsoft.com/office/officeart/2005/8/layout/default"/>
    <dgm:cxn modelId="{E5F1523B-87FB-4734-86B5-B795A57B439D}" type="presParOf" srcId="{E9DBD891-FB7B-4C67-A940-5756AED08F07}" destId="{F6BA4228-2026-4365-A892-F6693B2439CB}" srcOrd="0" destOrd="0" presId="urn:microsoft.com/office/officeart/2005/8/layout/default"/>
    <dgm:cxn modelId="{B504AC4A-B95D-4D87-BAED-820409BF4B59}" type="presParOf" srcId="{E9DBD891-FB7B-4C67-A940-5756AED08F07}" destId="{F330B28B-781B-48F7-AE93-0877E4F4C468}" srcOrd="1" destOrd="0" presId="urn:microsoft.com/office/officeart/2005/8/layout/default"/>
    <dgm:cxn modelId="{D59B59AB-D731-4980-BB00-C9018FC1FBCC}" type="presParOf" srcId="{E9DBD891-FB7B-4C67-A940-5756AED08F07}" destId="{A35691E1-5F62-42E5-8A1C-2CAF27987585}" srcOrd="2" destOrd="0" presId="urn:microsoft.com/office/officeart/2005/8/layout/default"/>
    <dgm:cxn modelId="{8F4BE208-449E-4C08-9B7D-6AF51819424B}" type="presParOf" srcId="{E9DBD891-FB7B-4C67-A940-5756AED08F07}" destId="{F81668F6-259E-4D69-8BE6-499BD39FD63D}" srcOrd="3" destOrd="0" presId="urn:microsoft.com/office/officeart/2005/8/layout/default"/>
    <dgm:cxn modelId="{973DAD9D-A46C-4C92-A8BF-6731154E7EA8}" type="presParOf" srcId="{E9DBD891-FB7B-4C67-A940-5756AED08F07}" destId="{C34AA79A-0B25-47FC-8471-1A6B2D548688}" srcOrd="4" destOrd="0" presId="urn:microsoft.com/office/officeart/2005/8/layout/default"/>
    <dgm:cxn modelId="{1F36C132-FA89-475B-8596-67E0F016C16A}" type="presParOf" srcId="{E9DBD891-FB7B-4C67-A940-5756AED08F07}" destId="{8D0A1102-E607-4901-8B9E-06A69EE0CD47}" srcOrd="5" destOrd="0" presId="urn:microsoft.com/office/officeart/2005/8/layout/default"/>
    <dgm:cxn modelId="{82BB2A19-9DF8-4CDC-B833-BCF46C5AEEC6}" type="presParOf" srcId="{E9DBD891-FB7B-4C67-A940-5756AED08F07}" destId="{97935AAB-6378-490F-83E5-513E1E88AAA7}" srcOrd="6" destOrd="0" presId="urn:microsoft.com/office/officeart/2005/8/layout/default"/>
    <dgm:cxn modelId="{B1D553AD-876B-4177-9A02-E45000374E8F}" type="presParOf" srcId="{E9DBD891-FB7B-4C67-A940-5756AED08F07}" destId="{B99748AF-75E2-4B3D-A66C-FDAFC1A63780}" srcOrd="7" destOrd="0" presId="urn:microsoft.com/office/officeart/2005/8/layout/default"/>
    <dgm:cxn modelId="{4FCF856A-D625-494D-A4DD-BBF2672386B3}" type="presParOf" srcId="{E9DBD891-FB7B-4C67-A940-5756AED08F07}" destId="{79636613-95FE-4600-91AD-58156E45137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AEA896-A50E-4F61-BEBE-FB04F13B12C1}"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F30AFC24-9E0A-4ECF-BFAA-77D2323EC3A1}">
      <dgm:prSet/>
      <dgm:spPr/>
      <dgm:t>
        <a:bodyPr/>
        <a:lstStyle/>
        <a:p>
          <a:r>
            <a:rPr lang="hr-HR" b="1"/>
            <a:t>Složenost tema</a:t>
          </a:r>
          <a:r>
            <a:rPr lang="hr-HR"/>
            <a:t>: Složenost tema poput NLP-a i LLM-ova ne dopušta ulazak u dubine sadržaja. Apstraktnost tehnologije UI zahtijeva više objašnjavanja kod nekih učenika.</a:t>
          </a:r>
          <a:endParaRPr lang="en-US"/>
        </a:p>
      </dgm:t>
    </dgm:pt>
    <dgm:pt modelId="{757F90D8-832B-42EC-85C1-0E097E6E1B0D}" type="parTrans" cxnId="{B8D7E789-2E95-4503-AB33-EEFD15D25257}">
      <dgm:prSet/>
      <dgm:spPr/>
      <dgm:t>
        <a:bodyPr/>
        <a:lstStyle/>
        <a:p>
          <a:endParaRPr lang="en-US"/>
        </a:p>
      </dgm:t>
    </dgm:pt>
    <dgm:pt modelId="{BFDF5A2B-B5F5-4CAB-99A2-A1466B44975A}" type="sibTrans" cxnId="{B8D7E789-2E95-4503-AB33-EEFD15D25257}">
      <dgm:prSet/>
      <dgm:spPr/>
      <dgm:t>
        <a:bodyPr/>
        <a:lstStyle/>
        <a:p>
          <a:endParaRPr lang="en-US"/>
        </a:p>
      </dgm:t>
    </dgm:pt>
    <dgm:pt modelId="{CEECD271-822D-4396-A21E-D4032BFD108A}">
      <dgm:prSet/>
      <dgm:spPr/>
      <dgm:t>
        <a:bodyPr/>
        <a:lstStyle/>
        <a:p>
          <a:r>
            <a:rPr lang="hr-HR" b="1"/>
            <a:t>Održivost kurikuluma</a:t>
          </a:r>
          <a:r>
            <a:rPr lang="hr-HR"/>
            <a:t>: Brzina promjena tehnologija dovodi u pitanje održivost “fiksnog”, trebalo prilagođavati kurikulum svake dvije godine. Potrebna je stalna edukacija nastavnika kako bi ostali u tijeku s trendovima.</a:t>
          </a:r>
          <a:endParaRPr lang="en-US"/>
        </a:p>
      </dgm:t>
    </dgm:pt>
    <dgm:pt modelId="{FCC228FD-E3A2-466D-AB7A-2F448427E829}" type="parTrans" cxnId="{0849993A-B8D8-4345-8FDF-8B34D9EE32F9}">
      <dgm:prSet/>
      <dgm:spPr/>
      <dgm:t>
        <a:bodyPr/>
        <a:lstStyle/>
        <a:p>
          <a:endParaRPr lang="en-US"/>
        </a:p>
      </dgm:t>
    </dgm:pt>
    <dgm:pt modelId="{8B6BB750-A380-404F-BD5A-8E1CD823149C}" type="sibTrans" cxnId="{0849993A-B8D8-4345-8FDF-8B34D9EE32F9}">
      <dgm:prSet/>
      <dgm:spPr/>
      <dgm:t>
        <a:bodyPr/>
        <a:lstStyle/>
        <a:p>
          <a:endParaRPr lang="en-US"/>
        </a:p>
      </dgm:t>
    </dgm:pt>
    <dgm:pt modelId="{DDDC6CD1-FFA7-462A-9BED-B2AC66036F94}">
      <dgm:prSet/>
      <dgm:spPr/>
      <dgm:t>
        <a:bodyPr/>
        <a:lstStyle/>
        <a:p>
          <a:r>
            <a:rPr lang="hr-HR" b="1"/>
            <a:t>Ograničeno vrijeme nastave</a:t>
          </a:r>
          <a:r>
            <a:rPr lang="hr-HR"/>
            <a:t>: Jedan sat tjedno nije dovoljan za obradu teorijskih i praktičnih sadržaja; učenici često žele više vremena. Potrebno je više od predviđenih sati, osobito za dublje projekte.</a:t>
          </a:r>
          <a:endParaRPr lang="en-US"/>
        </a:p>
      </dgm:t>
    </dgm:pt>
    <dgm:pt modelId="{DA3D2BE8-CE69-423C-BF79-CA20A9F60F80}" type="parTrans" cxnId="{ED0A5941-F2E7-4BBE-951A-13B6477616ED}">
      <dgm:prSet/>
      <dgm:spPr/>
      <dgm:t>
        <a:bodyPr/>
        <a:lstStyle/>
        <a:p>
          <a:endParaRPr lang="en-US"/>
        </a:p>
      </dgm:t>
    </dgm:pt>
    <dgm:pt modelId="{F411C945-F236-4601-A83A-D75D43D3651D}" type="sibTrans" cxnId="{ED0A5941-F2E7-4BBE-951A-13B6477616ED}">
      <dgm:prSet/>
      <dgm:spPr/>
      <dgm:t>
        <a:bodyPr/>
        <a:lstStyle/>
        <a:p>
          <a:endParaRPr lang="en-US"/>
        </a:p>
      </dgm:t>
    </dgm:pt>
    <dgm:pt modelId="{6BD3FF7D-E037-4DD9-941D-16D6297C874D}">
      <dgm:prSet/>
      <dgm:spPr/>
      <dgm:t>
        <a:bodyPr/>
        <a:lstStyle/>
        <a:p>
          <a:r>
            <a:rPr lang="hr-HR" b="1"/>
            <a:t>Manjak digitalnih obrazovnih sadržaja</a:t>
          </a:r>
          <a:r>
            <a:rPr lang="hr-HR"/>
            <a:t>: Nedostaje jedinstvena platforma s gotovim primjerima, zadacima, kvizovima, uputama i materijalima prilagođenima učenicima.</a:t>
          </a:r>
          <a:endParaRPr lang="en-US"/>
        </a:p>
      </dgm:t>
    </dgm:pt>
    <dgm:pt modelId="{E8E5000A-2309-4F4F-9983-BAD54F4C84CE}" type="parTrans" cxnId="{687351B4-C084-45C4-BC07-CA1CD8430111}">
      <dgm:prSet/>
      <dgm:spPr/>
      <dgm:t>
        <a:bodyPr/>
        <a:lstStyle/>
        <a:p>
          <a:endParaRPr lang="en-US"/>
        </a:p>
      </dgm:t>
    </dgm:pt>
    <dgm:pt modelId="{466F50BF-B51B-4FC0-A3CA-F88EEBC255B9}" type="sibTrans" cxnId="{687351B4-C084-45C4-BC07-CA1CD8430111}">
      <dgm:prSet/>
      <dgm:spPr/>
      <dgm:t>
        <a:bodyPr/>
        <a:lstStyle/>
        <a:p>
          <a:endParaRPr lang="en-US"/>
        </a:p>
      </dgm:t>
    </dgm:pt>
    <dgm:pt modelId="{50D9B8B4-9520-455A-BA38-45F034F135F9}">
      <dgm:prSet/>
      <dgm:spPr/>
      <dgm:t>
        <a:bodyPr/>
        <a:lstStyle/>
        <a:p>
          <a:r>
            <a:rPr lang="hr-HR" b="1"/>
            <a:t>Preširoko formulirani ishodi</a:t>
          </a:r>
          <a:r>
            <a:rPr lang="hr-HR"/>
            <a:t>: Ishodi u domeni B često su preširoko formulirani (npr. “kritički procijene etičke aspekte AI-ja" trebaju konkretne kriterije).</a:t>
          </a:r>
          <a:endParaRPr lang="en-US"/>
        </a:p>
      </dgm:t>
    </dgm:pt>
    <dgm:pt modelId="{F9114FA9-8A97-4E3D-BA56-DD491D7ACEC4}" type="parTrans" cxnId="{5D49D72A-6BEE-4F60-90AB-78F72577AD7B}">
      <dgm:prSet/>
      <dgm:spPr/>
      <dgm:t>
        <a:bodyPr/>
        <a:lstStyle/>
        <a:p>
          <a:endParaRPr lang="en-US"/>
        </a:p>
      </dgm:t>
    </dgm:pt>
    <dgm:pt modelId="{7ACDC86C-A1C7-494C-9165-A3139C5C518E}" type="sibTrans" cxnId="{5D49D72A-6BEE-4F60-90AB-78F72577AD7B}">
      <dgm:prSet/>
      <dgm:spPr/>
      <dgm:t>
        <a:bodyPr/>
        <a:lstStyle/>
        <a:p>
          <a:endParaRPr lang="en-US"/>
        </a:p>
      </dgm:t>
    </dgm:pt>
    <dgm:pt modelId="{77C91613-54C3-49AA-AC11-D4E1A82C7009}">
      <dgm:prSet/>
      <dgm:spPr/>
      <dgm:t>
        <a:bodyPr/>
        <a:lstStyle/>
        <a:p>
          <a:r>
            <a:rPr lang="hr-HR" b="1"/>
            <a:t>Zloupotreba UI alata</a:t>
          </a:r>
          <a:r>
            <a:rPr lang="hr-HR"/>
            <a:t>: Učenici mogu kreirati neprimjerene sadržaje (pjesme, videozapise) koristeći UI, što zahtijeva nadzor.</a:t>
          </a:r>
          <a:endParaRPr lang="en-US"/>
        </a:p>
      </dgm:t>
    </dgm:pt>
    <dgm:pt modelId="{62C2A934-99AB-4F55-A7E3-9DEF4FEA494D}" type="parTrans" cxnId="{5438CEF4-A9B6-46DF-A9F3-BF08C79F9FC0}">
      <dgm:prSet/>
      <dgm:spPr/>
      <dgm:t>
        <a:bodyPr/>
        <a:lstStyle/>
        <a:p>
          <a:endParaRPr lang="en-US"/>
        </a:p>
      </dgm:t>
    </dgm:pt>
    <dgm:pt modelId="{74F0E09C-0361-4A52-BECF-F6F63CB7F3CE}" type="sibTrans" cxnId="{5438CEF4-A9B6-46DF-A9F3-BF08C79F9FC0}">
      <dgm:prSet/>
      <dgm:spPr/>
      <dgm:t>
        <a:bodyPr/>
        <a:lstStyle/>
        <a:p>
          <a:endParaRPr lang="en-US"/>
        </a:p>
      </dgm:t>
    </dgm:pt>
    <dgm:pt modelId="{05F0D0AA-2303-472C-90D5-99DFF1D28E9E}">
      <dgm:prSet/>
      <dgm:spPr/>
      <dgm:t>
        <a:bodyPr/>
        <a:lstStyle/>
        <a:p>
          <a:r>
            <a:rPr lang="hr-HR" b="1"/>
            <a:t>Otpor učitelja</a:t>
          </a:r>
          <a:r>
            <a:rPr lang="hr-HR"/>
            <a:t>: Nekim je kolegama ovaj kurikulum dodatno opterećenje, a nedostatak samopouzdanja u radu s novim tehnologijama dovodi do odustajanja.</a:t>
          </a:r>
          <a:endParaRPr lang="en-US"/>
        </a:p>
      </dgm:t>
    </dgm:pt>
    <dgm:pt modelId="{8C9685E0-DE4E-4211-AA7D-DA8E32149E46}" type="parTrans" cxnId="{6FEE5563-DFBF-438F-B169-844F35975B0F}">
      <dgm:prSet/>
      <dgm:spPr/>
      <dgm:t>
        <a:bodyPr/>
        <a:lstStyle/>
        <a:p>
          <a:endParaRPr lang="en-US"/>
        </a:p>
      </dgm:t>
    </dgm:pt>
    <dgm:pt modelId="{4E4C7141-0379-4044-873E-B7B4F2797375}" type="sibTrans" cxnId="{6FEE5563-DFBF-438F-B169-844F35975B0F}">
      <dgm:prSet/>
      <dgm:spPr/>
      <dgm:t>
        <a:bodyPr/>
        <a:lstStyle/>
        <a:p>
          <a:endParaRPr lang="en-US"/>
        </a:p>
      </dgm:t>
    </dgm:pt>
    <dgm:pt modelId="{DBCECB90-24BF-4FB2-874F-544E8ED9C7A7}" type="pres">
      <dgm:prSet presAssocID="{76AEA896-A50E-4F61-BEBE-FB04F13B12C1}" presName="diagram" presStyleCnt="0">
        <dgm:presLayoutVars>
          <dgm:dir/>
          <dgm:resizeHandles val="exact"/>
        </dgm:presLayoutVars>
      </dgm:prSet>
      <dgm:spPr/>
    </dgm:pt>
    <dgm:pt modelId="{2012B248-61DA-4D38-A53F-BF9845BA94CD}" type="pres">
      <dgm:prSet presAssocID="{F30AFC24-9E0A-4ECF-BFAA-77D2323EC3A1}" presName="node" presStyleLbl="node1" presStyleIdx="0" presStyleCnt="7">
        <dgm:presLayoutVars>
          <dgm:bulletEnabled val="1"/>
        </dgm:presLayoutVars>
      </dgm:prSet>
      <dgm:spPr/>
    </dgm:pt>
    <dgm:pt modelId="{EAF34EF1-CFE1-48D3-8FE7-59BE18CE58A5}" type="pres">
      <dgm:prSet presAssocID="{BFDF5A2B-B5F5-4CAB-99A2-A1466B44975A}" presName="sibTrans" presStyleCnt="0"/>
      <dgm:spPr/>
    </dgm:pt>
    <dgm:pt modelId="{94E407AA-85B0-436C-87D8-A07FADD2FCDF}" type="pres">
      <dgm:prSet presAssocID="{CEECD271-822D-4396-A21E-D4032BFD108A}" presName="node" presStyleLbl="node1" presStyleIdx="1" presStyleCnt="7">
        <dgm:presLayoutVars>
          <dgm:bulletEnabled val="1"/>
        </dgm:presLayoutVars>
      </dgm:prSet>
      <dgm:spPr/>
    </dgm:pt>
    <dgm:pt modelId="{F91915FB-5FB1-46E6-9ECB-53F4A6086E18}" type="pres">
      <dgm:prSet presAssocID="{8B6BB750-A380-404F-BD5A-8E1CD823149C}" presName="sibTrans" presStyleCnt="0"/>
      <dgm:spPr/>
    </dgm:pt>
    <dgm:pt modelId="{9EF4CEDD-50A2-4CA3-A587-9773B3F530EA}" type="pres">
      <dgm:prSet presAssocID="{DDDC6CD1-FFA7-462A-9BED-B2AC66036F94}" presName="node" presStyleLbl="node1" presStyleIdx="2" presStyleCnt="7">
        <dgm:presLayoutVars>
          <dgm:bulletEnabled val="1"/>
        </dgm:presLayoutVars>
      </dgm:prSet>
      <dgm:spPr/>
    </dgm:pt>
    <dgm:pt modelId="{9887DFF4-69B4-450A-AC4E-43156E4B1308}" type="pres">
      <dgm:prSet presAssocID="{F411C945-F236-4601-A83A-D75D43D3651D}" presName="sibTrans" presStyleCnt="0"/>
      <dgm:spPr/>
    </dgm:pt>
    <dgm:pt modelId="{E698D320-7678-447F-A49F-A3C724682972}" type="pres">
      <dgm:prSet presAssocID="{6BD3FF7D-E037-4DD9-941D-16D6297C874D}" presName="node" presStyleLbl="node1" presStyleIdx="3" presStyleCnt="7">
        <dgm:presLayoutVars>
          <dgm:bulletEnabled val="1"/>
        </dgm:presLayoutVars>
      </dgm:prSet>
      <dgm:spPr/>
    </dgm:pt>
    <dgm:pt modelId="{9F90896D-95FC-418A-99CE-9B650AF06534}" type="pres">
      <dgm:prSet presAssocID="{466F50BF-B51B-4FC0-A3CA-F88EEBC255B9}" presName="sibTrans" presStyleCnt="0"/>
      <dgm:spPr/>
    </dgm:pt>
    <dgm:pt modelId="{C39E55B1-9FB5-4234-B357-3D5D001D4293}" type="pres">
      <dgm:prSet presAssocID="{50D9B8B4-9520-455A-BA38-45F034F135F9}" presName="node" presStyleLbl="node1" presStyleIdx="4" presStyleCnt="7">
        <dgm:presLayoutVars>
          <dgm:bulletEnabled val="1"/>
        </dgm:presLayoutVars>
      </dgm:prSet>
      <dgm:spPr/>
    </dgm:pt>
    <dgm:pt modelId="{366897FF-3588-443A-81D5-B9F28F8195BA}" type="pres">
      <dgm:prSet presAssocID="{7ACDC86C-A1C7-494C-9165-A3139C5C518E}" presName="sibTrans" presStyleCnt="0"/>
      <dgm:spPr/>
    </dgm:pt>
    <dgm:pt modelId="{C7742FCF-255A-49AB-B147-825DD0AD3C7F}" type="pres">
      <dgm:prSet presAssocID="{77C91613-54C3-49AA-AC11-D4E1A82C7009}" presName="node" presStyleLbl="node1" presStyleIdx="5" presStyleCnt="7">
        <dgm:presLayoutVars>
          <dgm:bulletEnabled val="1"/>
        </dgm:presLayoutVars>
      </dgm:prSet>
      <dgm:spPr/>
    </dgm:pt>
    <dgm:pt modelId="{10023581-0C87-4D04-882C-F2D0823F4037}" type="pres">
      <dgm:prSet presAssocID="{74F0E09C-0361-4A52-BECF-F6F63CB7F3CE}" presName="sibTrans" presStyleCnt="0"/>
      <dgm:spPr/>
    </dgm:pt>
    <dgm:pt modelId="{33FE8168-DFA4-44CB-92DE-705905FFF581}" type="pres">
      <dgm:prSet presAssocID="{05F0D0AA-2303-472C-90D5-99DFF1D28E9E}" presName="node" presStyleLbl="node1" presStyleIdx="6" presStyleCnt="7">
        <dgm:presLayoutVars>
          <dgm:bulletEnabled val="1"/>
        </dgm:presLayoutVars>
      </dgm:prSet>
      <dgm:spPr/>
    </dgm:pt>
  </dgm:ptLst>
  <dgm:cxnLst>
    <dgm:cxn modelId="{5D49D72A-6BEE-4F60-90AB-78F72577AD7B}" srcId="{76AEA896-A50E-4F61-BEBE-FB04F13B12C1}" destId="{50D9B8B4-9520-455A-BA38-45F034F135F9}" srcOrd="4" destOrd="0" parTransId="{F9114FA9-8A97-4E3D-BA56-DD491D7ACEC4}" sibTransId="{7ACDC86C-A1C7-494C-9165-A3139C5C518E}"/>
    <dgm:cxn modelId="{0849993A-B8D8-4345-8FDF-8B34D9EE32F9}" srcId="{76AEA896-A50E-4F61-BEBE-FB04F13B12C1}" destId="{CEECD271-822D-4396-A21E-D4032BFD108A}" srcOrd="1" destOrd="0" parTransId="{FCC228FD-E3A2-466D-AB7A-2F448427E829}" sibTransId="{8B6BB750-A380-404F-BD5A-8E1CD823149C}"/>
    <dgm:cxn modelId="{ED0A5941-F2E7-4BBE-951A-13B6477616ED}" srcId="{76AEA896-A50E-4F61-BEBE-FB04F13B12C1}" destId="{DDDC6CD1-FFA7-462A-9BED-B2AC66036F94}" srcOrd="2" destOrd="0" parTransId="{DA3D2BE8-CE69-423C-BF79-CA20A9F60F80}" sibTransId="{F411C945-F236-4601-A83A-D75D43D3651D}"/>
    <dgm:cxn modelId="{6FEE5563-DFBF-438F-B169-844F35975B0F}" srcId="{76AEA896-A50E-4F61-BEBE-FB04F13B12C1}" destId="{05F0D0AA-2303-472C-90D5-99DFF1D28E9E}" srcOrd="6" destOrd="0" parTransId="{8C9685E0-DE4E-4211-AA7D-DA8E32149E46}" sibTransId="{4E4C7141-0379-4044-873E-B7B4F2797375}"/>
    <dgm:cxn modelId="{6667A44B-B28A-4AE6-AD22-B79EBF984A9E}" type="presOf" srcId="{6BD3FF7D-E037-4DD9-941D-16D6297C874D}" destId="{E698D320-7678-447F-A49F-A3C724682972}" srcOrd="0" destOrd="0" presId="urn:microsoft.com/office/officeart/2005/8/layout/default"/>
    <dgm:cxn modelId="{4D4CEC6E-BF2B-4951-953E-7A05E0778FE9}" type="presOf" srcId="{CEECD271-822D-4396-A21E-D4032BFD108A}" destId="{94E407AA-85B0-436C-87D8-A07FADD2FCDF}" srcOrd="0" destOrd="0" presId="urn:microsoft.com/office/officeart/2005/8/layout/default"/>
    <dgm:cxn modelId="{3C570051-EDE1-43BC-A1F1-7E192E8A4FE8}" type="presOf" srcId="{77C91613-54C3-49AA-AC11-D4E1A82C7009}" destId="{C7742FCF-255A-49AB-B147-825DD0AD3C7F}" srcOrd="0" destOrd="0" presId="urn:microsoft.com/office/officeart/2005/8/layout/default"/>
    <dgm:cxn modelId="{E0EF6958-E82C-416A-8629-43913236F8BF}" type="presOf" srcId="{F30AFC24-9E0A-4ECF-BFAA-77D2323EC3A1}" destId="{2012B248-61DA-4D38-A53F-BF9845BA94CD}" srcOrd="0" destOrd="0" presId="urn:microsoft.com/office/officeart/2005/8/layout/default"/>
    <dgm:cxn modelId="{0F4D5B59-8FF4-43C6-B24A-0AF229841CAE}" type="presOf" srcId="{76AEA896-A50E-4F61-BEBE-FB04F13B12C1}" destId="{DBCECB90-24BF-4FB2-874F-544E8ED9C7A7}" srcOrd="0" destOrd="0" presId="urn:microsoft.com/office/officeart/2005/8/layout/default"/>
    <dgm:cxn modelId="{B8D7E789-2E95-4503-AB33-EEFD15D25257}" srcId="{76AEA896-A50E-4F61-BEBE-FB04F13B12C1}" destId="{F30AFC24-9E0A-4ECF-BFAA-77D2323EC3A1}" srcOrd="0" destOrd="0" parTransId="{757F90D8-832B-42EC-85C1-0E097E6E1B0D}" sibTransId="{BFDF5A2B-B5F5-4CAB-99A2-A1466B44975A}"/>
    <dgm:cxn modelId="{42D90A9E-9934-4A21-A968-C5CD2458F1C9}" type="presOf" srcId="{05F0D0AA-2303-472C-90D5-99DFF1D28E9E}" destId="{33FE8168-DFA4-44CB-92DE-705905FFF581}" srcOrd="0" destOrd="0" presId="urn:microsoft.com/office/officeart/2005/8/layout/default"/>
    <dgm:cxn modelId="{343242A8-68B0-486E-826C-C8A9CBB9DE24}" type="presOf" srcId="{50D9B8B4-9520-455A-BA38-45F034F135F9}" destId="{C39E55B1-9FB5-4234-B357-3D5D001D4293}" srcOrd="0" destOrd="0" presId="urn:microsoft.com/office/officeart/2005/8/layout/default"/>
    <dgm:cxn modelId="{687351B4-C084-45C4-BC07-CA1CD8430111}" srcId="{76AEA896-A50E-4F61-BEBE-FB04F13B12C1}" destId="{6BD3FF7D-E037-4DD9-941D-16D6297C874D}" srcOrd="3" destOrd="0" parTransId="{E8E5000A-2309-4F4F-9983-BAD54F4C84CE}" sibTransId="{466F50BF-B51B-4FC0-A3CA-F88EEBC255B9}"/>
    <dgm:cxn modelId="{C723B2E9-3173-4614-8774-0B8243ED5974}" type="presOf" srcId="{DDDC6CD1-FFA7-462A-9BED-B2AC66036F94}" destId="{9EF4CEDD-50A2-4CA3-A587-9773B3F530EA}" srcOrd="0" destOrd="0" presId="urn:microsoft.com/office/officeart/2005/8/layout/default"/>
    <dgm:cxn modelId="{5438CEF4-A9B6-46DF-A9F3-BF08C79F9FC0}" srcId="{76AEA896-A50E-4F61-BEBE-FB04F13B12C1}" destId="{77C91613-54C3-49AA-AC11-D4E1A82C7009}" srcOrd="5" destOrd="0" parTransId="{62C2A934-99AB-4F55-A7E3-9DEF4FEA494D}" sibTransId="{74F0E09C-0361-4A52-BECF-F6F63CB7F3CE}"/>
    <dgm:cxn modelId="{1C5E68B1-4AB8-43AB-9703-1AEEE83C001A}" type="presParOf" srcId="{DBCECB90-24BF-4FB2-874F-544E8ED9C7A7}" destId="{2012B248-61DA-4D38-A53F-BF9845BA94CD}" srcOrd="0" destOrd="0" presId="urn:microsoft.com/office/officeart/2005/8/layout/default"/>
    <dgm:cxn modelId="{986D19E0-A3DA-4174-A641-500D86BB0230}" type="presParOf" srcId="{DBCECB90-24BF-4FB2-874F-544E8ED9C7A7}" destId="{EAF34EF1-CFE1-48D3-8FE7-59BE18CE58A5}" srcOrd="1" destOrd="0" presId="urn:microsoft.com/office/officeart/2005/8/layout/default"/>
    <dgm:cxn modelId="{2DF9902A-7CB7-42A4-BE48-A3234CC3C329}" type="presParOf" srcId="{DBCECB90-24BF-4FB2-874F-544E8ED9C7A7}" destId="{94E407AA-85B0-436C-87D8-A07FADD2FCDF}" srcOrd="2" destOrd="0" presId="urn:microsoft.com/office/officeart/2005/8/layout/default"/>
    <dgm:cxn modelId="{05448957-011B-4158-B031-ECFC4CAEBB5F}" type="presParOf" srcId="{DBCECB90-24BF-4FB2-874F-544E8ED9C7A7}" destId="{F91915FB-5FB1-46E6-9ECB-53F4A6086E18}" srcOrd="3" destOrd="0" presId="urn:microsoft.com/office/officeart/2005/8/layout/default"/>
    <dgm:cxn modelId="{DC83C306-3E30-4FED-8588-49CB40D631B4}" type="presParOf" srcId="{DBCECB90-24BF-4FB2-874F-544E8ED9C7A7}" destId="{9EF4CEDD-50A2-4CA3-A587-9773B3F530EA}" srcOrd="4" destOrd="0" presId="urn:microsoft.com/office/officeart/2005/8/layout/default"/>
    <dgm:cxn modelId="{4A01A93D-4427-484A-A50A-7707799028BF}" type="presParOf" srcId="{DBCECB90-24BF-4FB2-874F-544E8ED9C7A7}" destId="{9887DFF4-69B4-450A-AC4E-43156E4B1308}" srcOrd="5" destOrd="0" presId="urn:microsoft.com/office/officeart/2005/8/layout/default"/>
    <dgm:cxn modelId="{B33A9371-61ED-43ED-9247-363C62D01450}" type="presParOf" srcId="{DBCECB90-24BF-4FB2-874F-544E8ED9C7A7}" destId="{E698D320-7678-447F-A49F-A3C724682972}" srcOrd="6" destOrd="0" presId="urn:microsoft.com/office/officeart/2005/8/layout/default"/>
    <dgm:cxn modelId="{82F8C914-DB24-4CB2-B78E-6A1C8EB81A1C}" type="presParOf" srcId="{DBCECB90-24BF-4FB2-874F-544E8ED9C7A7}" destId="{9F90896D-95FC-418A-99CE-9B650AF06534}" srcOrd="7" destOrd="0" presId="urn:microsoft.com/office/officeart/2005/8/layout/default"/>
    <dgm:cxn modelId="{EB7A6BE0-3B9D-454C-B2A7-0445A9E846DB}" type="presParOf" srcId="{DBCECB90-24BF-4FB2-874F-544E8ED9C7A7}" destId="{C39E55B1-9FB5-4234-B357-3D5D001D4293}" srcOrd="8" destOrd="0" presId="urn:microsoft.com/office/officeart/2005/8/layout/default"/>
    <dgm:cxn modelId="{940CB763-C5F2-4C60-913C-59B144AEBB18}" type="presParOf" srcId="{DBCECB90-24BF-4FB2-874F-544E8ED9C7A7}" destId="{366897FF-3588-443A-81D5-B9F28F8195BA}" srcOrd="9" destOrd="0" presId="urn:microsoft.com/office/officeart/2005/8/layout/default"/>
    <dgm:cxn modelId="{7BC70FB6-615F-46A9-A075-32C617DF594C}" type="presParOf" srcId="{DBCECB90-24BF-4FB2-874F-544E8ED9C7A7}" destId="{C7742FCF-255A-49AB-B147-825DD0AD3C7F}" srcOrd="10" destOrd="0" presId="urn:microsoft.com/office/officeart/2005/8/layout/default"/>
    <dgm:cxn modelId="{8AE597DD-3AB9-45C6-A239-58AB4170F1CE}" type="presParOf" srcId="{DBCECB90-24BF-4FB2-874F-544E8ED9C7A7}" destId="{10023581-0C87-4D04-882C-F2D0823F4037}" srcOrd="11" destOrd="0" presId="urn:microsoft.com/office/officeart/2005/8/layout/default"/>
    <dgm:cxn modelId="{33054ADD-D1F8-4611-81A0-7E3ABEE71B6B}" type="presParOf" srcId="{DBCECB90-24BF-4FB2-874F-544E8ED9C7A7}" destId="{33FE8168-DFA4-44CB-92DE-705905FFF58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403586-0F36-4CD7-83B5-41CEDB84BB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5289B8-643D-4397-8994-E5F6598FC5F8}">
      <dgm:prSet/>
      <dgm:spPr/>
      <dgm:t>
        <a:bodyPr/>
        <a:lstStyle/>
        <a:p>
          <a:r>
            <a:rPr lang="hr-HR" b="1"/>
            <a:t>Potreba za dodatnim odgojno-obrazovnim ishodima:</a:t>
          </a:r>
          <a:endParaRPr lang="en-US"/>
        </a:p>
      </dgm:t>
    </dgm:pt>
    <dgm:pt modelId="{FB637807-C1EB-43EC-ACED-9922F7AAEA21}" type="parTrans" cxnId="{FADA25E6-35BE-416B-8179-53C8D8725EBE}">
      <dgm:prSet/>
      <dgm:spPr/>
      <dgm:t>
        <a:bodyPr/>
        <a:lstStyle/>
        <a:p>
          <a:endParaRPr lang="en-US"/>
        </a:p>
      </dgm:t>
    </dgm:pt>
    <dgm:pt modelId="{D295F254-1659-4264-A4B8-9B6BE105C9C3}" type="sibTrans" cxnId="{FADA25E6-35BE-416B-8179-53C8D8725EBE}">
      <dgm:prSet/>
      <dgm:spPr/>
      <dgm:t>
        <a:bodyPr/>
        <a:lstStyle/>
        <a:p>
          <a:endParaRPr lang="en-US"/>
        </a:p>
      </dgm:t>
    </dgm:pt>
    <dgm:pt modelId="{7C3FA6E6-58DE-4F99-971E-2C60A57B0F5C}">
      <dgm:prSet/>
      <dgm:spPr/>
      <dgm:t>
        <a:bodyPr/>
        <a:lstStyle/>
        <a:p>
          <a:pPr rtl="0"/>
          <a:r>
            <a:rPr lang="hr-HR"/>
            <a:t>Potrebno je dodati još odgojno-obrazovnih ishoda, posebno u područjima </a:t>
          </a:r>
          <a:r>
            <a:rPr lang="hr-HR" b="1"/>
            <a:t>etičnosti</a:t>
          </a:r>
          <a:r>
            <a:rPr lang="hr-HR" b="1">
              <a:latin typeface="Avenir Next LT Pro"/>
            </a:rPr>
            <a:t>,</a:t>
          </a:r>
          <a:r>
            <a:rPr lang="hr-HR" b="1"/>
            <a:t> zaštite osobnih </a:t>
          </a:r>
          <a:r>
            <a:rPr lang="hr-HR" b="1">
              <a:latin typeface="Avenir Next LT Pro"/>
            </a:rPr>
            <a:t>podataka i autorska</a:t>
          </a:r>
          <a:r>
            <a:rPr lang="hr-HR" b="1"/>
            <a:t> prava</a:t>
          </a:r>
          <a:r>
            <a:rPr lang="hr-HR" b="1">
              <a:solidFill>
                <a:srgbClr val="000000"/>
              </a:solidFill>
              <a:latin typeface="Avenir Next LT Pro"/>
            </a:rPr>
            <a:t>.</a:t>
          </a:r>
          <a:endParaRPr lang="hr-HR" b="1">
            <a:solidFill>
              <a:schemeClr val="accent4"/>
            </a:solidFill>
          </a:endParaRPr>
        </a:p>
      </dgm:t>
    </dgm:pt>
    <dgm:pt modelId="{5B7A2A35-B14B-4369-9160-4F520D3C7AD8}" type="parTrans" cxnId="{46753F06-D4C0-49B7-9435-42E838059015}">
      <dgm:prSet/>
      <dgm:spPr/>
      <dgm:t>
        <a:bodyPr/>
        <a:lstStyle/>
        <a:p>
          <a:endParaRPr lang="en-US"/>
        </a:p>
      </dgm:t>
    </dgm:pt>
    <dgm:pt modelId="{8D94F329-5E95-4913-AB52-B8AA03F22304}" type="sibTrans" cxnId="{46753F06-D4C0-49B7-9435-42E838059015}">
      <dgm:prSet/>
      <dgm:spPr/>
      <dgm:t>
        <a:bodyPr/>
        <a:lstStyle/>
        <a:p>
          <a:endParaRPr lang="en-US"/>
        </a:p>
      </dgm:t>
    </dgm:pt>
    <dgm:pt modelId="{F3C772C4-EBB5-4283-8991-75DE80C9F755}">
      <dgm:prSet/>
      <dgm:spPr/>
      <dgm:t>
        <a:bodyPr/>
        <a:lstStyle/>
        <a:p>
          <a:r>
            <a:rPr lang="hr-HR" b="1"/>
            <a:t>Potreba za doradom odgojno-obrazovnih ishoda:</a:t>
          </a:r>
          <a:endParaRPr lang="en-US"/>
        </a:p>
      </dgm:t>
    </dgm:pt>
    <dgm:pt modelId="{AA59839B-04DE-4D76-80DB-E406E157AD30}" type="parTrans" cxnId="{A6D1A0EC-CE3F-4E1A-B3E8-A019AD031827}">
      <dgm:prSet/>
      <dgm:spPr/>
      <dgm:t>
        <a:bodyPr/>
        <a:lstStyle/>
        <a:p>
          <a:endParaRPr lang="en-US"/>
        </a:p>
      </dgm:t>
    </dgm:pt>
    <dgm:pt modelId="{E5D9039A-80C7-43E7-BBA0-5994E7102D10}" type="sibTrans" cxnId="{A6D1A0EC-CE3F-4E1A-B3E8-A019AD031827}">
      <dgm:prSet/>
      <dgm:spPr/>
      <dgm:t>
        <a:bodyPr/>
        <a:lstStyle/>
        <a:p>
          <a:endParaRPr lang="en-US"/>
        </a:p>
      </dgm:t>
    </dgm:pt>
    <dgm:pt modelId="{0A17FD4F-EFFD-4B58-96AE-6E1B8F1CF3E8}">
      <dgm:prSet/>
      <dgm:spPr/>
      <dgm:t>
        <a:bodyPr/>
        <a:lstStyle/>
        <a:p>
          <a:r>
            <a:rPr lang="hr-HR"/>
            <a:t>Potrebno je doraditi odgojno-obrazovne ishode </a:t>
          </a:r>
          <a:r>
            <a:rPr lang="hr-HR" b="1"/>
            <a:t>prema razinama složenosti</a:t>
          </a:r>
          <a:r>
            <a:rPr lang="hr-HR"/>
            <a:t>.</a:t>
          </a:r>
          <a:endParaRPr lang="en-US"/>
        </a:p>
      </dgm:t>
    </dgm:pt>
    <dgm:pt modelId="{777C5BD5-4871-4085-91D9-3363B9800861}" type="parTrans" cxnId="{1C86B224-0059-44B4-B8A2-014808F88EC3}">
      <dgm:prSet/>
      <dgm:spPr/>
      <dgm:t>
        <a:bodyPr/>
        <a:lstStyle/>
        <a:p>
          <a:endParaRPr lang="en-US"/>
        </a:p>
      </dgm:t>
    </dgm:pt>
    <dgm:pt modelId="{C73E336C-AA01-4676-8533-36676CE3D636}" type="sibTrans" cxnId="{1C86B224-0059-44B4-B8A2-014808F88EC3}">
      <dgm:prSet/>
      <dgm:spPr/>
      <dgm:t>
        <a:bodyPr/>
        <a:lstStyle/>
        <a:p>
          <a:endParaRPr lang="en-US"/>
        </a:p>
      </dgm:t>
    </dgm:pt>
    <dgm:pt modelId="{A2C0A3D8-087F-4F24-A6A8-0D9B98D552D2}">
      <dgm:prSet/>
      <dgm:spPr/>
      <dgm:t>
        <a:bodyPr/>
        <a:lstStyle/>
        <a:p>
          <a:r>
            <a:rPr lang="hr-HR"/>
            <a:t>Potrebno je doraditi odgojno-obrazovne ishode prema </a:t>
          </a:r>
          <a:r>
            <a:rPr lang="hr-HR" b="1"/>
            <a:t>predznanjima i uzrastu učenika</a:t>
          </a:r>
          <a:r>
            <a:rPr lang="hr-HR"/>
            <a:t>.</a:t>
          </a:r>
          <a:endParaRPr lang="en-US"/>
        </a:p>
      </dgm:t>
    </dgm:pt>
    <dgm:pt modelId="{312E5DBF-E7E3-4FEA-9FDB-E96AB66736DB}" type="parTrans" cxnId="{39BB9FCA-9BCF-4F30-B6A7-695FE16440AA}">
      <dgm:prSet/>
      <dgm:spPr/>
      <dgm:t>
        <a:bodyPr/>
        <a:lstStyle/>
        <a:p>
          <a:endParaRPr lang="en-US"/>
        </a:p>
      </dgm:t>
    </dgm:pt>
    <dgm:pt modelId="{79AFDB02-FB4A-4D75-9BCE-501028F07F46}" type="sibTrans" cxnId="{39BB9FCA-9BCF-4F30-B6A7-695FE16440AA}">
      <dgm:prSet/>
      <dgm:spPr/>
      <dgm:t>
        <a:bodyPr/>
        <a:lstStyle/>
        <a:p>
          <a:endParaRPr lang="en-US"/>
        </a:p>
      </dgm:t>
    </dgm:pt>
    <dgm:pt modelId="{06D12971-76BA-4B7F-9BE1-AE7C5DEB7204}">
      <dgm:prSet/>
      <dgm:spPr/>
      <dgm:t>
        <a:bodyPr/>
        <a:lstStyle/>
        <a:p>
          <a:r>
            <a:rPr lang="hr-HR"/>
            <a:t>S obzirom na </a:t>
          </a:r>
          <a:r>
            <a:rPr lang="hr-HR" b="1"/>
            <a:t>dob učenika</a:t>
          </a:r>
          <a:r>
            <a:rPr lang="hr-HR"/>
            <a:t>, apsolutno je potrebna dorada ishoda.</a:t>
          </a:r>
          <a:endParaRPr lang="en-US"/>
        </a:p>
      </dgm:t>
    </dgm:pt>
    <dgm:pt modelId="{2EFD7654-172B-4E51-870C-92371DF7AF5F}" type="parTrans" cxnId="{9936D670-1B14-4114-BF73-C060F934B812}">
      <dgm:prSet/>
      <dgm:spPr/>
      <dgm:t>
        <a:bodyPr/>
        <a:lstStyle/>
        <a:p>
          <a:endParaRPr lang="en-US"/>
        </a:p>
      </dgm:t>
    </dgm:pt>
    <dgm:pt modelId="{6EACAD26-1091-4B0D-B25D-21892CCA7C90}" type="sibTrans" cxnId="{9936D670-1B14-4114-BF73-C060F934B812}">
      <dgm:prSet/>
      <dgm:spPr/>
      <dgm:t>
        <a:bodyPr/>
        <a:lstStyle/>
        <a:p>
          <a:endParaRPr lang="en-US"/>
        </a:p>
      </dgm:t>
    </dgm:pt>
    <dgm:pt modelId="{D3B8EB02-9C7B-41A0-96E5-706A1A95E2B4}">
      <dgm:prSet/>
      <dgm:spPr/>
      <dgm:t>
        <a:bodyPr/>
        <a:lstStyle/>
        <a:p>
          <a:r>
            <a:rPr lang="hr-HR" b="1"/>
            <a:t>Potreba za doradom ključnih sadržaja i preporuka:</a:t>
          </a:r>
          <a:endParaRPr lang="en-US"/>
        </a:p>
      </dgm:t>
    </dgm:pt>
    <dgm:pt modelId="{C83C4CD5-13D1-473F-9508-A937641FA7EE}" type="parTrans" cxnId="{F8DDAD9B-AC4C-42BE-8A93-008B21B06B72}">
      <dgm:prSet/>
      <dgm:spPr/>
      <dgm:t>
        <a:bodyPr/>
        <a:lstStyle/>
        <a:p>
          <a:endParaRPr lang="en-US"/>
        </a:p>
      </dgm:t>
    </dgm:pt>
    <dgm:pt modelId="{235ECDB3-4772-4A50-8AF1-A17BFDF41FB4}" type="sibTrans" cxnId="{F8DDAD9B-AC4C-42BE-8A93-008B21B06B72}">
      <dgm:prSet/>
      <dgm:spPr/>
      <dgm:t>
        <a:bodyPr/>
        <a:lstStyle/>
        <a:p>
          <a:endParaRPr lang="en-US"/>
        </a:p>
      </dgm:t>
    </dgm:pt>
    <dgm:pt modelId="{CB3DBD9A-92E2-47DB-921F-B429D57EACC6}">
      <dgm:prSet/>
      <dgm:spPr/>
      <dgm:t>
        <a:bodyPr/>
        <a:lstStyle/>
        <a:p>
          <a:pPr rtl="0"/>
          <a:r>
            <a:rPr lang="hr-HR"/>
            <a:t>Potrebno je doraditi </a:t>
          </a:r>
          <a:r>
            <a:rPr lang="hr-HR" b="1"/>
            <a:t>ključne sadržaje</a:t>
          </a:r>
          <a:r>
            <a:rPr lang="hr-HR"/>
            <a:t> za usvajanje odgojno-obrazovnih ishoda</a:t>
          </a:r>
          <a:r>
            <a:rPr lang="hr-HR">
              <a:latin typeface="Avenir Next LT Pro"/>
            </a:rPr>
            <a:t>, </a:t>
          </a:r>
          <a:r>
            <a:rPr lang="hr-HR">
              <a:solidFill>
                <a:schemeClr val="accent4"/>
              </a:solidFill>
              <a:latin typeface="Avenir Next LT Pro"/>
            </a:rPr>
            <a:t>treba ih jasno povezati s ishodima.</a:t>
          </a:r>
          <a:endParaRPr lang="en-US">
            <a:solidFill>
              <a:schemeClr val="accent4"/>
            </a:solidFill>
          </a:endParaRPr>
        </a:p>
      </dgm:t>
    </dgm:pt>
    <dgm:pt modelId="{B8A504E9-7AA1-4ED9-9715-1AA2B992A616}" type="parTrans" cxnId="{691850CD-CEC3-405D-BF0B-D686E8CCF742}">
      <dgm:prSet/>
      <dgm:spPr/>
      <dgm:t>
        <a:bodyPr/>
        <a:lstStyle/>
        <a:p>
          <a:endParaRPr lang="en-US"/>
        </a:p>
      </dgm:t>
    </dgm:pt>
    <dgm:pt modelId="{0BBBEE19-035A-4891-8546-EF8BDC53CFB3}" type="sibTrans" cxnId="{691850CD-CEC3-405D-BF0B-D686E8CCF742}">
      <dgm:prSet/>
      <dgm:spPr/>
      <dgm:t>
        <a:bodyPr/>
        <a:lstStyle/>
        <a:p>
          <a:endParaRPr lang="en-US"/>
        </a:p>
      </dgm:t>
    </dgm:pt>
    <dgm:pt modelId="{80EC363C-B7EB-4E39-97D7-66241779FAEF}">
      <dgm:prSet/>
      <dgm:spPr/>
      <dgm:t>
        <a:bodyPr/>
        <a:lstStyle/>
        <a:p>
          <a:pPr rtl="0"/>
          <a:r>
            <a:rPr lang="hr-HR"/>
            <a:t>Potrebno je doraditi </a:t>
          </a:r>
          <a:r>
            <a:rPr lang="hr-HR" b="1"/>
            <a:t>preporuke za usvajanje</a:t>
          </a:r>
          <a:r>
            <a:rPr lang="hr-HR"/>
            <a:t> odgojno-obrazovnih ishoda</a:t>
          </a:r>
          <a:r>
            <a:rPr lang="hr-HR">
              <a:latin typeface="Avenir Next LT Pro"/>
            </a:rPr>
            <a:t>, </a:t>
          </a:r>
          <a:r>
            <a:rPr lang="hr-HR">
              <a:solidFill>
                <a:schemeClr val="accent4"/>
              </a:solidFill>
              <a:latin typeface="Avenir Next LT Pro"/>
            </a:rPr>
            <a:t>osobito su potrebne preporuke alata i projektnih aktivnosti.</a:t>
          </a:r>
          <a:endParaRPr lang="en-US">
            <a:solidFill>
              <a:schemeClr val="accent4"/>
            </a:solidFill>
          </a:endParaRPr>
        </a:p>
      </dgm:t>
    </dgm:pt>
    <dgm:pt modelId="{3905B52F-44FD-4537-B64A-24D08AB8D44C}" type="parTrans" cxnId="{96091550-A87B-4D24-BD40-1D7C0C481E37}">
      <dgm:prSet/>
      <dgm:spPr/>
      <dgm:t>
        <a:bodyPr/>
        <a:lstStyle/>
        <a:p>
          <a:endParaRPr lang="en-US"/>
        </a:p>
      </dgm:t>
    </dgm:pt>
    <dgm:pt modelId="{C67126F5-16BE-4548-93F8-7F7786F48BD6}" type="sibTrans" cxnId="{96091550-A87B-4D24-BD40-1D7C0C481E37}">
      <dgm:prSet/>
      <dgm:spPr/>
      <dgm:t>
        <a:bodyPr/>
        <a:lstStyle/>
        <a:p>
          <a:endParaRPr lang="en-US"/>
        </a:p>
      </dgm:t>
    </dgm:pt>
    <dgm:pt modelId="{96C6D7F7-428E-469C-9660-61FBA4C7DD4A}">
      <dgm:prSet/>
      <dgm:spPr/>
      <dgm:t>
        <a:bodyPr/>
        <a:lstStyle/>
        <a:p>
          <a:r>
            <a:rPr lang="hr-HR" b="1"/>
            <a:t>Potreba za izradom odgovarajućih obrazovnih sadržaja:</a:t>
          </a:r>
          <a:endParaRPr lang="en-US"/>
        </a:p>
      </dgm:t>
    </dgm:pt>
    <dgm:pt modelId="{EEF2DD73-6F30-46D0-8A45-CAAC569E67FC}" type="parTrans" cxnId="{5CBC7228-4764-4ADD-AB65-FBBDA0C1F6EA}">
      <dgm:prSet/>
      <dgm:spPr/>
      <dgm:t>
        <a:bodyPr/>
        <a:lstStyle/>
        <a:p>
          <a:endParaRPr lang="en-US"/>
        </a:p>
      </dgm:t>
    </dgm:pt>
    <dgm:pt modelId="{2BD21DE6-2BAB-4D6E-A16E-352C8F346A9A}" type="sibTrans" cxnId="{5CBC7228-4764-4ADD-AB65-FBBDA0C1F6EA}">
      <dgm:prSet/>
      <dgm:spPr/>
      <dgm:t>
        <a:bodyPr/>
        <a:lstStyle/>
        <a:p>
          <a:endParaRPr lang="en-US"/>
        </a:p>
      </dgm:t>
    </dgm:pt>
    <dgm:pt modelId="{21B44609-E1D4-4171-AEBB-2D7063861315}">
      <dgm:prSet/>
      <dgm:spPr/>
      <dgm:t>
        <a:bodyPr/>
        <a:lstStyle/>
        <a:p>
          <a:r>
            <a:rPr lang="hr-HR"/>
            <a:t>Potrebno je izraditi odgovarajuće obrazovne sadržaje u </a:t>
          </a:r>
          <a:r>
            <a:rPr lang="hr-HR" b="1"/>
            <a:t>svim područjima kurikuluma u kojima nedostaju</a:t>
          </a:r>
          <a:r>
            <a:rPr lang="hr-HR"/>
            <a:t>.</a:t>
          </a:r>
          <a:endParaRPr lang="en-US"/>
        </a:p>
      </dgm:t>
    </dgm:pt>
    <dgm:pt modelId="{52889203-CB28-44D3-A591-2A1B9AF3BA42}" type="parTrans" cxnId="{9DC18042-ED5E-4508-8A8C-E1F05B3AB15A}">
      <dgm:prSet/>
      <dgm:spPr/>
      <dgm:t>
        <a:bodyPr/>
        <a:lstStyle/>
        <a:p>
          <a:endParaRPr lang="en-US"/>
        </a:p>
      </dgm:t>
    </dgm:pt>
    <dgm:pt modelId="{844B39EA-EFE2-4CC5-8B1D-37BCBAF3F630}" type="sibTrans" cxnId="{9DC18042-ED5E-4508-8A8C-E1F05B3AB15A}">
      <dgm:prSet/>
      <dgm:spPr/>
      <dgm:t>
        <a:bodyPr/>
        <a:lstStyle/>
        <a:p>
          <a:endParaRPr lang="en-US"/>
        </a:p>
      </dgm:t>
    </dgm:pt>
    <dgm:pt modelId="{9C20BD17-DF14-46A1-821A-939A3F0E2984}">
      <dgm:prSet/>
      <dgm:spPr/>
      <dgm:t>
        <a:bodyPr/>
        <a:lstStyle/>
        <a:p>
          <a:r>
            <a:rPr lang="hr-HR"/>
            <a:t>Potrebni su </a:t>
          </a:r>
          <a:r>
            <a:rPr lang="hr-HR" b="1"/>
            <a:t>popratni sadržaji za ostvarivanje pojedinih ishoda</a:t>
          </a:r>
          <a:r>
            <a:rPr lang="hr-HR"/>
            <a:t>.</a:t>
          </a:r>
          <a:endParaRPr lang="en-US"/>
        </a:p>
      </dgm:t>
    </dgm:pt>
    <dgm:pt modelId="{536B7C6E-9A56-4947-8002-733224AA229E}" type="parTrans" cxnId="{B41EBF35-04CC-43E7-8114-6E6A1F43A596}">
      <dgm:prSet/>
      <dgm:spPr/>
      <dgm:t>
        <a:bodyPr/>
        <a:lstStyle/>
        <a:p>
          <a:endParaRPr lang="en-US"/>
        </a:p>
      </dgm:t>
    </dgm:pt>
    <dgm:pt modelId="{2D010A49-F1F7-46E6-886C-A86C59F8C074}" type="sibTrans" cxnId="{B41EBF35-04CC-43E7-8114-6E6A1F43A596}">
      <dgm:prSet/>
      <dgm:spPr/>
      <dgm:t>
        <a:bodyPr/>
        <a:lstStyle/>
        <a:p>
          <a:endParaRPr lang="en-US"/>
        </a:p>
      </dgm:t>
    </dgm:pt>
    <dgm:pt modelId="{A40BECF2-AE1D-42A5-B825-8066D804D6CC}">
      <dgm:prSet phldr="0"/>
      <dgm:spPr/>
      <dgm:t>
        <a:bodyPr/>
        <a:lstStyle/>
        <a:p>
          <a:pPr rtl="0"/>
          <a:r>
            <a:rPr lang="hr-HR" b="0">
              <a:solidFill>
                <a:schemeClr val="accent4"/>
              </a:solidFill>
              <a:latin typeface="Avenir Next LT Pro"/>
            </a:rPr>
            <a:t>Izraditi alternativne ishode za učenike s teškoćama.</a:t>
          </a:r>
        </a:p>
      </dgm:t>
    </dgm:pt>
    <dgm:pt modelId="{78F362B3-99E7-417E-B092-2E74C60750BB}" type="parTrans" cxnId="{553DE1D4-5A0C-4F27-9F80-914F2E461F89}">
      <dgm:prSet/>
      <dgm:spPr/>
    </dgm:pt>
    <dgm:pt modelId="{0FF0E76F-941E-47A1-BE9C-A826CF59A714}" type="sibTrans" cxnId="{553DE1D4-5A0C-4F27-9F80-914F2E461F89}">
      <dgm:prSet/>
      <dgm:spPr/>
    </dgm:pt>
    <dgm:pt modelId="{ECF6BAC9-4144-4286-8363-4079C1CA8381}" type="pres">
      <dgm:prSet presAssocID="{89403586-0F36-4CD7-83B5-41CEDB84BBC5}" presName="Name0" presStyleCnt="0">
        <dgm:presLayoutVars>
          <dgm:dir/>
          <dgm:animLvl val="lvl"/>
          <dgm:resizeHandles val="exact"/>
        </dgm:presLayoutVars>
      </dgm:prSet>
      <dgm:spPr/>
    </dgm:pt>
    <dgm:pt modelId="{75CEBCDF-0CEF-4BF9-8449-8162E86CECFF}" type="pres">
      <dgm:prSet presAssocID="{2C5289B8-643D-4397-8994-E5F6598FC5F8}" presName="composite" presStyleCnt="0"/>
      <dgm:spPr/>
    </dgm:pt>
    <dgm:pt modelId="{2ECE189A-F0E9-41C0-B082-984C51B34F53}" type="pres">
      <dgm:prSet presAssocID="{2C5289B8-643D-4397-8994-E5F6598FC5F8}" presName="parTx" presStyleLbl="alignNode1" presStyleIdx="0" presStyleCnt="4">
        <dgm:presLayoutVars>
          <dgm:chMax val="0"/>
          <dgm:chPref val="0"/>
          <dgm:bulletEnabled val="1"/>
        </dgm:presLayoutVars>
      </dgm:prSet>
      <dgm:spPr/>
    </dgm:pt>
    <dgm:pt modelId="{FE37B4F5-EA8F-4B56-973E-CD7F36758B2F}" type="pres">
      <dgm:prSet presAssocID="{2C5289B8-643D-4397-8994-E5F6598FC5F8}" presName="desTx" presStyleLbl="alignAccFollowNode1" presStyleIdx="0" presStyleCnt="4">
        <dgm:presLayoutVars>
          <dgm:bulletEnabled val="1"/>
        </dgm:presLayoutVars>
      </dgm:prSet>
      <dgm:spPr/>
    </dgm:pt>
    <dgm:pt modelId="{D874AA42-8967-4D5A-89B7-DD116904B301}" type="pres">
      <dgm:prSet presAssocID="{D295F254-1659-4264-A4B8-9B6BE105C9C3}" presName="space" presStyleCnt="0"/>
      <dgm:spPr/>
    </dgm:pt>
    <dgm:pt modelId="{A3B9F960-FEA5-4B5A-B3F2-B5755EFA245F}" type="pres">
      <dgm:prSet presAssocID="{F3C772C4-EBB5-4283-8991-75DE80C9F755}" presName="composite" presStyleCnt="0"/>
      <dgm:spPr/>
    </dgm:pt>
    <dgm:pt modelId="{46C4CB67-9B7E-4B90-B44B-3BAAB949A5A6}" type="pres">
      <dgm:prSet presAssocID="{F3C772C4-EBB5-4283-8991-75DE80C9F755}" presName="parTx" presStyleLbl="alignNode1" presStyleIdx="1" presStyleCnt="4">
        <dgm:presLayoutVars>
          <dgm:chMax val="0"/>
          <dgm:chPref val="0"/>
          <dgm:bulletEnabled val="1"/>
        </dgm:presLayoutVars>
      </dgm:prSet>
      <dgm:spPr/>
    </dgm:pt>
    <dgm:pt modelId="{2D9CE659-E342-4272-8CBC-81CA96BA31A7}" type="pres">
      <dgm:prSet presAssocID="{F3C772C4-EBB5-4283-8991-75DE80C9F755}" presName="desTx" presStyleLbl="alignAccFollowNode1" presStyleIdx="1" presStyleCnt="4">
        <dgm:presLayoutVars>
          <dgm:bulletEnabled val="1"/>
        </dgm:presLayoutVars>
      </dgm:prSet>
      <dgm:spPr/>
    </dgm:pt>
    <dgm:pt modelId="{61F9A5D8-E039-4B1B-AEFE-BC5A632B3D66}" type="pres">
      <dgm:prSet presAssocID="{E5D9039A-80C7-43E7-BBA0-5994E7102D10}" presName="space" presStyleCnt="0"/>
      <dgm:spPr/>
    </dgm:pt>
    <dgm:pt modelId="{A306B93B-A979-48F9-A1E6-598F90326F17}" type="pres">
      <dgm:prSet presAssocID="{D3B8EB02-9C7B-41A0-96E5-706A1A95E2B4}" presName="composite" presStyleCnt="0"/>
      <dgm:spPr/>
    </dgm:pt>
    <dgm:pt modelId="{DCA55BAD-DA89-48A9-8FA3-4D2BE29F710D}" type="pres">
      <dgm:prSet presAssocID="{D3B8EB02-9C7B-41A0-96E5-706A1A95E2B4}" presName="parTx" presStyleLbl="alignNode1" presStyleIdx="2" presStyleCnt="4">
        <dgm:presLayoutVars>
          <dgm:chMax val="0"/>
          <dgm:chPref val="0"/>
          <dgm:bulletEnabled val="1"/>
        </dgm:presLayoutVars>
      </dgm:prSet>
      <dgm:spPr/>
    </dgm:pt>
    <dgm:pt modelId="{CF01DB67-D3FC-4E4E-8F1C-9E9AC8ECA4F7}" type="pres">
      <dgm:prSet presAssocID="{D3B8EB02-9C7B-41A0-96E5-706A1A95E2B4}" presName="desTx" presStyleLbl="alignAccFollowNode1" presStyleIdx="2" presStyleCnt="4">
        <dgm:presLayoutVars>
          <dgm:bulletEnabled val="1"/>
        </dgm:presLayoutVars>
      </dgm:prSet>
      <dgm:spPr/>
    </dgm:pt>
    <dgm:pt modelId="{5E031158-2990-4855-9B8E-571CBFF22087}" type="pres">
      <dgm:prSet presAssocID="{235ECDB3-4772-4A50-8AF1-A17BFDF41FB4}" presName="space" presStyleCnt="0"/>
      <dgm:spPr/>
    </dgm:pt>
    <dgm:pt modelId="{1891DC2A-474D-4249-BF19-B46C43DE8A72}" type="pres">
      <dgm:prSet presAssocID="{96C6D7F7-428E-469C-9660-61FBA4C7DD4A}" presName="composite" presStyleCnt="0"/>
      <dgm:spPr/>
    </dgm:pt>
    <dgm:pt modelId="{9644CDDE-770A-44D2-82E4-5F9308B463D6}" type="pres">
      <dgm:prSet presAssocID="{96C6D7F7-428E-469C-9660-61FBA4C7DD4A}" presName="parTx" presStyleLbl="alignNode1" presStyleIdx="3" presStyleCnt="4">
        <dgm:presLayoutVars>
          <dgm:chMax val="0"/>
          <dgm:chPref val="0"/>
          <dgm:bulletEnabled val="1"/>
        </dgm:presLayoutVars>
      </dgm:prSet>
      <dgm:spPr/>
    </dgm:pt>
    <dgm:pt modelId="{4B5597DE-7EF0-4FCB-AC31-4FC725375C6C}" type="pres">
      <dgm:prSet presAssocID="{96C6D7F7-428E-469C-9660-61FBA4C7DD4A}" presName="desTx" presStyleLbl="alignAccFollowNode1" presStyleIdx="3" presStyleCnt="4">
        <dgm:presLayoutVars>
          <dgm:bulletEnabled val="1"/>
        </dgm:presLayoutVars>
      </dgm:prSet>
      <dgm:spPr/>
    </dgm:pt>
  </dgm:ptLst>
  <dgm:cxnLst>
    <dgm:cxn modelId="{87E1B401-6C77-4D98-8B19-C6BA06FB6A23}" type="presOf" srcId="{CB3DBD9A-92E2-47DB-921F-B429D57EACC6}" destId="{CF01DB67-D3FC-4E4E-8F1C-9E9AC8ECA4F7}" srcOrd="0" destOrd="0" presId="urn:microsoft.com/office/officeart/2005/8/layout/hList1"/>
    <dgm:cxn modelId="{46753F06-D4C0-49B7-9435-42E838059015}" srcId="{2C5289B8-643D-4397-8994-E5F6598FC5F8}" destId="{7C3FA6E6-58DE-4F99-971E-2C60A57B0F5C}" srcOrd="0" destOrd="0" parTransId="{5B7A2A35-B14B-4369-9160-4F520D3C7AD8}" sibTransId="{8D94F329-5E95-4913-AB52-B8AA03F22304}"/>
    <dgm:cxn modelId="{8AE65D17-C5B2-4E72-B987-C2285EFAF0B7}" type="presOf" srcId="{2C5289B8-643D-4397-8994-E5F6598FC5F8}" destId="{2ECE189A-F0E9-41C0-B082-984C51B34F53}" srcOrd="0" destOrd="0" presId="urn:microsoft.com/office/officeart/2005/8/layout/hList1"/>
    <dgm:cxn modelId="{1C86B224-0059-44B4-B8A2-014808F88EC3}" srcId="{F3C772C4-EBB5-4283-8991-75DE80C9F755}" destId="{0A17FD4F-EFFD-4B58-96AE-6E1B8F1CF3E8}" srcOrd="0" destOrd="0" parTransId="{777C5BD5-4871-4085-91D9-3363B9800861}" sibTransId="{C73E336C-AA01-4676-8533-36676CE3D636}"/>
    <dgm:cxn modelId="{5CBC7228-4764-4ADD-AB65-FBBDA0C1F6EA}" srcId="{89403586-0F36-4CD7-83B5-41CEDB84BBC5}" destId="{96C6D7F7-428E-469C-9660-61FBA4C7DD4A}" srcOrd="3" destOrd="0" parTransId="{EEF2DD73-6F30-46D0-8A45-CAAC569E67FC}" sibTransId="{2BD21DE6-2BAB-4D6E-A16E-352C8F346A9A}"/>
    <dgm:cxn modelId="{9EF0B22E-5B22-4DC3-B9F4-471798145F64}" type="presOf" srcId="{89403586-0F36-4CD7-83B5-41CEDB84BBC5}" destId="{ECF6BAC9-4144-4286-8363-4079C1CA8381}" srcOrd="0" destOrd="0" presId="urn:microsoft.com/office/officeart/2005/8/layout/hList1"/>
    <dgm:cxn modelId="{B41EBF35-04CC-43E7-8114-6E6A1F43A596}" srcId="{96C6D7F7-428E-469C-9660-61FBA4C7DD4A}" destId="{9C20BD17-DF14-46A1-821A-939A3F0E2984}" srcOrd="1" destOrd="0" parTransId="{536B7C6E-9A56-4947-8002-733224AA229E}" sibTransId="{2D010A49-F1F7-46E6-886C-A86C59F8C074}"/>
    <dgm:cxn modelId="{E98DBB5D-F295-402A-82D7-163A7B29E768}" type="presOf" srcId="{0A17FD4F-EFFD-4B58-96AE-6E1B8F1CF3E8}" destId="{2D9CE659-E342-4272-8CBC-81CA96BA31A7}" srcOrd="0" destOrd="0" presId="urn:microsoft.com/office/officeart/2005/8/layout/hList1"/>
    <dgm:cxn modelId="{9DC18042-ED5E-4508-8A8C-E1F05B3AB15A}" srcId="{96C6D7F7-428E-469C-9660-61FBA4C7DD4A}" destId="{21B44609-E1D4-4171-AEBB-2D7063861315}" srcOrd="0" destOrd="0" parTransId="{52889203-CB28-44D3-A591-2A1B9AF3BA42}" sibTransId="{844B39EA-EFE2-4CC5-8B1D-37BCBAF3F630}"/>
    <dgm:cxn modelId="{030D7148-FE1E-4025-87B7-87D0D65B60EE}" type="presOf" srcId="{06D12971-76BA-4B7F-9BE1-AE7C5DEB7204}" destId="{2D9CE659-E342-4272-8CBC-81CA96BA31A7}" srcOrd="0" destOrd="2" presId="urn:microsoft.com/office/officeart/2005/8/layout/hList1"/>
    <dgm:cxn modelId="{E6FF756C-8166-4F8E-B7C2-7A3B38778C97}" type="presOf" srcId="{96C6D7F7-428E-469C-9660-61FBA4C7DD4A}" destId="{9644CDDE-770A-44D2-82E4-5F9308B463D6}" srcOrd="0" destOrd="0" presId="urn:microsoft.com/office/officeart/2005/8/layout/hList1"/>
    <dgm:cxn modelId="{96091550-A87B-4D24-BD40-1D7C0C481E37}" srcId="{D3B8EB02-9C7B-41A0-96E5-706A1A95E2B4}" destId="{80EC363C-B7EB-4E39-97D7-66241779FAEF}" srcOrd="1" destOrd="0" parTransId="{3905B52F-44FD-4537-B64A-24D08AB8D44C}" sibTransId="{C67126F5-16BE-4548-93F8-7F7786F48BD6}"/>
    <dgm:cxn modelId="{9936D670-1B14-4114-BF73-C060F934B812}" srcId="{F3C772C4-EBB5-4283-8991-75DE80C9F755}" destId="{06D12971-76BA-4B7F-9BE1-AE7C5DEB7204}" srcOrd="2" destOrd="0" parTransId="{2EFD7654-172B-4E51-870C-92371DF7AF5F}" sibTransId="{6EACAD26-1091-4B0D-B25D-21892CCA7C90}"/>
    <dgm:cxn modelId="{0256F472-F27D-47A9-9EFF-BCB12EC4ABDA}" type="presOf" srcId="{7C3FA6E6-58DE-4F99-971E-2C60A57B0F5C}" destId="{FE37B4F5-EA8F-4B56-973E-CD7F36758B2F}" srcOrd="0" destOrd="0" presId="urn:microsoft.com/office/officeart/2005/8/layout/hList1"/>
    <dgm:cxn modelId="{16539C8D-158F-40ED-AE1A-C8C86077089F}" type="presOf" srcId="{F3C772C4-EBB5-4283-8991-75DE80C9F755}" destId="{46C4CB67-9B7E-4B90-B44B-3BAAB949A5A6}" srcOrd="0" destOrd="0" presId="urn:microsoft.com/office/officeart/2005/8/layout/hList1"/>
    <dgm:cxn modelId="{015E1492-E3F1-4CB4-BE9A-AC290FB6828D}" type="presOf" srcId="{D3B8EB02-9C7B-41A0-96E5-706A1A95E2B4}" destId="{DCA55BAD-DA89-48A9-8FA3-4D2BE29F710D}" srcOrd="0" destOrd="0" presId="urn:microsoft.com/office/officeart/2005/8/layout/hList1"/>
    <dgm:cxn modelId="{1550CA9A-4212-4C3C-98D0-F9F8A398D051}" type="presOf" srcId="{21B44609-E1D4-4171-AEBB-2D7063861315}" destId="{4B5597DE-7EF0-4FCB-AC31-4FC725375C6C}" srcOrd="0" destOrd="0" presId="urn:microsoft.com/office/officeart/2005/8/layout/hList1"/>
    <dgm:cxn modelId="{F8DDAD9B-AC4C-42BE-8A93-008B21B06B72}" srcId="{89403586-0F36-4CD7-83B5-41CEDB84BBC5}" destId="{D3B8EB02-9C7B-41A0-96E5-706A1A95E2B4}" srcOrd="2" destOrd="0" parTransId="{C83C4CD5-13D1-473F-9508-A937641FA7EE}" sibTransId="{235ECDB3-4772-4A50-8AF1-A17BFDF41FB4}"/>
    <dgm:cxn modelId="{AAA5A2A5-ADFE-4A82-B64C-E79F520FC117}" type="presOf" srcId="{9C20BD17-DF14-46A1-821A-939A3F0E2984}" destId="{4B5597DE-7EF0-4FCB-AC31-4FC725375C6C}" srcOrd="0" destOrd="1" presId="urn:microsoft.com/office/officeart/2005/8/layout/hList1"/>
    <dgm:cxn modelId="{B5DE57AF-3D2B-473D-AACA-471E72165B51}" type="presOf" srcId="{A2C0A3D8-087F-4F24-A6A8-0D9B98D552D2}" destId="{2D9CE659-E342-4272-8CBC-81CA96BA31A7}" srcOrd="0" destOrd="1" presId="urn:microsoft.com/office/officeart/2005/8/layout/hList1"/>
    <dgm:cxn modelId="{39BB9FCA-9BCF-4F30-B6A7-695FE16440AA}" srcId="{F3C772C4-EBB5-4283-8991-75DE80C9F755}" destId="{A2C0A3D8-087F-4F24-A6A8-0D9B98D552D2}" srcOrd="1" destOrd="0" parTransId="{312E5DBF-E7E3-4FEA-9FDB-E96AB66736DB}" sibTransId="{79AFDB02-FB4A-4D75-9BCE-501028F07F46}"/>
    <dgm:cxn modelId="{F6D6FFCB-9218-4164-BA54-EA5767897CEF}" type="presOf" srcId="{80EC363C-B7EB-4E39-97D7-66241779FAEF}" destId="{CF01DB67-D3FC-4E4E-8F1C-9E9AC8ECA4F7}" srcOrd="0" destOrd="1" presId="urn:microsoft.com/office/officeart/2005/8/layout/hList1"/>
    <dgm:cxn modelId="{691850CD-CEC3-405D-BF0B-D686E8CCF742}" srcId="{D3B8EB02-9C7B-41A0-96E5-706A1A95E2B4}" destId="{CB3DBD9A-92E2-47DB-921F-B429D57EACC6}" srcOrd="0" destOrd="0" parTransId="{B8A504E9-7AA1-4ED9-9715-1AA2B992A616}" sibTransId="{0BBBEE19-035A-4891-8546-EF8BDC53CFB3}"/>
    <dgm:cxn modelId="{553DE1D4-5A0C-4F27-9F80-914F2E461F89}" srcId="{2C5289B8-643D-4397-8994-E5F6598FC5F8}" destId="{A40BECF2-AE1D-42A5-B825-8066D804D6CC}" srcOrd="1" destOrd="0" parTransId="{78F362B3-99E7-417E-B092-2E74C60750BB}" sibTransId="{0FF0E76F-941E-47A1-BE9C-A826CF59A714}"/>
    <dgm:cxn modelId="{E1733EE0-B28E-43AE-B926-C028F83B5417}" type="presOf" srcId="{A40BECF2-AE1D-42A5-B825-8066D804D6CC}" destId="{FE37B4F5-EA8F-4B56-973E-CD7F36758B2F}" srcOrd="0" destOrd="1" presId="urn:microsoft.com/office/officeart/2005/8/layout/hList1"/>
    <dgm:cxn modelId="{FADA25E6-35BE-416B-8179-53C8D8725EBE}" srcId="{89403586-0F36-4CD7-83B5-41CEDB84BBC5}" destId="{2C5289B8-643D-4397-8994-E5F6598FC5F8}" srcOrd="0" destOrd="0" parTransId="{FB637807-C1EB-43EC-ACED-9922F7AAEA21}" sibTransId="{D295F254-1659-4264-A4B8-9B6BE105C9C3}"/>
    <dgm:cxn modelId="{A6D1A0EC-CE3F-4E1A-B3E8-A019AD031827}" srcId="{89403586-0F36-4CD7-83B5-41CEDB84BBC5}" destId="{F3C772C4-EBB5-4283-8991-75DE80C9F755}" srcOrd="1" destOrd="0" parTransId="{AA59839B-04DE-4D76-80DB-E406E157AD30}" sibTransId="{E5D9039A-80C7-43E7-BBA0-5994E7102D10}"/>
    <dgm:cxn modelId="{B4213C9B-8622-4A67-85E7-89E0BADB0CD6}" type="presParOf" srcId="{ECF6BAC9-4144-4286-8363-4079C1CA8381}" destId="{75CEBCDF-0CEF-4BF9-8449-8162E86CECFF}" srcOrd="0" destOrd="0" presId="urn:microsoft.com/office/officeart/2005/8/layout/hList1"/>
    <dgm:cxn modelId="{77BAF0EE-3E60-4B60-A4CF-080D01C15358}" type="presParOf" srcId="{75CEBCDF-0CEF-4BF9-8449-8162E86CECFF}" destId="{2ECE189A-F0E9-41C0-B082-984C51B34F53}" srcOrd="0" destOrd="0" presId="urn:microsoft.com/office/officeart/2005/8/layout/hList1"/>
    <dgm:cxn modelId="{41812286-789F-4B14-AA8F-19AE05AEECDF}" type="presParOf" srcId="{75CEBCDF-0CEF-4BF9-8449-8162E86CECFF}" destId="{FE37B4F5-EA8F-4B56-973E-CD7F36758B2F}" srcOrd="1" destOrd="0" presId="urn:microsoft.com/office/officeart/2005/8/layout/hList1"/>
    <dgm:cxn modelId="{BE9B0602-2218-4221-8CDF-E668AA299A9D}" type="presParOf" srcId="{ECF6BAC9-4144-4286-8363-4079C1CA8381}" destId="{D874AA42-8967-4D5A-89B7-DD116904B301}" srcOrd="1" destOrd="0" presId="urn:microsoft.com/office/officeart/2005/8/layout/hList1"/>
    <dgm:cxn modelId="{DD8EB574-A0F7-4DA3-834F-61C27ACB5A68}" type="presParOf" srcId="{ECF6BAC9-4144-4286-8363-4079C1CA8381}" destId="{A3B9F960-FEA5-4B5A-B3F2-B5755EFA245F}" srcOrd="2" destOrd="0" presId="urn:microsoft.com/office/officeart/2005/8/layout/hList1"/>
    <dgm:cxn modelId="{7C9DBC9D-3A27-4A7C-B1B4-DEB0DAB73C02}" type="presParOf" srcId="{A3B9F960-FEA5-4B5A-B3F2-B5755EFA245F}" destId="{46C4CB67-9B7E-4B90-B44B-3BAAB949A5A6}" srcOrd="0" destOrd="0" presId="urn:microsoft.com/office/officeart/2005/8/layout/hList1"/>
    <dgm:cxn modelId="{EAFC8F87-A653-4B5C-8BCB-24393F9B670A}" type="presParOf" srcId="{A3B9F960-FEA5-4B5A-B3F2-B5755EFA245F}" destId="{2D9CE659-E342-4272-8CBC-81CA96BA31A7}" srcOrd="1" destOrd="0" presId="urn:microsoft.com/office/officeart/2005/8/layout/hList1"/>
    <dgm:cxn modelId="{BFDFF42E-AED0-44FD-94DC-503B43568E59}" type="presParOf" srcId="{ECF6BAC9-4144-4286-8363-4079C1CA8381}" destId="{61F9A5D8-E039-4B1B-AEFE-BC5A632B3D66}" srcOrd="3" destOrd="0" presId="urn:microsoft.com/office/officeart/2005/8/layout/hList1"/>
    <dgm:cxn modelId="{F82B0C33-DB9F-47F6-9A32-699E2BA8AE4A}" type="presParOf" srcId="{ECF6BAC9-4144-4286-8363-4079C1CA8381}" destId="{A306B93B-A979-48F9-A1E6-598F90326F17}" srcOrd="4" destOrd="0" presId="urn:microsoft.com/office/officeart/2005/8/layout/hList1"/>
    <dgm:cxn modelId="{675DA338-B683-44B8-8342-FA255E5F7CF5}" type="presParOf" srcId="{A306B93B-A979-48F9-A1E6-598F90326F17}" destId="{DCA55BAD-DA89-48A9-8FA3-4D2BE29F710D}" srcOrd="0" destOrd="0" presId="urn:microsoft.com/office/officeart/2005/8/layout/hList1"/>
    <dgm:cxn modelId="{A3C890A5-09B0-47B8-9E7D-DD7A309D6FB4}" type="presParOf" srcId="{A306B93B-A979-48F9-A1E6-598F90326F17}" destId="{CF01DB67-D3FC-4E4E-8F1C-9E9AC8ECA4F7}" srcOrd="1" destOrd="0" presId="urn:microsoft.com/office/officeart/2005/8/layout/hList1"/>
    <dgm:cxn modelId="{052DE02F-0BE5-4086-93DC-198E2D099089}" type="presParOf" srcId="{ECF6BAC9-4144-4286-8363-4079C1CA8381}" destId="{5E031158-2990-4855-9B8E-571CBFF22087}" srcOrd="5" destOrd="0" presId="urn:microsoft.com/office/officeart/2005/8/layout/hList1"/>
    <dgm:cxn modelId="{420C4D49-2B89-43BA-90B7-E4E00251BF18}" type="presParOf" srcId="{ECF6BAC9-4144-4286-8363-4079C1CA8381}" destId="{1891DC2A-474D-4249-BF19-B46C43DE8A72}" srcOrd="6" destOrd="0" presId="urn:microsoft.com/office/officeart/2005/8/layout/hList1"/>
    <dgm:cxn modelId="{8A55B312-29A9-4618-AC5C-B73FBB9FB92C}" type="presParOf" srcId="{1891DC2A-474D-4249-BF19-B46C43DE8A72}" destId="{9644CDDE-770A-44D2-82E4-5F9308B463D6}" srcOrd="0" destOrd="0" presId="urn:microsoft.com/office/officeart/2005/8/layout/hList1"/>
    <dgm:cxn modelId="{E9F46D9A-E9BF-42AD-83FB-E67CF1640A33}" type="presParOf" srcId="{1891DC2A-474D-4249-BF19-B46C43DE8A72}" destId="{4B5597DE-7EF0-4FCB-AC31-4FC725375C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A8D5B-DD6E-4CB7-A577-FDDAC6E4287A}">
      <dsp:nvSpPr>
        <dsp:cNvPr id="0" name=""/>
        <dsp:cNvSpPr/>
      </dsp:nvSpPr>
      <dsp:spPr>
        <a:xfrm>
          <a:off x="1686485" y="383"/>
          <a:ext cx="2815048" cy="11260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hr-HR" sz="2200" kern="1200">
              <a:latin typeface="Avenir Next LT Pro"/>
            </a:rPr>
            <a:t>Kvalitativno, akcijsko istraživanje </a:t>
          </a:r>
          <a:endParaRPr lang="hr-HR" sz="2200" kern="1200"/>
        </a:p>
      </dsp:txBody>
      <dsp:txXfrm>
        <a:off x="2249495" y="383"/>
        <a:ext cx="1689029" cy="1126019"/>
      </dsp:txXfrm>
    </dsp:sp>
    <dsp:sp modelId="{B1870B59-958E-4201-88CF-55CB907E1B8A}">
      <dsp:nvSpPr>
        <dsp:cNvPr id="0" name=""/>
        <dsp:cNvSpPr/>
      </dsp:nvSpPr>
      <dsp:spPr>
        <a:xfrm>
          <a:off x="4135578" y="96095"/>
          <a:ext cx="2336490" cy="93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hr-HR" sz="1100" kern="1200">
              <a:latin typeface="Avenir Next LT Pro"/>
            </a:rPr>
            <a:t>Istraživački dnevnik, radionica CUC2025, fokus grupe, završne refleksije i izvješća</a:t>
          </a:r>
          <a:endParaRPr lang="hr-HR" sz="1100" kern="1200"/>
        </a:p>
      </dsp:txBody>
      <dsp:txXfrm>
        <a:off x="4602876" y="96095"/>
        <a:ext cx="1401894" cy="934596"/>
      </dsp:txXfrm>
    </dsp:sp>
    <dsp:sp modelId="{82391F57-57F3-4F79-B06E-1EAC73B5A36C}">
      <dsp:nvSpPr>
        <dsp:cNvPr id="0" name=""/>
        <dsp:cNvSpPr/>
      </dsp:nvSpPr>
      <dsp:spPr>
        <a:xfrm>
          <a:off x="6144960" y="96095"/>
          <a:ext cx="2336490" cy="93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hr-HR" sz="1000" kern="1200">
              <a:latin typeface="Avenir Next LT Pro"/>
            </a:rPr>
            <a:t>Refleksija, analiza i djelovanje</a:t>
          </a:r>
          <a:endParaRPr lang="hr-HR" sz="1000" kern="1200"/>
        </a:p>
      </dsp:txBody>
      <dsp:txXfrm>
        <a:off x="6612258" y="96095"/>
        <a:ext cx="1401894" cy="934596"/>
      </dsp:txXfrm>
    </dsp:sp>
    <dsp:sp modelId="{C0A6CF09-4B4D-4587-875E-8CF4F6C491A8}">
      <dsp:nvSpPr>
        <dsp:cNvPr id="0" name=""/>
        <dsp:cNvSpPr/>
      </dsp:nvSpPr>
      <dsp:spPr>
        <a:xfrm>
          <a:off x="1686485" y="1284046"/>
          <a:ext cx="2815048" cy="11260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hr-HR" sz="2200" kern="1200">
              <a:latin typeface="Avenir Next LT Pro"/>
            </a:rPr>
            <a:t>Kvantitativno istraživanje</a:t>
          </a:r>
          <a:endParaRPr lang="hr-HR" sz="2200" kern="1200"/>
        </a:p>
      </dsp:txBody>
      <dsp:txXfrm>
        <a:off x="2249495" y="1284046"/>
        <a:ext cx="1689029" cy="1126019"/>
      </dsp:txXfrm>
    </dsp:sp>
    <dsp:sp modelId="{F7E4CF79-F7D0-43C1-94AE-BD29D4692350}">
      <dsp:nvSpPr>
        <dsp:cNvPr id="0" name=""/>
        <dsp:cNvSpPr/>
      </dsp:nvSpPr>
      <dsp:spPr>
        <a:xfrm>
          <a:off x="4135578" y="1379757"/>
          <a:ext cx="2336490" cy="93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hr-HR" sz="1100" kern="1200">
              <a:latin typeface="Avenir Next LT Pro"/>
            </a:rPr>
            <a:t>Upitnici (ožujak i lipanj)</a:t>
          </a:r>
          <a:endParaRPr lang="hr-HR" sz="1100" kern="1200"/>
        </a:p>
      </dsp:txBody>
      <dsp:txXfrm>
        <a:off x="4602876" y="1379757"/>
        <a:ext cx="1401894" cy="934596"/>
      </dsp:txXfrm>
    </dsp:sp>
    <dsp:sp modelId="{01520BF7-A2B1-4E79-ADF9-E8C30490F68C}">
      <dsp:nvSpPr>
        <dsp:cNvPr id="0" name=""/>
        <dsp:cNvSpPr/>
      </dsp:nvSpPr>
      <dsp:spPr>
        <a:xfrm>
          <a:off x="6144960" y="1379757"/>
          <a:ext cx="2336490" cy="93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rtl="0">
            <a:lnSpc>
              <a:spcPct val="90000"/>
            </a:lnSpc>
            <a:spcBef>
              <a:spcPct val="0"/>
            </a:spcBef>
            <a:spcAft>
              <a:spcPct val="35000"/>
            </a:spcAft>
            <a:buNone/>
          </a:pPr>
          <a:r>
            <a:rPr lang="hr-HR" sz="1000" kern="1200">
              <a:latin typeface="Avenir Next LT Pro"/>
            </a:rPr>
            <a:t>Statistička analiza i obrada</a:t>
          </a:r>
          <a:endParaRPr lang="hr-HR" sz="1000" kern="1200"/>
        </a:p>
      </dsp:txBody>
      <dsp:txXfrm>
        <a:off x="6612258" y="1379757"/>
        <a:ext cx="1401894" cy="934596"/>
      </dsp:txXfrm>
    </dsp:sp>
    <dsp:sp modelId="{CDEF8E2F-C501-4E48-9FF0-9EBCE62934A4}">
      <dsp:nvSpPr>
        <dsp:cNvPr id="0" name=""/>
        <dsp:cNvSpPr/>
      </dsp:nvSpPr>
      <dsp:spPr>
        <a:xfrm>
          <a:off x="1686485" y="2567708"/>
          <a:ext cx="2815048" cy="11260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hr-HR" sz="2200" kern="1200">
              <a:latin typeface="Avenir Next LT Pro"/>
            </a:rPr>
            <a:t>Mješovita metoda</a:t>
          </a:r>
          <a:endParaRPr lang="hr-HR" sz="2200" kern="1200"/>
        </a:p>
      </dsp:txBody>
      <dsp:txXfrm>
        <a:off x="2249495" y="2567708"/>
        <a:ext cx="1689029" cy="1126019"/>
      </dsp:txXfrm>
    </dsp:sp>
    <dsp:sp modelId="{E72E3372-F211-4894-B015-F721BE4DD6B7}">
      <dsp:nvSpPr>
        <dsp:cNvPr id="0" name=""/>
        <dsp:cNvSpPr/>
      </dsp:nvSpPr>
      <dsp:spPr>
        <a:xfrm>
          <a:off x="4135578" y="2663420"/>
          <a:ext cx="2336490" cy="93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rtl="0">
            <a:lnSpc>
              <a:spcPct val="90000"/>
            </a:lnSpc>
            <a:spcBef>
              <a:spcPct val="0"/>
            </a:spcBef>
            <a:spcAft>
              <a:spcPct val="35000"/>
            </a:spcAft>
            <a:buNone/>
          </a:pPr>
          <a:r>
            <a:rPr lang="hr-HR" sz="800" b="1" kern="1200">
              <a:solidFill>
                <a:srgbClr val="898989"/>
              </a:solidFill>
              <a:latin typeface="Avenir Next LT Pro"/>
            </a:rPr>
            <a:t>Kvantitativna faza se</a:t>
          </a:r>
          <a:r>
            <a:rPr lang="hr-HR" sz="800" kern="1200">
              <a:solidFill>
                <a:srgbClr val="898989"/>
              </a:solidFill>
              <a:latin typeface="Avenir Next LT Pro"/>
            </a:rPr>
            <a:t> temelji se na rezultatima kvalitativnog istraživanja. </a:t>
          </a:r>
          <a:endParaRPr lang="hr-HR" sz="800" kern="1200">
            <a:solidFill>
              <a:srgbClr val="898989"/>
            </a:solidFill>
            <a:latin typeface="Avenir Next LT Pro"/>
            <a:ea typeface="Calibri"/>
            <a:cs typeface="Calibri"/>
          </a:endParaRPr>
        </a:p>
      </dsp:txBody>
      <dsp:txXfrm>
        <a:off x="4602876" y="2663420"/>
        <a:ext cx="1401894" cy="934596"/>
      </dsp:txXfrm>
    </dsp:sp>
    <dsp:sp modelId="{ADA9EBD4-7863-480C-BA0D-8C19F178CA8A}">
      <dsp:nvSpPr>
        <dsp:cNvPr id="0" name=""/>
        <dsp:cNvSpPr/>
      </dsp:nvSpPr>
      <dsp:spPr>
        <a:xfrm>
          <a:off x="6144960" y="2663420"/>
          <a:ext cx="2336490" cy="9345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hr-HR" sz="1000" kern="1200">
              <a:solidFill>
                <a:srgbClr val="444444"/>
              </a:solidFill>
              <a:latin typeface="Calibri"/>
              <a:ea typeface="Calibri"/>
              <a:cs typeface="Calibri"/>
            </a:rPr>
            <a:t>Ispituje hipoteze i omogućuje generalizaciju nalaza kroz anketna istraživanja, eksperimente ili statističku analizu.</a:t>
          </a:r>
          <a:endParaRPr lang="en-US" sz="1000" kern="1200"/>
        </a:p>
      </dsp:txBody>
      <dsp:txXfrm>
        <a:off x="6612258" y="2663420"/>
        <a:ext cx="1401894" cy="934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E2F75-0080-4E82-8686-356473FE56D8}">
      <dsp:nvSpPr>
        <dsp:cNvPr id="0" name=""/>
        <dsp:cNvSpPr/>
      </dsp:nvSpPr>
      <dsp:spPr>
        <a:xfrm>
          <a:off x="0" y="0"/>
          <a:ext cx="8134502" cy="812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kern="1200"/>
            <a:t>Većina nastavnika (42 %) ne bilježi odustajanje učenika.</a:t>
          </a:r>
          <a:endParaRPr lang="en-US" sz="1500" kern="1200"/>
        </a:p>
      </dsp:txBody>
      <dsp:txXfrm>
        <a:off x="23804" y="23804"/>
        <a:ext cx="7188840" cy="765110"/>
      </dsp:txXfrm>
    </dsp:sp>
    <dsp:sp modelId="{0A254BFC-5FF6-4D2B-80CF-4AC7286BD55A}">
      <dsp:nvSpPr>
        <dsp:cNvPr id="0" name=""/>
        <dsp:cNvSpPr/>
      </dsp:nvSpPr>
      <dsp:spPr>
        <a:xfrm>
          <a:off x="681264" y="960485"/>
          <a:ext cx="8134502" cy="812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kern="1200"/>
            <a:t>Međutim, značajan dio (22 %) bilježi djelomično odustajanje (10 - 50 %).</a:t>
          </a:r>
          <a:endParaRPr lang="en-US" sz="1500" kern="1200"/>
        </a:p>
      </dsp:txBody>
      <dsp:txXfrm>
        <a:off x="705068" y="984289"/>
        <a:ext cx="6877362" cy="765110"/>
      </dsp:txXfrm>
    </dsp:sp>
    <dsp:sp modelId="{6A685A64-D90D-4040-8647-517C11DB0AB4}">
      <dsp:nvSpPr>
        <dsp:cNvPr id="0" name=""/>
        <dsp:cNvSpPr/>
      </dsp:nvSpPr>
      <dsp:spPr>
        <a:xfrm>
          <a:off x="1352361" y="1920971"/>
          <a:ext cx="8134502" cy="812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kern="1200"/>
            <a:t>Razlozi uključuju opterećenost redovitom nastavom i drugim izvannastavnim aktivnostima, te teškoće u usklađivanju termina.</a:t>
          </a:r>
          <a:endParaRPr lang="en-US" sz="1500" kern="1200"/>
        </a:p>
      </dsp:txBody>
      <dsp:txXfrm>
        <a:off x="1376165" y="1944775"/>
        <a:ext cx="6887530" cy="765110"/>
      </dsp:txXfrm>
    </dsp:sp>
    <dsp:sp modelId="{A1D5D472-845B-43FA-A425-EEDE92CFED04}">
      <dsp:nvSpPr>
        <dsp:cNvPr id="0" name=""/>
        <dsp:cNvSpPr/>
      </dsp:nvSpPr>
      <dsp:spPr>
        <a:xfrm>
          <a:off x="2033625" y="2881457"/>
          <a:ext cx="8134502" cy="812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kern="1200"/>
            <a:t>Neki nastavnici primjećuju da učenici gube interes kada se krene u rasprave o načinu funkcioniranja UI i etičkim pitanjima, preferirajući praktičnu primjenu.</a:t>
          </a:r>
          <a:endParaRPr lang="en-US" sz="1500" kern="1200"/>
        </a:p>
      </dsp:txBody>
      <dsp:txXfrm>
        <a:off x="2057429" y="2905261"/>
        <a:ext cx="6877362" cy="765110"/>
      </dsp:txXfrm>
    </dsp:sp>
    <dsp:sp modelId="{6F2A9952-47DD-42B0-80C5-DEEB9473C3A3}">
      <dsp:nvSpPr>
        <dsp:cNvPr id="0" name=""/>
        <dsp:cNvSpPr/>
      </dsp:nvSpPr>
      <dsp:spPr>
        <a:xfrm>
          <a:off x="7606235" y="622468"/>
          <a:ext cx="528267" cy="5282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725095" y="622468"/>
        <a:ext cx="290547" cy="397521"/>
      </dsp:txXfrm>
    </dsp:sp>
    <dsp:sp modelId="{5FE30E15-770A-423B-97D6-6E5EA4C41C65}">
      <dsp:nvSpPr>
        <dsp:cNvPr id="0" name=""/>
        <dsp:cNvSpPr/>
      </dsp:nvSpPr>
      <dsp:spPr>
        <a:xfrm>
          <a:off x="8287499" y="1582954"/>
          <a:ext cx="528267" cy="5282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406359" y="1582954"/>
        <a:ext cx="290547" cy="397521"/>
      </dsp:txXfrm>
    </dsp:sp>
    <dsp:sp modelId="{8082842F-DD18-4468-B143-EB4E91F0F161}">
      <dsp:nvSpPr>
        <dsp:cNvPr id="0" name=""/>
        <dsp:cNvSpPr/>
      </dsp:nvSpPr>
      <dsp:spPr>
        <a:xfrm>
          <a:off x="8958596" y="2543440"/>
          <a:ext cx="528267" cy="5282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77456" y="2543440"/>
        <a:ext cx="290547" cy="397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E3A6A-1363-4C2D-9B7C-8D065D8A507B}">
      <dsp:nvSpPr>
        <dsp:cNvPr id="0" name=""/>
        <dsp:cNvSpPr/>
      </dsp:nvSpPr>
      <dsp:spPr>
        <a:xfrm>
          <a:off x="2978"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Opća usklađenost i relevantnost</a:t>
          </a:r>
          <a:r>
            <a:rPr lang="hr-HR" sz="1100" kern="1200"/>
            <a:t>: Kurikulum odgovara na potrebe učenika za suvremenim znanjima i vještinama, aktualan je, relevantan i održiv. Usklađen je s tehnološkim i društvenim promjenama.</a:t>
          </a:r>
          <a:endParaRPr lang="en-US" sz="1100" kern="1200"/>
        </a:p>
      </dsp:txBody>
      <dsp:txXfrm>
        <a:off x="2978" y="310946"/>
        <a:ext cx="2363295" cy="1417977"/>
      </dsp:txXfrm>
    </dsp:sp>
    <dsp:sp modelId="{FD5D17EA-013A-48DD-B45E-A24B8C4D4A37}">
      <dsp:nvSpPr>
        <dsp:cNvPr id="0" name=""/>
        <dsp:cNvSpPr/>
      </dsp:nvSpPr>
      <dsp:spPr>
        <a:xfrm>
          <a:off x="2602603"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Struktura i ishodi</a:t>
          </a:r>
          <a:r>
            <a:rPr lang="hr-HR" sz="1100" kern="1200"/>
            <a:t>: Dobro je strukturiran, ishodi su primjereni, jasni, ostvarivi, relevantni i učinkoviti. Omogućuju razvoj ključnih kompetencija za rad s UI.</a:t>
          </a:r>
          <a:endParaRPr lang="en-US" sz="1100" kern="1200"/>
        </a:p>
      </dsp:txBody>
      <dsp:txXfrm>
        <a:off x="2602603" y="310946"/>
        <a:ext cx="2363295" cy="1417977"/>
      </dsp:txXfrm>
    </dsp:sp>
    <dsp:sp modelId="{8498C8EF-E822-4F52-AC56-FEEC991A9D66}">
      <dsp:nvSpPr>
        <dsp:cNvPr id="0" name=""/>
        <dsp:cNvSpPr/>
      </dsp:nvSpPr>
      <dsp:spPr>
        <a:xfrm>
          <a:off x="5202228"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Fleksibilnost</a:t>
          </a:r>
          <a:r>
            <a:rPr lang="hr-HR" sz="1100" kern="1200"/>
            <a:t>: Kurikulum je dovoljno jasno i općenito raspisan, što omogućuje postizanje ishoda na razne načine. Fleksibilnost je pozitivno ocijenjena jer škole mogu prilagoditi sadržaj interesima i predznanju učenika.</a:t>
          </a:r>
          <a:endParaRPr lang="en-US" sz="1100" kern="1200"/>
        </a:p>
      </dsp:txBody>
      <dsp:txXfrm>
        <a:off x="5202228" y="310946"/>
        <a:ext cx="2363295" cy="1417977"/>
      </dsp:txXfrm>
    </dsp:sp>
    <dsp:sp modelId="{636DFC8F-EECC-4C16-9574-B1819BA98DA3}">
      <dsp:nvSpPr>
        <dsp:cNvPr id="0" name=""/>
        <dsp:cNvSpPr/>
      </dsp:nvSpPr>
      <dsp:spPr>
        <a:xfrm>
          <a:off x="7801853"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Dobna primjerenost</a:t>
          </a:r>
          <a:r>
            <a:rPr lang="hr-HR" sz="1100" kern="1200"/>
            <a:t>: Kurikulum je primjeren za 2. razred srednje škole, za učenike 7. i 8. razreda osnovne škole. Objašnjava UI na razumljiv i pristupačan način. Ishodi se mogu prilagođavati uzrastu.</a:t>
          </a:r>
          <a:endParaRPr lang="en-US" sz="1100" kern="1200"/>
        </a:p>
      </dsp:txBody>
      <dsp:txXfrm>
        <a:off x="7801853" y="310946"/>
        <a:ext cx="2363295" cy="1417977"/>
      </dsp:txXfrm>
    </dsp:sp>
    <dsp:sp modelId="{1E27E3D4-732F-4E00-9344-0A8367C76CF5}">
      <dsp:nvSpPr>
        <dsp:cNvPr id="0" name=""/>
        <dsp:cNvSpPr/>
      </dsp:nvSpPr>
      <dsp:spPr>
        <a:xfrm>
          <a:off x="2978"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Balans tema</a:t>
          </a:r>
          <a:r>
            <a:rPr lang="hr-HR" sz="1100" kern="1200"/>
            <a:t>: Posebna kvaliteta je balans između tehničkih i netehničkih tema (etička pitanja, odgovornost, sigurnost).</a:t>
          </a:r>
          <a:endParaRPr lang="en-US" sz="1100" kern="1200"/>
        </a:p>
      </dsp:txBody>
      <dsp:txXfrm>
        <a:off x="2978" y="1965252"/>
        <a:ext cx="2363295" cy="1417977"/>
      </dsp:txXfrm>
    </dsp:sp>
    <dsp:sp modelId="{82CD67B0-9544-4958-97DC-754CF6F48949}">
      <dsp:nvSpPr>
        <dsp:cNvPr id="0" name=""/>
        <dsp:cNvSpPr/>
      </dsp:nvSpPr>
      <dsp:spPr>
        <a:xfrm>
          <a:off x="2602603"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Poticaj za kompetencije</a:t>
          </a:r>
          <a:r>
            <a:rPr lang="hr-HR" sz="1100" kern="1200"/>
            <a:t>: Učinkovit je jer potiče razvoj ključnih kompetencija učenika za budućnost, poput kritičkog mišljenja, rješavanja problema, etičkog promišljanja i kreativnosti.</a:t>
          </a:r>
          <a:endParaRPr lang="en-US" sz="1100" kern="1200"/>
        </a:p>
      </dsp:txBody>
      <dsp:txXfrm>
        <a:off x="2602603" y="1965252"/>
        <a:ext cx="2363295" cy="1417977"/>
      </dsp:txXfrm>
    </dsp:sp>
    <dsp:sp modelId="{A4A3A354-B34A-4C64-9F11-C9AD33D004E3}">
      <dsp:nvSpPr>
        <dsp:cNvPr id="0" name=""/>
        <dsp:cNvSpPr/>
      </dsp:nvSpPr>
      <dsp:spPr>
        <a:xfrm>
          <a:off x="5202228"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Integracija</a:t>
          </a:r>
          <a:r>
            <a:rPr lang="hr-HR" sz="1100" kern="1200"/>
            <a:t>: Može se kvalitetno integrirati u više nastavnih područja.</a:t>
          </a:r>
          <a:endParaRPr lang="en-US" sz="1100" kern="1200"/>
        </a:p>
      </dsp:txBody>
      <dsp:txXfrm>
        <a:off x="5202228" y="1965252"/>
        <a:ext cx="2363295" cy="1417977"/>
      </dsp:txXfrm>
    </dsp:sp>
    <dsp:sp modelId="{3A24E07F-A73F-4BDC-9B1F-A3822E4AB1C8}">
      <dsp:nvSpPr>
        <dsp:cNvPr id="0" name=""/>
        <dsp:cNvSpPr/>
      </dsp:nvSpPr>
      <dsp:spPr>
        <a:xfrm>
          <a:off x="7801853"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a:t>Projektni rad</a:t>
          </a:r>
          <a:r>
            <a:rPr lang="hr-HR" sz="1100" kern="1200"/>
            <a:t>: Ključ uspješne provedbe leži u projektnom radu i fleksibilnoj organizaciji nastave.</a:t>
          </a:r>
          <a:endParaRPr lang="en-US" sz="1100" kern="1200"/>
        </a:p>
      </dsp:txBody>
      <dsp:txXfrm>
        <a:off x="7801853" y="1965252"/>
        <a:ext cx="2363295" cy="1417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A4228-2026-4365-A892-F6693B2439CB}">
      <dsp:nvSpPr>
        <dsp:cNvPr id="0" name=""/>
        <dsp:cNvSpPr/>
      </dsp:nvSpPr>
      <dsp:spPr>
        <a:xfrm>
          <a:off x="540181" y="1135"/>
          <a:ext cx="2839926" cy="17039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hr-HR" sz="1400" b="1" kern="1200">
              <a:latin typeface="Avenir Next LT Pro"/>
            </a:rPr>
            <a:t>Profesionalni razvoj nastavnika: </a:t>
          </a:r>
          <a:r>
            <a:rPr lang="hr-HR" sz="1400" b="0" kern="1200">
              <a:latin typeface="Avenir Next LT Pro"/>
            </a:rPr>
            <a:t>provođenje kurikuluma potiče nastavnike da usvajaju nova znanja i vještine te prate suvremene trendove</a:t>
          </a:r>
          <a:endParaRPr lang="hr-HR" sz="1400" b="0" kern="1200"/>
        </a:p>
      </dsp:txBody>
      <dsp:txXfrm>
        <a:off x="540181" y="1135"/>
        <a:ext cx="2839926" cy="1703955"/>
      </dsp:txXfrm>
    </dsp:sp>
    <dsp:sp modelId="{A35691E1-5F62-42E5-8A1C-2CAF27987585}">
      <dsp:nvSpPr>
        <dsp:cNvPr id="0" name=""/>
        <dsp:cNvSpPr/>
      </dsp:nvSpPr>
      <dsp:spPr>
        <a:xfrm>
          <a:off x="3664100" y="1135"/>
          <a:ext cx="2839926" cy="17039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hr-HR" sz="1400" b="1" kern="1200">
              <a:latin typeface="Avenir Next LT Pro"/>
            </a:rPr>
            <a:t>Interes učenika: </a:t>
          </a:r>
          <a:r>
            <a:rPr lang="hr-HR" sz="1400" kern="1200">
              <a:latin typeface="Avenir Next LT Pro"/>
            </a:rPr>
            <a:t>Učenicima je područje umjetne inteligencije interesantno te su u mnogim razredima bili vrlo motivirani i angažirani na nastavi</a:t>
          </a:r>
        </a:p>
      </dsp:txBody>
      <dsp:txXfrm>
        <a:off x="3664100" y="1135"/>
        <a:ext cx="2839926" cy="1703955"/>
      </dsp:txXfrm>
    </dsp:sp>
    <dsp:sp modelId="{C34AA79A-0B25-47FC-8471-1A6B2D548688}">
      <dsp:nvSpPr>
        <dsp:cNvPr id="0" name=""/>
        <dsp:cNvSpPr/>
      </dsp:nvSpPr>
      <dsp:spPr>
        <a:xfrm>
          <a:off x="6788019" y="1135"/>
          <a:ext cx="2839926" cy="17039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hr-HR" sz="1400" b="1" kern="1200">
              <a:latin typeface="Avenir Next LT Pro"/>
            </a:rPr>
            <a:t>Dijeljenje znanja:</a:t>
          </a:r>
          <a:r>
            <a:rPr lang="hr-HR" sz="1400" kern="1200">
              <a:latin typeface="Avenir Next LT Pro"/>
            </a:rPr>
            <a:t> nastavnicima su ponuđene edukacije bile vrlo korisne, osim toga međusobno su dijelili znanje i izrađene materijale, pa sada već postoji dobra baza za buduću nastavu</a:t>
          </a:r>
        </a:p>
      </dsp:txBody>
      <dsp:txXfrm>
        <a:off x="6788019" y="1135"/>
        <a:ext cx="2839926" cy="1703955"/>
      </dsp:txXfrm>
    </dsp:sp>
    <dsp:sp modelId="{97935AAB-6378-490F-83E5-513E1E88AAA7}">
      <dsp:nvSpPr>
        <dsp:cNvPr id="0" name=""/>
        <dsp:cNvSpPr/>
      </dsp:nvSpPr>
      <dsp:spPr>
        <a:xfrm>
          <a:off x="2102141" y="1989084"/>
          <a:ext cx="2839926" cy="17039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hr-HR" sz="1400" b="1" kern="1200">
              <a:latin typeface="Avenir Next LT Pro"/>
            </a:rPr>
            <a:t>Osvještavanje rizika i potencijala UI</a:t>
          </a:r>
          <a:r>
            <a:rPr lang="hr-HR" sz="1400" kern="1200">
              <a:latin typeface="Avenir Next LT Pro"/>
            </a:rPr>
            <a:t>: učenici su imali priliku osvijestiti rizike tehnologije koju već koriste, ali i otkriti njen novi potencijal</a:t>
          </a:r>
        </a:p>
      </dsp:txBody>
      <dsp:txXfrm>
        <a:off x="2102141" y="1989084"/>
        <a:ext cx="2839926" cy="1703955"/>
      </dsp:txXfrm>
    </dsp:sp>
    <dsp:sp modelId="{79636613-95FE-4600-91AD-58156E451374}">
      <dsp:nvSpPr>
        <dsp:cNvPr id="0" name=""/>
        <dsp:cNvSpPr/>
      </dsp:nvSpPr>
      <dsp:spPr>
        <a:xfrm>
          <a:off x="5226060" y="1989084"/>
          <a:ext cx="2839926" cy="17039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hr-HR" sz="1400" b="1" kern="1200">
              <a:latin typeface="Avenir Next LT Pro"/>
            </a:rPr>
            <a:t>Mogućnost kreativnog izražavanja:</a:t>
          </a:r>
          <a:r>
            <a:rPr lang="hr-HR" sz="1400" kern="1200">
              <a:latin typeface="Avenir Next LT Pro"/>
            </a:rPr>
            <a:t> učenici su uživali u izradi digitalnih sadržaja te su imali priliku kreirati nastavu uz nastavnike, predlagati aktivnosti i pronalaziti inovativna rješenja problemskih zadataka</a:t>
          </a:r>
        </a:p>
      </dsp:txBody>
      <dsp:txXfrm>
        <a:off x="5226060" y="1989084"/>
        <a:ext cx="2839926" cy="1703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2B248-61DA-4D38-A53F-BF9845BA94CD}">
      <dsp:nvSpPr>
        <dsp:cNvPr id="0" name=""/>
        <dsp:cNvSpPr/>
      </dsp:nvSpPr>
      <dsp:spPr>
        <a:xfrm>
          <a:off x="2978"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Složenost tema</a:t>
          </a:r>
          <a:r>
            <a:rPr lang="hr-HR" sz="1200" kern="1200"/>
            <a:t>: Složenost tema poput NLP-a i LLM-ova ne dopušta ulazak u dubine sadržaja. Apstraktnost tehnologije UI zahtijeva više objašnjavanja kod nekih učenika.</a:t>
          </a:r>
          <a:endParaRPr lang="en-US" sz="1200" kern="1200"/>
        </a:p>
      </dsp:txBody>
      <dsp:txXfrm>
        <a:off x="2978" y="310946"/>
        <a:ext cx="2363295" cy="1417977"/>
      </dsp:txXfrm>
    </dsp:sp>
    <dsp:sp modelId="{94E407AA-85B0-436C-87D8-A07FADD2FCDF}">
      <dsp:nvSpPr>
        <dsp:cNvPr id="0" name=""/>
        <dsp:cNvSpPr/>
      </dsp:nvSpPr>
      <dsp:spPr>
        <a:xfrm>
          <a:off x="2602603"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Održivost kurikuluma</a:t>
          </a:r>
          <a:r>
            <a:rPr lang="hr-HR" sz="1200" kern="1200"/>
            <a:t>: Brzina promjena tehnologija dovodi u pitanje održivost “fiksnog”, trebalo prilagođavati kurikulum svake dvije godine. Potrebna je stalna edukacija nastavnika kako bi ostali u tijeku s trendovima.</a:t>
          </a:r>
          <a:endParaRPr lang="en-US" sz="1200" kern="1200"/>
        </a:p>
      </dsp:txBody>
      <dsp:txXfrm>
        <a:off x="2602603" y="310946"/>
        <a:ext cx="2363295" cy="1417977"/>
      </dsp:txXfrm>
    </dsp:sp>
    <dsp:sp modelId="{9EF4CEDD-50A2-4CA3-A587-9773B3F530EA}">
      <dsp:nvSpPr>
        <dsp:cNvPr id="0" name=""/>
        <dsp:cNvSpPr/>
      </dsp:nvSpPr>
      <dsp:spPr>
        <a:xfrm>
          <a:off x="5202228"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Ograničeno vrijeme nastave</a:t>
          </a:r>
          <a:r>
            <a:rPr lang="hr-HR" sz="1200" kern="1200"/>
            <a:t>: Jedan sat tjedno nije dovoljan za obradu teorijskih i praktičnih sadržaja; učenici često žele više vremena. Potrebno je više od predviđenih sati, osobito za dublje projekte.</a:t>
          </a:r>
          <a:endParaRPr lang="en-US" sz="1200" kern="1200"/>
        </a:p>
      </dsp:txBody>
      <dsp:txXfrm>
        <a:off x="5202228" y="310946"/>
        <a:ext cx="2363295" cy="1417977"/>
      </dsp:txXfrm>
    </dsp:sp>
    <dsp:sp modelId="{E698D320-7678-447F-A49F-A3C724682972}">
      <dsp:nvSpPr>
        <dsp:cNvPr id="0" name=""/>
        <dsp:cNvSpPr/>
      </dsp:nvSpPr>
      <dsp:spPr>
        <a:xfrm>
          <a:off x="7801853" y="310946"/>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Manjak digitalnih obrazovnih sadržaja</a:t>
          </a:r>
          <a:r>
            <a:rPr lang="hr-HR" sz="1200" kern="1200"/>
            <a:t>: Nedostaje jedinstvena platforma s gotovim primjerima, zadacima, kvizovima, uputama i materijalima prilagođenima učenicima.</a:t>
          </a:r>
          <a:endParaRPr lang="en-US" sz="1200" kern="1200"/>
        </a:p>
      </dsp:txBody>
      <dsp:txXfrm>
        <a:off x="7801853" y="310946"/>
        <a:ext cx="2363295" cy="1417977"/>
      </dsp:txXfrm>
    </dsp:sp>
    <dsp:sp modelId="{C39E55B1-9FB5-4234-B357-3D5D001D4293}">
      <dsp:nvSpPr>
        <dsp:cNvPr id="0" name=""/>
        <dsp:cNvSpPr/>
      </dsp:nvSpPr>
      <dsp:spPr>
        <a:xfrm>
          <a:off x="1302791"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Preširoko formulirani ishodi</a:t>
          </a:r>
          <a:r>
            <a:rPr lang="hr-HR" sz="1200" kern="1200"/>
            <a:t>: Ishodi u domeni B često su preširoko formulirani (npr. “kritički procijene etičke aspekte AI-ja" trebaju konkretne kriterije).</a:t>
          </a:r>
          <a:endParaRPr lang="en-US" sz="1200" kern="1200"/>
        </a:p>
      </dsp:txBody>
      <dsp:txXfrm>
        <a:off x="1302791" y="1965252"/>
        <a:ext cx="2363295" cy="1417977"/>
      </dsp:txXfrm>
    </dsp:sp>
    <dsp:sp modelId="{C7742FCF-255A-49AB-B147-825DD0AD3C7F}">
      <dsp:nvSpPr>
        <dsp:cNvPr id="0" name=""/>
        <dsp:cNvSpPr/>
      </dsp:nvSpPr>
      <dsp:spPr>
        <a:xfrm>
          <a:off x="3902416"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Zloupotreba UI alata</a:t>
          </a:r>
          <a:r>
            <a:rPr lang="hr-HR" sz="1200" kern="1200"/>
            <a:t>: Učenici mogu kreirati neprimjerene sadržaje (pjesme, videozapise) koristeći UI, što zahtijeva nadzor.</a:t>
          </a:r>
          <a:endParaRPr lang="en-US" sz="1200" kern="1200"/>
        </a:p>
      </dsp:txBody>
      <dsp:txXfrm>
        <a:off x="3902416" y="1965252"/>
        <a:ext cx="2363295" cy="1417977"/>
      </dsp:txXfrm>
    </dsp:sp>
    <dsp:sp modelId="{33FE8168-DFA4-44CB-92DE-705905FFF581}">
      <dsp:nvSpPr>
        <dsp:cNvPr id="0" name=""/>
        <dsp:cNvSpPr/>
      </dsp:nvSpPr>
      <dsp:spPr>
        <a:xfrm>
          <a:off x="6502041" y="1965252"/>
          <a:ext cx="2363295" cy="141797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a:t>Otpor učitelja</a:t>
          </a:r>
          <a:r>
            <a:rPr lang="hr-HR" sz="1200" kern="1200"/>
            <a:t>: Nekim je kolegama ovaj kurikulum dodatno opterećenje, a nedostatak samopouzdanja u radu s novim tehnologijama dovodi do odustajanja.</a:t>
          </a:r>
          <a:endParaRPr lang="en-US" sz="1200" kern="1200"/>
        </a:p>
      </dsp:txBody>
      <dsp:txXfrm>
        <a:off x="6502041" y="1965252"/>
        <a:ext cx="2363295" cy="1417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E189A-F0E9-41C0-B082-984C51B34F53}">
      <dsp:nvSpPr>
        <dsp:cNvPr id="0" name=""/>
        <dsp:cNvSpPr/>
      </dsp:nvSpPr>
      <dsp:spPr>
        <a:xfrm>
          <a:off x="3822" y="88915"/>
          <a:ext cx="2298751" cy="7097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hr-HR" sz="1400" b="1" kern="1200"/>
            <a:t>Potreba za dodatnim odgojno-obrazovnim ishodima:</a:t>
          </a:r>
          <a:endParaRPr lang="en-US" sz="1400" kern="1200"/>
        </a:p>
      </dsp:txBody>
      <dsp:txXfrm>
        <a:off x="3822" y="88915"/>
        <a:ext cx="2298751" cy="709753"/>
      </dsp:txXfrm>
    </dsp:sp>
    <dsp:sp modelId="{FE37B4F5-EA8F-4B56-973E-CD7F36758B2F}">
      <dsp:nvSpPr>
        <dsp:cNvPr id="0" name=""/>
        <dsp:cNvSpPr/>
      </dsp:nvSpPr>
      <dsp:spPr>
        <a:xfrm>
          <a:off x="3822" y="798669"/>
          <a:ext cx="2298751" cy="28065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hr-HR" sz="1400" kern="1200"/>
            <a:t>Potrebno je dodati još odgojno-obrazovnih ishoda, posebno u područjima </a:t>
          </a:r>
          <a:r>
            <a:rPr lang="hr-HR" sz="1400" b="1" kern="1200"/>
            <a:t>etičnosti</a:t>
          </a:r>
          <a:r>
            <a:rPr lang="hr-HR" sz="1400" b="1" kern="1200">
              <a:latin typeface="Avenir Next LT Pro"/>
            </a:rPr>
            <a:t>,</a:t>
          </a:r>
          <a:r>
            <a:rPr lang="hr-HR" sz="1400" b="1" kern="1200"/>
            <a:t> zaštite osobnih </a:t>
          </a:r>
          <a:r>
            <a:rPr lang="hr-HR" sz="1400" b="1" kern="1200">
              <a:latin typeface="Avenir Next LT Pro"/>
            </a:rPr>
            <a:t>podataka i autorska</a:t>
          </a:r>
          <a:r>
            <a:rPr lang="hr-HR" sz="1400" b="1" kern="1200"/>
            <a:t> prava</a:t>
          </a:r>
          <a:r>
            <a:rPr lang="hr-HR" sz="1400" b="1" kern="1200">
              <a:solidFill>
                <a:srgbClr val="000000"/>
              </a:solidFill>
              <a:latin typeface="Avenir Next LT Pro"/>
            </a:rPr>
            <a:t>.</a:t>
          </a:r>
          <a:endParaRPr lang="hr-HR" sz="1400" b="1" kern="1200">
            <a:solidFill>
              <a:schemeClr val="accent4"/>
            </a:solidFill>
          </a:endParaRPr>
        </a:p>
        <a:p>
          <a:pPr marL="114300" lvl="1" indent="-114300" algn="l" defTabSz="622300" rtl="0">
            <a:lnSpc>
              <a:spcPct val="90000"/>
            </a:lnSpc>
            <a:spcBef>
              <a:spcPct val="0"/>
            </a:spcBef>
            <a:spcAft>
              <a:spcPct val="15000"/>
            </a:spcAft>
            <a:buChar char="•"/>
          </a:pPr>
          <a:r>
            <a:rPr lang="hr-HR" sz="1400" b="0" kern="1200">
              <a:solidFill>
                <a:schemeClr val="accent4"/>
              </a:solidFill>
              <a:latin typeface="Avenir Next LT Pro"/>
            </a:rPr>
            <a:t>Izraditi alternativne ishode za učenike s teškoćama.</a:t>
          </a:r>
        </a:p>
      </dsp:txBody>
      <dsp:txXfrm>
        <a:off x="3822" y="798669"/>
        <a:ext cx="2298751" cy="2806590"/>
      </dsp:txXfrm>
    </dsp:sp>
    <dsp:sp modelId="{46C4CB67-9B7E-4B90-B44B-3BAAB949A5A6}">
      <dsp:nvSpPr>
        <dsp:cNvPr id="0" name=""/>
        <dsp:cNvSpPr/>
      </dsp:nvSpPr>
      <dsp:spPr>
        <a:xfrm>
          <a:off x="2624399" y="88915"/>
          <a:ext cx="2298751" cy="7097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hr-HR" sz="1400" b="1" kern="1200"/>
            <a:t>Potreba za doradom odgojno-obrazovnih ishoda:</a:t>
          </a:r>
          <a:endParaRPr lang="en-US" sz="1400" kern="1200"/>
        </a:p>
      </dsp:txBody>
      <dsp:txXfrm>
        <a:off x="2624399" y="88915"/>
        <a:ext cx="2298751" cy="709753"/>
      </dsp:txXfrm>
    </dsp:sp>
    <dsp:sp modelId="{2D9CE659-E342-4272-8CBC-81CA96BA31A7}">
      <dsp:nvSpPr>
        <dsp:cNvPr id="0" name=""/>
        <dsp:cNvSpPr/>
      </dsp:nvSpPr>
      <dsp:spPr>
        <a:xfrm>
          <a:off x="2624399" y="798669"/>
          <a:ext cx="2298751" cy="28065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hr-HR" sz="1400" kern="1200"/>
            <a:t>Potrebno je doraditi odgojno-obrazovne ishode </a:t>
          </a:r>
          <a:r>
            <a:rPr lang="hr-HR" sz="1400" b="1" kern="1200"/>
            <a:t>prema razinama složenosti</a:t>
          </a:r>
          <a:r>
            <a:rPr lang="hr-HR" sz="1400" kern="1200"/>
            <a:t>.</a:t>
          </a:r>
          <a:endParaRPr lang="en-US" sz="1400" kern="1200"/>
        </a:p>
        <a:p>
          <a:pPr marL="114300" lvl="1" indent="-114300" algn="l" defTabSz="622300">
            <a:lnSpc>
              <a:spcPct val="90000"/>
            </a:lnSpc>
            <a:spcBef>
              <a:spcPct val="0"/>
            </a:spcBef>
            <a:spcAft>
              <a:spcPct val="15000"/>
            </a:spcAft>
            <a:buChar char="•"/>
          </a:pPr>
          <a:r>
            <a:rPr lang="hr-HR" sz="1400" kern="1200"/>
            <a:t>Potrebno je doraditi odgojno-obrazovne ishode prema </a:t>
          </a:r>
          <a:r>
            <a:rPr lang="hr-HR" sz="1400" b="1" kern="1200"/>
            <a:t>predznanjima i uzrastu učenika</a:t>
          </a:r>
          <a:r>
            <a:rPr lang="hr-HR" sz="1400" kern="1200"/>
            <a:t>.</a:t>
          </a:r>
          <a:endParaRPr lang="en-US" sz="1400" kern="1200"/>
        </a:p>
        <a:p>
          <a:pPr marL="114300" lvl="1" indent="-114300" algn="l" defTabSz="622300">
            <a:lnSpc>
              <a:spcPct val="90000"/>
            </a:lnSpc>
            <a:spcBef>
              <a:spcPct val="0"/>
            </a:spcBef>
            <a:spcAft>
              <a:spcPct val="15000"/>
            </a:spcAft>
            <a:buChar char="•"/>
          </a:pPr>
          <a:r>
            <a:rPr lang="hr-HR" sz="1400" kern="1200"/>
            <a:t>S obzirom na </a:t>
          </a:r>
          <a:r>
            <a:rPr lang="hr-HR" sz="1400" b="1" kern="1200"/>
            <a:t>dob učenika</a:t>
          </a:r>
          <a:r>
            <a:rPr lang="hr-HR" sz="1400" kern="1200"/>
            <a:t>, apsolutno je potrebna dorada ishoda.</a:t>
          </a:r>
          <a:endParaRPr lang="en-US" sz="1400" kern="1200"/>
        </a:p>
      </dsp:txBody>
      <dsp:txXfrm>
        <a:off x="2624399" y="798669"/>
        <a:ext cx="2298751" cy="2806590"/>
      </dsp:txXfrm>
    </dsp:sp>
    <dsp:sp modelId="{DCA55BAD-DA89-48A9-8FA3-4D2BE29F710D}">
      <dsp:nvSpPr>
        <dsp:cNvPr id="0" name=""/>
        <dsp:cNvSpPr/>
      </dsp:nvSpPr>
      <dsp:spPr>
        <a:xfrm>
          <a:off x="5244976" y="88915"/>
          <a:ext cx="2298751" cy="7097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hr-HR" sz="1400" b="1" kern="1200"/>
            <a:t>Potreba za doradom ključnih sadržaja i preporuka:</a:t>
          </a:r>
          <a:endParaRPr lang="en-US" sz="1400" kern="1200"/>
        </a:p>
      </dsp:txBody>
      <dsp:txXfrm>
        <a:off x="5244976" y="88915"/>
        <a:ext cx="2298751" cy="709753"/>
      </dsp:txXfrm>
    </dsp:sp>
    <dsp:sp modelId="{CF01DB67-D3FC-4E4E-8F1C-9E9AC8ECA4F7}">
      <dsp:nvSpPr>
        <dsp:cNvPr id="0" name=""/>
        <dsp:cNvSpPr/>
      </dsp:nvSpPr>
      <dsp:spPr>
        <a:xfrm>
          <a:off x="5244976" y="798669"/>
          <a:ext cx="2298751" cy="28065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hr-HR" sz="1400" kern="1200"/>
            <a:t>Potrebno je doraditi </a:t>
          </a:r>
          <a:r>
            <a:rPr lang="hr-HR" sz="1400" b="1" kern="1200"/>
            <a:t>ključne sadržaje</a:t>
          </a:r>
          <a:r>
            <a:rPr lang="hr-HR" sz="1400" kern="1200"/>
            <a:t> za usvajanje odgojno-obrazovnih ishoda</a:t>
          </a:r>
          <a:r>
            <a:rPr lang="hr-HR" sz="1400" kern="1200">
              <a:latin typeface="Avenir Next LT Pro"/>
            </a:rPr>
            <a:t>, </a:t>
          </a:r>
          <a:r>
            <a:rPr lang="hr-HR" sz="1400" kern="1200">
              <a:solidFill>
                <a:schemeClr val="accent4"/>
              </a:solidFill>
              <a:latin typeface="Avenir Next LT Pro"/>
            </a:rPr>
            <a:t>treba ih jasno povezati s ishodima.</a:t>
          </a:r>
          <a:endParaRPr lang="en-US" sz="1400" kern="1200">
            <a:solidFill>
              <a:schemeClr val="accent4"/>
            </a:solidFill>
          </a:endParaRPr>
        </a:p>
        <a:p>
          <a:pPr marL="114300" lvl="1" indent="-114300" algn="l" defTabSz="622300" rtl="0">
            <a:lnSpc>
              <a:spcPct val="90000"/>
            </a:lnSpc>
            <a:spcBef>
              <a:spcPct val="0"/>
            </a:spcBef>
            <a:spcAft>
              <a:spcPct val="15000"/>
            </a:spcAft>
            <a:buChar char="•"/>
          </a:pPr>
          <a:r>
            <a:rPr lang="hr-HR" sz="1400" kern="1200"/>
            <a:t>Potrebno je doraditi </a:t>
          </a:r>
          <a:r>
            <a:rPr lang="hr-HR" sz="1400" b="1" kern="1200"/>
            <a:t>preporuke za usvajanje</a:t>
          </a:r>
          <a:r>
            <a:rPr lang="hr-HR" sz="1400" kern="1200"/>
            <a:t> odgojno-obrazovnih ishoda</a:t>
          </a:r>
          <a:r>
            <a:rPr lang="hr-HR" sz="1400" kern="1200">
              <a:latin typeface="Avenir Next LT Pro"/>
            </a:rPr>
            <a:t>, </a:t>
          </a:r>
          <a:r>
            <a:rPr lang="hr-HR" sz="1400" kern="1200">
              <a:solidFill>
                <a:schemeClr val="accent4"/>
              </a:solidFill>
              <a:latin typeface="Avenir Next LT Pro"/>
            </a:rPr>
            <a:t>osobito su potrebne preporuke alata i projektnih aktivnosti.</a:t>
          </a:r>
          <a:endParaRPr lang="en-US" sz="1400" kern="1200">
            <a:solidFill>
              <a:schemeClr val="accent4"/>
            </a:solidFill>
          </a:endParaRPr>
        </a:p>
      </dsp:txBody>
      <dsp:txXfrm>
        <a:off x="5244976" y="798669"/>
        <a:ext cx="2298751" cy="2806590"/>
      </dsp:txXfrm>
    </dsp:sp>
    <dsp:sp modelId="{9644CDDE-770A-44D2-82E4-5F9308B463D6}">
      <dsp:nvSpPr>
        <dsp:cNvPr id="0" name=""/>
        <dsp:cNvSpPr/>
      </dsp:nvSpPr>
      <dsp:spPr>
        <a:xfrm>
          <a:off x="7865553" y="88915"/>
          <a:ext cx="2298751" cy="7097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hr-HR" sz="1400" b="1" kern="1200"/>
            <a:t>Potreba za izradom odgovarajućih obrazovnih sadržaja:</a:t>
          </a:r>
          <a:endParaRPr lang="en-US" sz="1400" kern="1200"/>
        </a:p>
      </dsp:txBody>
      <dsp:txXfrm>
        <a:off x="7865553" y="88915"/>
        <a:ext cx="2298751" cy="709753"/>
      </dsp:txXfrm>
    </dsp:sp>
    <dsp:sp modelId="{4B5597DE-7EF0-4FCB-AC31-4FC725375C6C}">
      <dsp:nvSpPr>
        <dsp:cNvPr id="0" name=""/>
        <dsp:cNvSpPr/>
      </dsp:nvSpPr>
      <dsp:spPr>
        <a:xfrm>
          <a:off x="7865553" y="798669"/>
          <a:ext cx="2298751" cy="28065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hr-HR" sz="1400" kern="1200"/>
            <a:t>Potrebno je izraditi odgovarajuće obrazovne sadržaje u </a:t>
          </a:r>
          <a:r>
            <a:rPr lang="hr-HR" sz="1400" b="1" kern="1200"/>
            <a:t>svim područjima kurikuluma u kojima nedostaju</a:t>
          </a:r>
          <a:r>
            <a:rPr lang="hr-HR" sz="1400" kern="1200"/>
            <a:t>.</a:t>
          </a:r>
          <a:endParaRPr lang="en-US" sz="1400" kern="1200"/>
        </a:p>
        <a:p>
          <a:pPr marL="114300" lvl="1" indent="-114300" algn="l" defTabSz="622300">
            <a:lnSpc>
              <a:spcPct val="90000"/>
            </a:lnSpc>
            <a:spcBef>
              <a:spcPct val="0"/>
            </a:spcBef>
            <a:spcAft>
              <a:spcPct val="15000"/>
            </a:spcAft>
            <a:buChar char="•"/>
          </a:pPr>
          <a:r>
            <a:rPr lang="hr-HR" sz="1400" kern="1200"/>
            <a:t>Potrebni su </a:t>
          </a:r>
          <a:r>
            <a:rPr lang="hr-HR" sz="1400" b="1" kern="1200"/>
            <a:t>popratni sadržaji za ostvarivanje pojedinih ishoda</a:t>
          </a:r>
          <a:r>
            <a:rPr lang="hr-HR" sz="1400" kern="1200"/>
            <a:t>.</a:t>
          </a:r>
          <a:endParaRPr lang="en-US" sz="1400" kern="1200"/>
        </a:p>
      </dsp:txBody>
      <dsp:txXfrm>
        <a:off x="7865553" y="798669"/>
        <a:ext cx="2298751" cy="28065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D1358-B23E-4E5A-B872-4311DBA1C9B9}" type="datetimeFigureOut">
              <a:t>11/21/2025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619DC-A71C-45C9-919A-972FB8CDD5C9}" type="slidenum">
              <a:t>‹#›</a:t>
            </a:fld>
            <a:endParaRPr lang="hr-HR"/>
          </a:p>
        </p:txBody>
      </p:sp>
    </p:spTree>
    <p:extLst>
      <p:ext uri="{BB962C8B-B14F-4D97-AF65-F5344CB8AC3E}">
        <p14:creationId xmlns:p14="http://schemas.microsoft.com/office/powerpoint/2010/main" val="561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6</a:t>
            </a:fld>
            <a:endParaRPr lang="en-US"/>
          </a:p>
        </p:txBody>
      </p:sp>
    </p:spTree>
    <p:extLst>
      <p:ext uri="{BB962C8B-B14F-4D97-AF65-F5344CB8AC3E}">
        <p14:creationId xmlns:p14="http://schemas.microsoft.com/office/powerpoint/2010/main" val="224576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34</a:t>
            </a:fld>
            <a:endParaRPr lang="en-US"/>
          </a:p>
        </p:txBody>
      </p:sp>
    </p:spTree>
    <p:extLst>
      <p:ext uri="{BB962C8B-B14F-4D97-AF65-F5344CB8AC3E}">
        <p14:creationId xmlns:p14="http://schemas.microsoft.com/office/powerpoint/2010/main" val="335091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ea typeface="Calibri"/>
              <a:cs typeface="Calibri"/>
            </a:endParaRPr>
          </a:p>
          <a:p>
            <a:endParaRPr lang="hr-HR">
              <a:ea typeface="Calibri"/>
              <a:cs typeface="Calibri"/>
            </a:endParaRPr>
          </a:p>
          <a:p>
            <a:endParaRPr lang="hr-HR">
              <a:ea typeface="Calibri"/>
              <a:cs typeface="Calibri"/>
            </a:endParaRPr>
          </a:p>
          <a:p>
            <a:endParaRPr lang="en-US">
              <a:ea typeface="Calibri"/>
              <a:cs typeface="Calibri"/>
            </a:endParaRPr>
          </a:p>
        </p:txBody>
      </p:sp>
      <p:sp>
        <p:nvSpPr>
          <p:cNvPr id="4" name="Rezervirano mjesto broja slajda 3"/>
          <p:cNvSpPr>
            <a:spLocks noGrp="1"/>
          </p:cNvSpPr>
          <p:nvPr>
            <p:ph type="sldNum" sz="quarter" idx="5"/>
          </p:nvPr>
        </p:nvSpPr>
        <p:spPr/>
        <p:txBody>
          <a:bodyPr/>
          <a:lstStyle/>
          <a:p>
            <a:fld id="{6ED619DC-A71C-45C9-919A-972FB8CDD5C9}" type="slidenum">
              <a:t>41</a:t>
            </a:fld>
            <a:endParaRPr lang="hr-HR"/>
          </a:p>
        </p:txBody>
      </p:sp>
    </p:spTree>
    <p:extLst>
      <p:ext uri="{BB962C8B-B14F-4D97-AF65-F5344CB8AC3E}">
        <p14:creationId xmlns:p14="http://schemas.microsoft.com/office/powerpoint/2010/main" val="384155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42</a:t>
            </a:fld>
            <a:endParaRPr lang="en-US"/>
          </a:p>
        </p:txBody>
      </p:sp>
    </p:spTree>
    <p:extLst>
      <p:ext uri="{BB962C8B-B14F-4D97-AF65-F5344CB8AC3E}">
        <p14:creationId xmlns:p14="http://schemas.microsoft.com/office/powerpoint/2010/main" val="39342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1" dirty="0">
              <a:ea typeface="Calibri"/>
              <a:cs typeface="Calibri"/>
            </a:endParaRPr>
          </a:p>
        </p:txBody>
      </p:sp>
      <p:sp>
        <p:nvSpPr>
          <p:cNvPr id="4" name="Rezervirano mjesto broja slajda 3"/>
          <p:cNvSpPr>
            <a:spLocks noGrp="1"/>
          </p:cNvSpPr>
          <p:nvPr>
            <p:ph type="sldNum" sz="quarter" idx="5"/>
          </p:nvPr>
        </p:nvSpPr>
        <p:spPr/>
        <p:txBody>
          <a:bodyPr/>
          <a:lstStyle/>
          <a:p>
            <a:fld id="{6ED619DC-A71C-45C9-919A-972FB8CDD5C9}" type="slidenum">
              <a:t>46</a:t>
            </a:fld>
            <a:endParaRPr lang="hr-HR"/>
          </a:p>
        </p:txBody>
      </p:sp>
    </p:spTree>
    <p:extLst>
      <p:ext uri="{BB962C8B-B14F-4D97-AF65-F5344CB8AC3E}">
        <p14:creationId xmlns:p14="http://schemas.microsoft.com/office/powerpoint/2010/main" val="333086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Nastavnici</a:t>
            </a:r>
            <a:r>
              <a:rPr lang="en-US">
                <a:ea typeface="Calibri"/>
                <a:cs typeface="Calibri"/>
              </a:rPr>
              <a:t> </a:t>
            </a:r>
            <a:r>
              <a:rPr lang="en-US" dirty="0" err="1">
                <a:ea typeface="Calibri"/>
                <a:cs typeface="Calibri"/>
              </a:rPr>
              <a:t>istaknuli</a:t>
            </a:r>
            <a:r>
              <a:rPr lang="en-US">
                <a:ea typeface="Calibri"/>
                <a:cs typeface="Calibri"/>
              </a:rPr>
              <a:t> da </a:t>
            </a:r>
            <a:r>
              <a:rPr lang="en-US" dirty="0" err="1">
                <a:ea typeface="Calibri"/>
                <a:cs typeface="Calibri"/>
              </a:rPr>
              <a:t>treba</a:t>
            </a:r>
            <a:r>
              <a:rPr lang="en-US">
                <a:ea typeface="Calibri"/>
                <a:cs typeface="Calibri"/>
              </a:rPr>
              <a:t> </a:t>
            </a:r>
            <a:r>
              <a:rPr lang="en-US" dirty="0" err="1">
                <a:ea typeface="Calibri"/>
                <a:cs typeface="Calibri"/>
              </a:rPr>
              <a:t>integrirati</a:t>
            </a:r>
            <a:r>
              <a:rPr lang="en-US">
                <a:ea typeface="Calibri"/>
                <a:cs typeface="Calibri"/>
              </a:rPr>
              <a:t> </a:t>
            </a:r>
            <a:r>
              <a:rPr lang="en-US" dirty="0" err="1">
                <a:ea typeface="Calibri"/>
                <a:cs typeface="Calibri"/>
              </a:rPr>
              <a:t>elemenete</a:t>
            </a:r>
            <a:r>
              <a:rPr lang="en-US">
                <a:ea typeface="Calibri"/>
                <a:cs typeface="Calibri"/>
              </a:rPr>
              <a:t> </a:t>
            </a:r>
            <a:r>
              <a:rPr lang="en-US" dirty="0" err="1">
                <a:ea typeface="Calibri"/>
                <a:cs typeface="Calibri"/>
              </a:rPr>
              <a:t>kurikula</a:t>
            </a:r>
            <a:r>
              <a:rPr lang="en-US">
                <a:ea typeface="Calibri"/>
                <a:cs typeface="Calibri"/>
              </a:rPr>
              <a:t> s </a:t>
            </a:r>
            <a:r>
              <a:rPr lang="en-US" dirty="0" err="1">
                <a:ea typeface="Calibri"/>
                <a:cs typeface="Calibri"/>
              </a:rPr>
              <a:t>drugim</a:t>
            </a:r>
            <a:r>
              <a:rPr lang="en-US">
                <a:ea typeface="Calibri"/>
                <a:cs typeface="Calibri"/>
              </a:rPr>
              <a:t> </a:t>
            </a:r>
            <a:r>
              <a:rPr lang="en-US" dirty="0" err="1">
                <a:ea typeface="Calibri"/>
                <a:cs typeface="Calibri"/>
              </a:rPr>
              <a:t>predmetima</a:t>
            </a:r>
            <a:endParaRPr lang="en-US">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51</a:t>
            </a:fld>
            <a:endParaRPr lang="en-US"/>
          </a:p>
        </p:txBody>
      </p:sp>
    </p:spTree>
    <p:extLst>
      <p:ext uri="{BB962C8B-B14F-4D97-AF65-F5344CB8AC3E}">
        <p14:creationId xmlns:p14="http://schemas.microsoft.com/office/powerpoint/2010/main" val="84519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B553E-4E4B-A978-8DC0-78963547B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DB686-059B-342E-D01C-987406B47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58A32-7706-2C3C-9A73-04EE9C406D32}"/>
              </a:ext>
            </a:extLst>
          </p:cNvPr>
          <p:cNvSpPr>
            <a:spLocks noGrp="1"/>
          </p:cNvSpPr>
          <p:nvPr>
            <p:ph type="body" idx="1"/>
          </p:nvPr>
        </p:nvSpPr>
        <p:spPr/>
        <p:txBody>
          <a:bodyPr/>
          <a:lstStyle/>
          <a:p>
            <a:pPr algn="just"/>
            <a:endParaRPr lang="hr-HR"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26E05F90-00F6-BED2-C21D-ED17E5A5289B}"/>
              </a:ext>
            </a:extLst>
          </p:cNvPr>
          <p:cNvSpPr>
            <a:spLocks noGrp="1"/>
          </p:cNvSpPr>
          <p:nvPr>
            <p:ph type="sldNum" sz="quarter" idx="5"/>
          </p:nvPr>
        </p:nvSpPr>
        <p:spPr/>
        <p:txBody>
          <a:bodyPr/>
          <a:lstStyle/>
          <a:p>
            <a:fld id="{6ED619DC-A71C-45C9-919A-972FB8CDD5C9}" type="slidenum">
              <a:rPr lang="en-US"/>
              <a:t>69</a:t>
            </a:fld>
            <a:endParaRPr lang="en-US"/>
          </a:p>
        </p:txBody>
      </p:sp>
    </p:spTree>
    <p:extLst>
      <p:ext uri="{BB962C8B-B14F-4D97-AF65-F5344CB8AC3E}">
        <p14:creationId xmlns:p14="http://schemas.microsoft.com/office/powerpoint/2010/main" val="50296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12</a:t>
            </a:fld>
            <a:endParaRPr lang="en-US"/>
          </a:p>
        </p:txBody>
      </p:sp>
    </p:spTree>
    <p:extLst>
      <p:ext uri="{BB962C8B-B14F-4D97-AF65-F5344CB8AC3E}">
        <p14:creationId xmlns:p14="http://schemas.microsoft.com/office/powerpoint/2010/main" val="108403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13</a:t>
            </a:fld>
            <a:endParaRPr lang="en-US"/>
          </a:p>
        </p:txBody>
      </p:sp>
    </p:spTree>
    <p:extLst>
      <p:ext uri="{BB962C8B-B14F-4D97-AF65-F5344CB8AC3E}">
        <p14:creationId xmlns:p14="http://schemas.microsoft.com/office/powerpoint/2010/main" val="361182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14</a:t>
            </a:fld>
            <a:endParaRPr lang="en-US"/>
          </a:p>
        </p:txBody>
      </p:sp>
    </p:spTree>
    <p:extLst>
      <p:ext uri="{BB962C8B-B14F-4D97-AF65-F5344CB8AC3E}">
        <p14:creationId xmlns:p14="http://schemas.microsoft.com/office/powerpoint/2010/main" val="362174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15</a:t>
            </a:fld>
            <a:endParaRPr lang="en-US"/>
          </a:p>
        </p:txBody>
      </p:sp>
    </p:spTree>
    <p:extLst>
      <p:ext uri="{BB962C8B-B14F-4D97-AF65-F5344CB8AC3E}">
        <p14:creationId xmlns:p14="http://schemas.microsoft.com/office/powerpoint/2010/main" val="274099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18</a:t>
            </a:fld>
            <a:endParaRPr lang="en-US"/>
          </a:p>
        </p:txBody>
      </p:sp>
    </p:spTree>
    <p:extLst>
      <p:ext uri="{BB962C8B-B14F-4D97-AF65-F5344CB8AC3E}">
        <p14:creationId xmlns:p14="http://schemas.microsoft.com/office/powerpoint/2010/main" val="134644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ea typeface="Calibri"/>
              <a:cs typeface="Calibri"/>
            </a:endParaRPr>
          </a:p>
          <a:p>
            <a:endParaRPr lang="hr-HR">
              <a:ea typeface="Calibri"/>
              <a:cs typeface="Calibri"/>
            </a:endParaRPr>
          </a:p>
        </p:txBody>
      </p:sp>
      <p:sp>
        <p:nvSpPr>
          <p:cNvPr id="4" name="Slide Number Placeholder 3"/>
          <p:cNvSpPr>
            <a:spLocks noGrp="1"/>
          </p:cNvSpPr>
          <p:nvPr>
            <p:ph type="sldNum" sz="quarter" idx="5"/>
          </p:nvPr>
        </p:nvSpPr>
        <p:spPr/>
        <p:txBody>
          <a:bodyPr/>
          <a:lstStyle/>
          <a:p>
            <a:fld id="{6ED619DC-A71C-45C9-919A-972FB8CDD5C9}" type="slidenum">
              <a:rPr lang="en-US"/>
              <a:t>22</a:t>
            </a:fld>
            <a:endParaRPr lang="en-US"/>
          </a:p>
        </p:txBody>
      </p:sp>
    </p:spTree>
    <p:extLst>
      <p:ext uri="{BB962C8B-B14F-4D97-AF65-F5344CB8AC3E}">
        <p14:creationId xmlns:p14="http://schemas.microsoft.com/office/powerpoint/2010/main" val="309679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1 - </a:t>
            </a:r>
            <a:r>
              <a:rPr lang="en-US" err="1">
                <a:ea typeface="Calibri"/>
                <a:cs typeface="Calibri"/>
              </a:rPr>
              <a:t>uopće</a:t>
            </a:r>
            <a:r>
              <a:rPr lang="en-US">
                <a:ea typeface="Calibri"/>
                <a:cs typeface="Calibri"/>
              </a:rPr>
              <a:t> </a:t>
            </a:r>
            <a:r>
              <a:rPr lang="en-US" err="1">
                <a:ea typeface="Calibri"/>
                <a:cs typeface="Calibri"/>
              </a:rPr>
              <a:t>nije</a:t>
            </a:r>
            <a:r>
              <a:rPr lang="en-US">
                <a:ea typeface="Calibri"/>
                <a:cs typeface="Calibri"/>
              </a:rPr>
              <a:t> </a:t>
            </a:r>
            <a:r>
              <a:rPr lang="en-US" err="1">
                <a:ea typeface="Calibri"/>
                <a:cs typeface="Calibri"/>
              </a:rPr>
              <a:t>potrebno</a:t>
            </a:r>
          </a:p>
          <a:p>
            <a:r>
              <a:rPr lang="en-US">
                <a:ea typeface="Calibri"/>
                <a:cs typeface="Calibri"/>
              </a:rPr>
              <a:t>2 – </a:t>
            </a:r>
            <a:r>
              <a:rPr lang="en-US" err="1">
                <a:ea typeface="Calibri"/>
                <a:cs typeface="Calibri"/>
              </a:rPr>
              <a:t>manje</a:t>
            </a:r>
            <a:r>
              <a:rPr lang="en-US">
                <a:ea typeface="Calibri"/>
                <a:cs typeface="Calibri"/>
              </a:rPr>
              <a:t> </a:t>
            </a:r>
            <a:r>
              <a:rPr lang="en-US" err="1">
                <a:ea typeface="Calibri"/>
                <a:cs typeface="Calibri"/>
              </a:rPr>
              <a:t>potrebno</a:t>
            </a:r>
          </a:p>
          <a:p>
            <a:r>
              <a:rPr lang="en-US">
                <a:ea typeface="Calibri"/>
                <a:cs typeface="Calibri"/>
              </a:rPr>
              <a:t>3 – </a:t>
            </a:r>
            <a:r>
              <a:rPr lang="en-US" err="1">
                <a:ea typeface="Calibri"/>
                <a:cs typeface="Calibri"/>
              </a:rPr>
              <a:t>umjereno</a:t>
            </a:r>
            <a:r>
              <a:rPr lang="en-US">
                <a:ea typeface="Calibri"/>
                <a:cs typeface="Calibri"/>
              </a:rPr>
              <a:t> </a:t>
            </a:r>
            <a:r>
              <a:rPr lang="en-US" err="1">
                <a:ea typeface="Calibri"/>
                <a:cs typeface="Calibri"/>
              </a:rPr>
              <a:t>potrebno</a:t>
            </a:r>
          </a:p>
          <a:p>
            <a:r>
              <a:rPr lang="en-US">
                <a:ea typeface="Calibri"/>
                <a:cs typeface="Calibri"/>
              </a:rPr>
              <a:t>4 – </a:t>
            </a:r>
            <a:r>
              <a:rPr lang="en-US" err="1">
                <a:ea typeface="Calibri"/>
                <a:cs typeface="Calibri"/>
              </a:rPr>
              <a:t>dosta</a:t>
            </a:r>
            <a:r>
              <a:rPr lang="en-US">
                <a:ea typeface="Calibri"/>
                <a:cs typeface="Calibri"/>
              </a:rPr>
              <a:t> </a:t>
            </a:r>
            <a:r>
              <a:rPr lang="en-US" err="1">
                <a:ea typeface="Calibri"/>
                <a:cs typeface="Calibri"/>
              </a:rPr>
              <a:t>potrebno</a:t>
            </a:r>
          </a:p>
          <a:p>
            <a:r>
              <a:rPr lang="en-US">
                <a:ea typeface="Calibri"/>
                <a:cs typeface="Calibri"/>
              </a:rPr>
              <a:t>5 – </a:t>
            </a:r>
            <a:r>
              <a:rPr lang="en-US" err="1">
                <a:ea typeface="Calibri"/>
                <a:cs typeface="Calibri"/>
              </a:rPr>
              <a:t>vrlo</a:t>
            </a:r>
            <a:r>
              <a:rPr lang="en-US">
                <a:ea typeface="Calibri"/>
                <a:cs typeface="Calibri"/>
              </a:rPr>
              <a:t> </a:t>
            </a:r>
            <a:r>
              <a:rPr lang="en-US" err="1">
                <a:ea typeface="Calibri"/>
                <a:cs typeface="Calibri"/>
              </a:rPr>
              <a:t>potrebno</a:t>
            </a:r>
          </a:p>
        </p:txBody>
      </p:sp>
      <p:sp>
        <p:nvSpPr>
          <p:cNvPr id="4" name="Slide Number Placeholder 3"/>
          <p:cNvSpPr>
            <a:spLocks noGrp="1"/>
          </p:cNvSpPr>
          <p:nvPr>
            <p:ph type="sldNum" sz="quarter" idx="5"/>
          </p:nvPr>
        </p:nvSpPr>
        <p:spPr/>
        <p:txBody>
          <a:bodyPr/>
          <a:lstStyle/>
          <a:p>
            <a:fld id="{6ED619DC-A71C-45C9-919A-972FB8CDD5C9}" type="slidenum">
              <a:rPr lang="en-US"/>
              <a:t>23</a:t>
            </a:fld>
            <a:endParaRPr lang="en-US"/>
          </a:p>
        </p:txBody>
      </p:sp>
    </p:spTree>
    <p:extLst>
      <p:ext uri="{BB962C8B-B14F-4D97-AF65-F5344CB8AC3E}">
        <p14:creationId xmlns:p14="http://schemas.microsoft.com/office/powerpoint/2010/main" val="144630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1 - </a:t>
            </a:r>
            <a:r>
              <a:rPr lang="en-US" err="1">
                <a:ea typeface="Calibri"/>
                <a:cs typeface="Calibri"/>
              </a:rPr>
              <a:t>uopće</a:t>
            </a:r>
            <a:r>
              <a:rPr lang="en-US">
                <a:ea typeface="Calibri"/>
                <a:cs typeface="Calibri"/>
              </a:rPr>
              <a:t> </a:t>
            </a:r>
            <a:r>
              <a:rPr lang="en-US" err="1">
                <a:ea typeface="Calibri"/>
                <a:cs typeface="Calibri"/>
              </a:rPr>
              <a:t>nije</a:t>
            </a:r>
            <a:r>
              <a:rPr lang="en-US">
                <a:ea typeface="Calibri"/>
                <a:cs typeface="Calibri"/>
              </a:rPr>
              <a:t> bio </a:t>
            </a:r>
            <a:r>
              <a:rPr lang="en-US" err="1">
                <a:ea typeface="Calibri"/>
                <a:cs typeface="Calibri"/>
              </a:rPr>
              <a:t>izazov</a:t>
            </a:r>
          </a:p>
          <a:p>
            <a:r>
              <a:rPr lang="en-US">
                <a:ea typeface="Calibri"/>
                <a:cs typeface="Calibri"/>
              </a:rPr>
              <a:t>2 – </a:t>
            </a:r>
            <a:r>
              <a:rPr lang="en-US" err="1">
                <a:ea typeface="Calibri"/>
                <a:cs typeface="Calibri"/>
              </a:rPr>
              <a:t>blagi</a:t>
            </a:r>
            <a:r>
              <a:rPr lang="en-US">
                <a:ea typeface="Calibri"/>
                <a:cs typeface="Calibri"/>
              </a:rPr>
              <a:t> </a:t>
            </a:r>
            <a:r>
              <a:rPr lang="en-US" err="1">
                <a:ea typeface="Calibri"/>
                <a:cs typeface="Calibri"/>
              </a:rPr>
              <a:t>izazov</a:t>
            </a:r>
          </a:p>
          <a:p>
            <a:r>
              <a:rPr lang="en-US">
                <a:ea typeface="Calibri"/>
                <a:cs typeface="Calibri"/>
              </a:rPr>
              <a:t>3 – </a:t>
            </a:r>
            <a:r>
              <a:rPr lang="en-US" err="1">
                <a:ea typeface="Calibri"/>
                <a:cs typeface="Calibri"/>
              </a:rPr>
              <a:t>umjereni</a:t>
            </a:r>
            <a:r>
              <a:rPr lang="en-US">
                <a:ea typeface="Calibri"/>
                <a:cs typeface="Calibri"/>
              </a:rPr>
              <a:t> </a:t>
            </a:r>
            <a:r>
              <a:rPr lang="en-US" err="1">
                <a:ea typeface="Calibri"/>
                <a:cs typeface="Calibri"/>
              </a:rPr>
              <a:t>izazov</a:t>
            </a:r>
          </a:p>
          <a:p>
            <a:r>
              <a:rPr lang="en-US">
                <a:ea typeface="Calibri"/>
                <a:cs typeface="Calibri"/>
              </a:rPr>
              <a:t>4 – </a:t>
            </a:r>
            <a:r>
              <a:rPr lang="en-US" err="1">
                <a:ea typeface="Calibri"/>
                <a:cs typeface="Calibri"/>
              </a:rPr>
              <a:t>veliki</a:t>
            </a:r>
            <a:r>
              <a:rPr lang="en-US">
                <a:ea typeface="Calibri"/>
                <a:cs typeface="Calibri"/>
              </a:rPr>
              <a:t> </a:t>
            </a:r>
            <a:r>
              <a:rPr lang="en-US" err="1">
                <a:ea typeface="Calibri"/>
                <a:cs typeface="Calibri"/>
              </a:rPr>
              <a:t>izazov</a:t>
            </a:r>
          </a:p>
          <a:p>
            <a:r>
              <a:rPr lang="en-US">
                <a:ea typeface="Calibri"/>
                <a:cs typeface="Calibri"/>
              </a:rPr>
              <a:t>5 – </a:t>
            </a:r>
            <a:r>
              <a:rPr lang="en-US" err="1">
                <a:ea typeface="Calibri"/>
                <a:cs typeface="Calibri"/>
              </a:rPr>
              <a:t>vrlo</a:t>
            </a:r>
            <a:r>
              <a:rPr lang="en-US">
                <a:ea typeface="Calibri"/>
                <a:cs typeface="Calibri"/>
              </a:rPr>
              <a:t> </a:t>
            </a:r>
            <a:r>
              <a:rPr lang="en-US" err="1">
                <a:ea typeface="Calibri"/>
                <a:cs typeface="Calibri"/>
              </a:rPr>
              <a:t>veliki</a:t>
            </a:r>
            <a:r>
              <a:rPr lang="en-US">
                <a:ea typeface="Calibri"/>
                <a:cs typeface="Calibri"/>
              </a:rPr>
              <a:t> </a:t>
            </a:r>
            <a:r>
              <a:rPr lang="en-US" err="1">
                <a:ea typeface="Calibri"/>
                <a:cs typeface="Calibri"/>
              </a:rPr>
              <a:t>izazov</a:t>
            </a:r>
          </a:p>
        </p:txBody>
      </p:sp>
      <p:sp>
        <p:nvSpPr>
          <p:cNvPr id="4" name="Slide Number Placeholder 3"/>
          <p:cNvSpPr>
            <a:spLocks noGrp="1"/>
          </p:cNvSpPr>
          <p:nvPr>
            <p:ph type="sldNum" sz="quarter" idx="5"/>
          </p:nvPr>
        </p:nvSpPr>
        <p:spPr/>
        <p:txBody>
          <a:bodyPr/>
          <a:lstStyle/>
          <a:p>
            <a:fld id="{6ED619DC-A71C-45C9-919A-972FB8CDD5C9}" type="slidenum">
              <a:rPr lang="en-US"/>
              <a:t>25</a:t>
            </a:fld>
            <a:endParaRPr lang="en-US"/>
          </a:p>
        </p:txBody>
      </p:sp>
    </p:spTree>
    <p:extLst>
      <p:ext uri="{BB962C8B-B14F-4D97-AF65-F5344CB8AC3E}">
        <p14:creationId xmlns:p14="http://schemas.microsoft.com/office/powerpoint/2010/main" val="351866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11/21/2025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52579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11/21/2025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675571487"/>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11/21/2025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863106403"/>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11/21/2025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513196312"/>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11/21/2025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96124795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11/21/2025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03280559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11/21/2025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72797314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11/21/2025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625696342"/>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11/21/2025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7555668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11/21/2025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209966672"/>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11/21/2025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399012550"/>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11/21/2025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2030344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hop.skolskaknjiga.hr/umjetna-inteligencija-razvoj-i-primjena-prirucnik-za-pocetno-ucenje/" TargetMode="External"/><Relationship Id="rId7" Type="http://schemas.openxmlformats.org/officeDocument/2006/relationships/hyperlink" Target="https://ucitelji.hr/prirucnik-kurikuluma-umjetna-inteligencija-ui-kroz-microsoft-okruzenje/" TargetMode="External"/><Relationship Id="rId2" Type="http://schemas.openxmlformats.org/officeDocument/2006/relationships/hyperlink" Target="https://www.medijskapismenost.hr/obrazovni-materijali-za-preuzimanje/" TargetMode="External"/><Relationship Id="rId1" Type="http://schemas.openxmlformats.org/officeDocument/2006/relationships/slideLayout" Target="../slideLayouts/slideLayout2.xml"/><Relationship Id="rId6" Type="http://schemas.openxmlformats.org/officeDocument/2006/relationships/hyperlink" Target="https://ai.fesb.hr/knjiga/AI-knjiga-FINAL.pdf" TargetMode="External"/><Relationship Id="rId5" Type="http://schemas.openxmlformats.org/officeDocument/2006/relationships/hyperlink" Target="https://appinventor.mit.edu/explore/ai-with-mit-app-inventor" TargetMode="External"/><Relationship Id="rId4" Type="http://schemas.openxmlformats.org/officeDocument/2006/relationships/hyperlink" Target="https://edutorij-admin-api.carnet.hr/api/files/9e6c0c25-0244-4f72-9d39-3bf915ee3f84/download/4447198/Alati%20budu%C4%87nosti%20-%20izrada%20obrazovnih%20sadr%C5%BEaja%20s%20pomo%C4%87u%20umjetne%20inteligencije_priru%C4%8Dnik.pdf?token=eyJpdiI6ImNQSFBhZkJ6SlR0S0tYTDROaTljUVE9PSIsInZhbHVlIjoiUGRpZEJUYS9EWTZoWEU0L1l3UGxWdz09IiwibWFjIjoiY2M4MDY0MzNkMDM3NTgwYjdjYThmNWQ0NjQ4Njg2Y2Y4YWI4ZDI0Njg5ZTFjMGU3M2E2M2M2Y2Q0ZmE0MmEzNiIsInRhZyI6IiJ9&amp;signature=614483f50f43e22e7369428a17642b3859ab6a88a67bb2456994723d3d5ce28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indspark.org/artificial-intelligence" TargetMode="External"/><Relationship Id="rId2" Type="http://schemas.openxmlformats.org/officeDocument/2006/relationships/hyperlink" Target="https://code.org/oceans" TargetMode="External"/><Relationship Id="rId1" Type="http://schemas.openxmlformats.org/officeDocument/2006/relationships/slideLayout" Target="../slideLayouts/slideLayout2.xml"/><Relationship Id="rId6" Type="http://schemas.openxmlformats.org/officeDocument/2006/relationships/hyperlink" Target="https://www.commonsense.org/education/collections/ai-literacy-lessons-for-grades-6-12" TargetMode="External"/><Relationship Id="rId5" Type="http://schemas.openxmlformats.org/officeDocument/2006/relationships/hyperlink" Target="https://apps.europeanschoolnetacademy.eu/learning/course/course-v1:CodeWeek+AI_Education+2023/home" TargetMode="External"/><Relationship Id="rId4" Type="http://schemas.openxmlformats.org/officeDocument/2006/relationships/hyperlink" Target="https://www.elementsofai.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rxiv.org/abs/2403.12071" TargetMode="External"/><Relationship Id="rId2" Type="http://schemas.openxmlformats.org/officeDocument/2006/relationships/hyperlink" Target="https://op.europa.eu/hr/publication-detail/-/publication/d81a0d54-5348-11ed-92ed-01aa75ed71a1" TargetMode="External"/><Relationship Id="rId1" Type="http://schemas.openxmlformats.org/officeDocument/2006/relationships/slideLayout" Target="../slideLayouts/slideLayout2.xml"/><Relationship Id="rId5" Type="http://schemas.openxmlformats.org/officeDocument/2006/relationships/hyperlink" Target="https://hrcak.srce.hr/file/456896," TargetMode="External"/><Relationship Id="rId4" Type="http://schemas.openxmlformats.org/officeDocument/2006/relationships/hyperlink" Target="https://hrcak.srce.hr/32899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3blue1brown.com/topics/neural-networks" TargetMode="External"/><Relationship Id="rId2" Type="http://schemas.openxmlformats.org/officeDocument/2006/relationships/hyperlink" Target="https://www.medijskapismenost.hr/edukativni-video-o-umjetnoj-inteligenciji/" TargetMode="External"/><Relationship Id="rId1" Type="http://schemas.openxmlformats.org/officeDocument/2006/relationships/slideLayout" Target="../slideLayouts/slideLayout2.xml"/><Relationship Id="rId6" Type="http://schemas.openxmlformats.org/officeDocument/2006/relationships/hyperlink" Target="https://www.youtube.com/watch?v=G6de8L7cVvM" TargetMode="External"/><Relationship Id="rId5" Type="http://schemas.openxmlformats.org/officeDocument/2006/relationships/hyperlink" Target="https://www.youtube.com/watch?v=PIxHipx2c1E" TargetMode="External"/><Relationship Id="rId4" Type="http://schemas.openxmlformats.org/officeDocument/2006/relationships/hyperlink" Target="https://www.youtube.com/watch?v=2XEWZqti4Aw"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ites.google.com/view/stem-ka/" TargetMode="External"/><Relationship Id="rId2" Type="http://schemas.openxmlformats.org/officeDocument/2006/relationships/hyperlink" Target="https://enter.izvrsna.hr/" TargetMode="External"/><Relationship Id="rId1" Type="http://schemas.openxmlformats.org/officeDocument/2006/relationships/slideLayout" Target="../slideLayouts/slideLayout2.xml"/><Relationship Id="rId4" Type="http://schemas.openxmlformats.org/officeDocument/2006/relationships/hyperlink" Target="https://ucitelji.hr/ui-u-obrazovanj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Autofit/>
          </a:bodyPr>
          <a:lstStyle/>
          <a:p>
            <a:r>
              <a:rPr lang="hr-HR" sz="4400"/>
              <a:t>Istraživanje eksperimentalne provedbe kurikuluma – UI: od koncepta do primjene</a:t>
            </a:r>
            <a:br>
              <a:rPr lang="hr-HR" sz="4400"/>
            </a:br>
            <a:r>
              <a:rPr lang="hr-HR" sz="4400"/>
              <a:t>Preliminarni nalazi</a:t>
            </a:r>
          </a:p>
        </p:txBody>
      </p:sp>
      <p:sp>
        <p:nvSpPr>
          <p:cNvPr id="3" name="Podnaslov 2"/>
          <p:cNvSpPr>
            <a:spLocks noGrp="1"/>
          </p:cNvSpPr>
          <p:nvPr>
            <p:ph type="subTitle" idx="1"/>
          </p:nvPr>
        </p:nvSpPr>
        <p:spPr/>
        <p:txBody>
          <a:bodyPr vert="horz" lIns="91440" tIns="45720" rIns="91440" bIns="45720" rtlCol="0" anchor="t">
            <a:normAutofit/>
          </a:bodyPr>
          <a:lstStyle/>
          <a:p>
            <a:r>
              <a:rPr lang="hr-HR"/>
              <a:t>Izvještaj, lipanj 2025. godine</a:t>
            </a:r>
          </a:p>
        </p:txBody>
      </p:sp>
      <p:pic>
        <p:nvPicPr>
          <p:cNvPr id="5" name="Picture 4" descr="A white background with black text and black lines&#10;&#10;AI-generated content may be incorrect.">
            <a:extLst>
              <a:ext uri="{FF2B5EF4-FFF2-40B4-BE49-F238E27FC236}">
                <a16:creationId xmlns:a16="http://schemas.microsoft.com/office/drawing/2014/main" id="{ACC154A1-3518-1186-DC21-BABCF683BDA7}"/>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white background with black text and black lines">
            <a:extLst>
              <a:ext uri="{FF2B5EF4-FFF2-40B4-BE49-F238E27FC236}">
                <a16:creationId xmlns:a16="http://schemas.microsoft.com/office/drawing/2014/main" id="{3F260C76-591E-2746-5310-20A380289139}"/>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275CF8B-EFB1-C104-293E-E7D85A0A6C1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71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163C-1D08-B77F-B61E-7C595321A84B}"/>
              </a:ext>
            </a:extLst>
          </p:cNvPr>
          <p:cNvSpPr>
            <a:spLocks noGrp="1"/>
          </p:cNvSpPr>
          <p:nvPr>
            <p:ph type="title"/>
          </p:nvPr>
        </p:nvSpPr>
        <p:spPr>
          <a:xfrm>
            <a:off x="1115568" y="548640"/>
            <a:ext cx="10168128" cy="1179576"/>
          </a:xfrm>
        </p:spPr>
        <p:txBody>
          <a:bodyPr anchor="ctr">
            <a:normAutofit/>
          </a:bodyPr>
          <a:lstStyle/>
          <a:p>
            <a:r>
              <a:rPr lang="en-US" err="1"/>
              <a:t>Način</a:t>
            </a:r>
            <a:r>
              <a:rPr lang="en-US"/>
              <a:t> </a:t>
            </a:r>
            <a:r>
              <a:rPr lang="en-US" err="1"/>
              <a:t>provedbe</a:t>
            </a:r>
          </a:p>
        </p:txBody>
      </p:sp>
      <p:pic>
        <p:nvPicPr>
          <p:cNvPr id="7" name="Content Placeholder 6" descr="A blue and orange pie chart&#10;&#10;AI-generated content may be incorrect.">
            <a:extLst>
              <a:ext uri="{FF2B5EF4-FFF2-40B4-BE49-F238E27FC236}">
                <a16:creationId xmlns:a16="http://schemas.microsoft.com/office/drawing/2014/main" id="{871C5989-FF3F-4C56-9D60-D544D470C628}"/>
              </a:ext>
            </a:extLst>
          </p:cNvPr>
          <p:cNvPicPr>
            <a:picLocks noGrp="1" noChangeAspect="1"/>
          </p:cNvPicPr>
          <p:nvPr>
            <p:ph idx="1"/>
          </p:nvPr>
        </p:nvPicPr>
        <p:blipFill>
          <a:blip r:embed="rId2"/>
          <a:stretch>
            <a:fillRect/>
          </a:stretch>
        </p:blipFill>
        <p:spPr>
          <a:xfrm>
            <a:off x="3126601" y="2478024"/>
            <a:ext cx="6146061" cy="3694176"/>
          </a:xfrm>
          <a:noFill/>
        </p:spPr>
      </p:pic>
      <p:sp>
        <p:nvSpPr>
          <p:cNvPr id="4" name="Date Placeholder 3">
            <a:extLst>
              <a:ext uri="{FF2B5EF4-FFF2-40B4-BE49-F238E27FC236}">
                <a16:creationId xmlns:a16="http://schemas.microsoft.com/office/drawing/2014/main" id="{3B1EA8C2-643A-E0B3-97E0-87074AB4457C}"/>
              </a:ext>
            </a:extLst>
          </p:cNvPr>
          <p:cNvSpPr>
            <a:spLocks noGrp="1"/>
          </p:cNvSpPr>
          <p:nvPr>
            <p:ph type="dt" sz="half" idx="10"/>
          </p:nvPr>
        </p:nvSpPr>
        <p:spPr>
          <a:xfrm>
            <a:off x="1115568" y="6356350"/>
            <a:ext cx="2743200" cy="365125"/>
          </a:xfrm>
        </p:spPr>
        <p:txBody>
          <a:bodyPr anchor="ctr">
            <a:normAutofit/>
          </a:bodyPr>
          <a:lstStyle/>
          <a:p>
            <a:pPr>
              <a:spcAft>
                <a:spcPts val="600"/>
              </a:spcAft>
            </a:pPr>
            <a:fld id="{137CB019-FDFA-40EF-A5E8-F46868B38E43}" type="datetime1">
              <a:rPr lang="en-HR"/>
              <a:pPr>
                <a:spcAft>
                  <a:spcPts val="600"/>
                </a:spcAft>
              </a:pPr>
              <a:t>11/21/2025</a:t>
            </a:fld>
            <a:endParaRPr lang="en-US"/>
          </a:p>
        </p:txBody>
      </p:sp>
    </p:spTree>
    <p:extLst>
      <p:ext uri="{BB962C8B-B14F-4D97-AF65-F5344CB8AC3E}">
        <p14:creationId xmlns:p14="http://schemas.microsoft.com/office/powerpoint/2010/main" val="253808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88C0-94F7-0088-450C-4ED5CA2F0790}"/>
              </a:ext>
            </a:extLst>
          </p:cNvPr>
          <p:cNvSpPr>
            <a:spLocks noGrp="1"/>
          </p:cNvSpPr>
          <p:nvPr>
            <p:ph type="title"/>
          </p:nvPr>
        </p:nvSpPr>
        <p:spPr/>
        <p:txBody>
          <a:bodyPr/>
          <a:lstStyle/>
          <a:p>
            <a:r>
              <a:rPr lang="en-US" err="1"/>
              <a:t>Način</a:t>
            </a:r>
            <a:r>
              <a:rPr lang="en-US"/>
              <a:t> </a:t>
            </a:r>
            <a:r>
              <a:rPr lang="en-US" err="1"/>
              <a:t>provedbe</a:t>
            </a:r>
          </a:p>
        </p:txBody>
      </p:sp>
      <p:graphicFrame>
        <p:nvGraphicFramePr>
          <p:cNvPr id="5" name="Content Placeholder 4">
            <a:extLst>
              <a:ext uri="{FF2B5EF4-FFF2-40B4-BE49-F238E27FC236}">
                <a16:creationId xmlns:a16="http://schemas.microsoft.com/office/drawing/2014/main" id="{515DEDE5-4355-84FC-3474-C30298A022A1}"/>
              </a:ext>
            </a:extLst>
          </p:cNvPr>
          <p:cNvGraphicFramePr>
            <a:graphicFrameLocks noGrp="1"/>
          </p:cNvGraphicFramePr>
          <p:nvPr>
            <p:ph idx="1"/>
            <p:extLst>
              <p:ext uri="{D42A27DB-BD31-4B8C-83A1-F6EECF244321}">
                <p14:modId xmlns:p14="http://schemas.microsoft.com/office/powerpoint/2010/main" val="3085788595"/>
              </p:ext>
            </p:extLst>
          </p:nvPr>
        </p:nvGraphicFramePr>
        <p:xfrm>
          <a:off x="1116013" y="2478088"/>
          <a:ext cx="10167936" cy="3677920"/>
        </p:xfrm>
        <a:graphic>
          <a:graphicData uri="http://schemas.openxmlformats.org/drawingml/2006/table">
            <a:tbl>
              <a:tblPr firstRow="1" bandRow="1">
                <a:tableStyleId>{5C22544A-7EE6-4342-B048-85BDC9FD1C3A}</a:tableStyleId>
              </a:tblPr>
              <a:tblGrid>
                <a:gridCol w="2541984">
                  <a:extLst>
                    <a:ext uri="{9D8B030D-6E8A-4147-A177-3AD203B41FA5}">
                      <a16:colId xmlns:a16="http://schemas.microsoft.com/office/drawing/2014/main" val="2016868683"/>
                    </a:ext>
                  </a:extLst>
                </a:gridCol>
                <a:gridCol w="2541984">
                  <a:extLst>
                    <a:ext uri="{9D8B030D-6E8A-4147-A177-3AD203B41FA5}">
                      <a16:colId xmlns:a16="http://schemas.microsoft.com/office/drawing/2014/main" val="279063274"/>
                    </a:ext>
                  </a:extLst>
                </a:gridCol>
                <a:gridCol w="2541984">
                  <a:extLst>
                    <a:ext uri="{9D8B030D-6E8A-4147-A177-3AD203B41FA5}">
                      <a16:colId xmlns:a16="http://schemas.microsoft.com/office/drawing/2014/main" val="145746783"/>
                    </a:ext>
                  </a:extLst>
                </a:gridCol>
                <a:gridCol w="2541984">
                  <a:extLst>
                    <a:ext uri="{9D8B030D-6E8A-4147-A177-3AD203B41FA5}">
                      <a16:colId xmlns:a16="http://schemas.microsoft.com/office/drawing/2014/main" val="3130098399"/>
                    </a:ext>
                  </a:extLst>
                </a:gridCol>
              </a:tblGrid>
              <a:tr h="370840">
                <a:tc>
                  <a:txBody>
                    <a:bodyPr/>
                    <a:lstStyle/>
                    <a:p>
                      <a:endParaRPr lang="en-US"/>
                    </a:p>
                  </a:txBody>
                  <a:tcPr/>
                </a:tc>
                <a:tc>
                  <a:txBody>
                    <a:bodyPr/>
                    <a:lstStyle/>
                    <a:p>
                      <a:r>
                        <a:rPr lang="en-US" err="1"/>
                        <a:t>Izvannastavna</a:t>
                      </a:r>
                      <a:r>
                        <a:rPr lang="en-US"/>
                        <a:t> </a:t>
                      </a:r>
                      <a:r>
                        <a:rPr lang="en-US" err="1"/>
                        <a:t>aktivnost</a:t>
                      </a:r>
                    </a:p>
                  </a:txBody>
                  <a:tcPr/>
                </a:tc>
                <a:tc>
                  <a:txBody>
                    <a:bodyPr/>
                    <a:lstStyle/>
                    <a:p>
                      <a:r>
                        <a:rPr lang="en-US" err="1"/>
                        <a:t>Fakultativni</a:t>
                      </a:r>
                      <a:r>
                        <a:rPr lang="en-US"/>
                        <a:t> </a:t>
                      </a:r>
                      <a:r>
                        <a:rPr lang="en-US" err="1"/>
                        <a:t>predmet</a:t>
                      </a:r>
                    </a:p>
                  </a:txBody>
                  <a:tcPr/>
                </a:tc>
                <a:tc>
                  <a:txBody>
                    <a:bodyPr/>
                    <a:lstStyle/>
                    <a:p>
                      <a:r>
                        <a:rPr lang="en-US" err="1"/>
                        <a:t>Unutar</a:t>
                      </a:r>
                      <a:r>
                        <a:rPr lang="en-US"/>
                        <a:t> </a:t>
                      </a:r>
                      <a:r>
                        <a:rPr lang="en-US" err="1"/>
                        <a:t>nastavnih</a:t>
                      </a:r>
                      <a:r>
                        <a:rPr lang="en-US"/>
                        <a:t> </a:t>
                      </a:r>
                      <a:r>
                        <a:rPr lang="en-US" err="1"/>
                        <a:t>predmeta</a:t>
                      </a:r>
                    </a:p>
                  </a:txBody>
                  <a:tcPr/>
                </a:tc>
                <a:extLst>
                  <a:ext uri="{0D108BD9-81ED-4DB2-BD59-A6C34878D82A}">
                    <a16:rowId xmlns:a16="http://schemas.microsoft.com/office/drawing/2014/main" val="1090606752"/>
                  </a:ext>
                </a:extLst>
              </a:tr>
              <a:tr h="370840">
                <a:tc>
                  <a:txBody>
                    <a:bodyPr/>
                    <a:lstStyle/>
                    <a:p>
                      <a:r>
                        <a:rPr lang="en-US" err="1"/>
                        <a:t>Centar</a:t>
                      </a:r>
                      <a:r>
                        <a:rPr lang="en-US"/>
                        <a:t> za </a:t>
                      </a:r>
                      <a:r>
                        <a:rPr lang="en-US" err="1"/>
                        <a:t>odgoj</a:t>
                      </a:r>
                      <a:r>
                        <a:rPr lang="en-US"/>
                        <a:t> </a:t>
                      </a:r>
                      <a:r>
                        <a:rPr lang="en-US" err="1"/>
                        <a:t>i</a:t>
                      </a:r>
                      <a:r>
                        <a:rPr lang="en-US"/>
                        <a:t> </a:t>
                      </a:r>
                      <a:r>
                        <a:rPr lang="en-US" err="1"/>
                        <a:t>obrazovanje</a:t>
                      </a:r>
                    </a:p>
                  </a:txBody>
                  <a:tcPr/>
                </a:tc>
                <a:tc>
                  <a:txBody>
                    <a:bodyPr/>
                    <a:lstStyle/>
                    <a:p>
                      <a:pPr algn="ctr"/>
                      <a:r>
                        <a:rPr lang="en-US"/>
                        <a:t>0</a:t>
                      </a:r>
                    </a:p>
                  </a:txBody>
                  <a:tcPr anchor="ctr"/>
                </a:tc>
                <a:tc>
                  <a:txBody>
                    <a:bodyPr/>
                    <a:lstStyle/>
                    <a:p>
                      <a:pPr algn="ctr"/>
                      <a:r>
                        <a:rPr lang="en-US"/>
                        <a:t>1</a:t>
                      </a:r>
                    </a:p>
                  </a:txBody>
                  <a:tcPr anchor="ctr"/>
                </a:tc>
                <a:tc>
                  <a:txBody>
                    <a:bodyPr/>
                    <a:lstStyle/>
                    <a:p>
                      <a:pPr algn="ctr"/>
                      <a:r>
                        <a:rPr lang="en-US"/>
                        <a:t>0</a:t>
                      </a:r>
                    </a:p>
                  </a:txBody>
                  <a:tcPr anchor="ctr"/>
                </a:tc>
                <a:extLst>
                  <a:ext uri="{0D108BD9-81ED-4DB2-BD59-A6C34878D82A}">
                    <a16:rowId xmlns:a16="http://schemas.microsoft.com/office/drawing/2014/main" val="541294229"/>
                  </a:ext>
                </a:extLst>
              </a:tr>
              <a:tr h="370840">
                <a:tc>
                  <a:txBody>
                    <a:bodyPr/>
                    <a:lstStyle/>
                    <a:p>
                      <a:r>
                        <a:rPr lang="en-US" err="1"/>
                        <a:t>Gimnazija</a:t>
                      </a:r>
                    </a:p>
                  </a:txBody>
                  <a:tcPr/>
                </a:tc>
                <a:tc>
                  <a:txBody>
                    <a:bodyPr/>
                    <a:lstStyle/>
                    <a:p>
                      <a:pPr algn="ctr"/>
                      <a:r>
                        <a:rPr lang="en-US"/>
                        <a:t>2</a:t>
                      </a:r>
                    </a:p>
                  </a:txBody>
                  <a:tcPr anchor="ctr"/>
                </a:tc>
                <a:tc>
                  <a:txBody>
                    <a:bodyPr/>
                    <a:lstStyle/>
                    <a:p>
                      <a:pPr algn="ctr"/>
                      <a:r>
                        <a:rPr lang="en-US"/>
                        <a:t>15</a:t>
                      </a:r>
                    </a:p>
                  </a:txBody>
                  <a:tcPr anchor="ctr"/>
                </a:tc>
                <a:tc>
                  <a:txBody>
                    <a:bodyPr/>
                    <a:lstStyle/>
                    <a:p>
                      <a:pPr algn="ctr"/>
                      <a:r>
                        <a:rPr lang="en-US"/>
                        <a:t>1</a:t>
                      </a:r>
                    </a:p>
                  </a:txBody>
                  <a:tcPr anchor="ctr"/>
                </a:tc>
                <a:extLst>
                  <a:ext uri="{0D108BD9-81ED-4DB2-BD59-A6C34878D82A}">
                    <a16:rowId xmlns:a16="http://schemas.microsoft.com/office/drawing/2014/main" val="3080987656"/>
                  </a:ext>
                </a:extLst>
              </a:tr>
              <a:tr h="370840">
                <a:tc>
                  <a:txBody>
                    <a:bodyPr/>
                    <a:lstStyle/>
                    <a:p>
                      <a:r>
                        <a:rPr lang="en-US" err="1"/>
                        <a:t>Srednja</a:t>
                      </a:r>
                      <a:r>
                        <a:rPr lang="en-US"/>
                        <a:t> </a:t>
                      </a:r>
                      <a:r>
                        <a:rPr lang="en-US" err="1"/>
                        <a:t>škola</a:t>
                      </a:r>
                    </a:p>
                  </a:txBody>
                  <a:tcPr/>
                </a:tc>
                <a:tc>
                  <a:txBody>
                    <a:bodyPr/>
                    <a:lstStyle/>
                    <a:p>
                      <a:pPr algn="ctr"/>
                      <a:r>
                        <a:rPr lang="en-US"/>
                        <a:t>3</a:t>
                      </a:r>
                    </a:p>
                  </a:txBody>
                  <a:tcPr anchor="ctr"/>
                </a:tc>
                <a:tc>
                  <a:txBody>
                    <a:bodyPr/>
                    <a:lstStyle/>
                    <a:p>
                      <a:pPr algn="ctr"/>
                      <a:r>
                        <a:rPr lang="en-US"/>
                        <a:t>14</a:t>
                      </a:r>
                    </a:p>
                  </a:txBody>
                  <a:tcPr anchor="ctr"/>
                </a:tc>
                <a:tc>
                  <a:txBody>
                    <a:bodyPr/>
                    <a:lstStyle/>
                    <a:p>
                      <a:pPr algn="ctr"/>
                      <a:r>
                        <a:rPr lang="en-US"/>
                        <a:t>0</a:t>
                      </a:r>
                    </a:p>
                  </a:txBody>
                  <a:tcPr anchor="ctr"/>
                </a:tc>
                <a:extLst>
                  <a:ext uri="{0D108BD9-81ED-4DB2-BD59-A6C34878D82A}">
                    <a16:rowId xmlns:a16="http://schemas.microsoft.com/office/drawing/2014/main" val="486005383"/>
                  </a:ext>
                </a:extLst>
              </a:tr>
              <a:tr h="370840">
                <a:tc>
                  <a:txBody>
                    <a:bodyPr/>
                    <a:lstStyle/>
                    <a:p>
                      <a:r>
                        <a:rPr lang="en-US" err="1"/>
                        <a:t>Srednja</a:t>
                      </a:r>
                      <a:r>
                        <a:rPr lang="en-US"/>
                        <a:t> </a:t>
                      </a:r>
                      <a:r>
                        <a:rPr lang="en-US" err="1"/>
                        <a:t>škola</a:t>
                      </a:r>
                      <a:r>
                        <a:rPr lang="en-US"/>
                        <a:t> s </a:t>
                      </a:r>
                      <a:r>
                        <a:rPr lang="en-US" err="1"/>
                        <a:t>općim</a:t>
                      </a:r>
                      <a:r>
                        <a:rPr lang="en-US"/>
                        <a:t> </a:t>
                      </a:r>
                      <a:r>
                        <a:rPr lang="en-US" err="1"/>
                        <a:t>i</a:t>
                      </a:r>
                      <a:r>
                        <a:rPr lang="en-US"/>
                        <a:t> </a:t>
                      </a:r>
                      <a:r>
                        <a:rPr lang="en-US" err="1"/>
                        <a:t>strukovnim</a:t>
                      </a:r>
                      <a:r>
                        <a:rPr lang="en-US"/>
                        <a:t> </a:t>
                      </a:r>
                      <a:r>
                        <a:rPr lang="en-US" err="1"/>
                        <a:t>programom</a:t>
                      </a:r>
                      <a:endParaRPr lang="en-US"/>
                    </a:p>
                  </a:txBody>
                  <a:tcPr/>
                </a:tc>
                <a:tc>
                  <a:txBody>
                    <a:bodyPr/>
                    <a:lstStyle/>
                    <a:p>
                      <a:pPr algn="ctr"/>
                      <a:r>
                        <a:rPr lang="en-US"/>
                        <a:t>1</a:t>
                      </a:r>
                    </a:p>
                  </a:txBody>
                  <a:tcPr anchor="ctr"/>
                </a:tc>
                <a:tc>
                  <a:txBody>
                    <a:bodyPr/>
                    <a:lstStyle/>
                    <a:p>
                      <a:pPr algn="ctr"/>
                      <a:r>
                        <a:rPr lang="en-US"/>
                        <a:t>16</a:t>
                      </a:r>
                    </a:p>
                  </a:txBody>
                  <a:tcPr anchor="ctr"/>
                </a:tc>
                <a:tc>
                  <a:txBody>
                    <a:bodyPr/>
                    <a:lstStyle/>
                    <a:p>
                      <a:pPr algn="ctr"/>
                      <a:r>
                        <a:rPr lang="en-US"/>
                        <a:t>1</a:t>
                      </a:r>
                    </a:p>
                  </a:txBody>
                  <a:tcPr anchor="ctr"/>
                </a:tc>
                <a:extLst>
                  <a:ext uri="{0D108BD9-81ED-4DB2-BD59-A6C34878D82A}">
                    <a16:rowId xmlns:a16="http://schemas.microsoft.com/office/drawing/2014/main" val="3955506249"/>
                  </a:ext>
                </a:extLst>
              </a:tr>
              <a:tr h="370840">
                <a:tc>
                  <a:txBody>
                    <a:bodyPr/>
                    <a:lstStyle/>
                    <a:p>
                      <a:r>
                        <a:rPr lang="en-US" err="1"/>
                        <a:t>Strukovna</a:t>
                      </a:r>
                      <a:r>
                        <a:rPr lang="en-US"/>
                        <a:t> </a:t>
                      </a:r>
                      <a:r>
                        <a:rPr lang="en-US" err="1"/>
                        <a:t>škola</a:t>
                      </a:r>
                    </a:p>
                  </a:txBody>
                  <a:tcPr/>
                </a:tc>
                <a:tc>
                  <a:txBody>
                    <a:bodyPr/>
                    <a:lstStyle/>
                    <a:p>
                      <a:pPr algn="ctr"/>
                      <a:r>
                        <a:rPr lang="en-US"/>
                        <a:t>5</a:t>
                      </a:r>
                    </a:p>
                  </a:txBody>
                  <a:tcPr anchor="ctr"/>
                </a:tc>
                <a:tc>
                  <a:txBody>
                    <a:bodyPr/>
                    <a:lstStyle/>
                    <a:p>
                      <a:pPr algn="ctr"/>
                      <a:r>
                        <a:rPr lang="en-US"/>
                        <a:t>28</a:t>
                      </a:r>
                    </a:p>
                  </a:txBody>
                  <a:tcPr anchor="ctr"/>
                </a:tc>
                <a:tc>
                  <a:txBody>
                    <a:bodyPr/>
                    <a:lstStyle/>
                    <a:p>
                      <a:pPr algn="ctr"/>
                      <a:r>
                        <a:rPr lang="en-US"/>
                        <a:t>0</a:t>
                      </a:r>
                    </a:p>
                  </a:txBody>
                  <a:tcPr anchor="ctr"/>
                </a:tc>
                <a:extLst>
                  <a:ext uri="{0D108BD9-81ED-4DB2-BD59-A6C34878D82A}">
                    <a16:rowId xmlns:a16="http://schemas.microsoft.com/office/drawing/2014/main" val="2306214129"/>
                  </a:ext>
                </a:extLst>
              </a:tr>
              <a:tr h="370840">
                <a:tc>
                  <a:txBody>
                    <a:bodyPr/>
                    <a:lstStyle/>
                    <a:p>
                      <a:r>
                        <a:rPr lang="en-US" err="1"/>
                        <a:t>Osnovna</a:t>
                      </a:r>
                      <a:r>
                        <a:rPr lang="en-US"/>
                        <a:t> </a:t>
                      </a:r>
                      <a:r>
                        <a:rPr lang="en-US" err="1"/>
                        <a:t>škola</a:t>
                      </a:r>
                    </a:p>
                  </a:txBody>
                  <a:tcPr/>
                </a:tc>
                <a:tc>
                  <a:txBody>
                    <a:bodyPr/>
                    <a:lstStyle/>
                    <a:p>
                      <a:pPr algn="ctr"/>
                      <a:r>
                        <a:rPr lang="en-US"/>
                        <a:t>125</a:t>
                      </a:r>
                    </a:p>
                  </a:txBody>
                  <a:tcPr anchor="ctr"/>
                </a:tc>
                <a:tc>
                  <a:txBody>
                    <a:bodyPr/>
                    <a:lstStyle/>
                    <a:p>
                      <a:pPr algn="ctr"/>
                      <a:r>
                        <a:rPr lang="en-US"/>
                        <a:t>1</a:t>
                      </a:r>
                    </a:p>
                  </a:txBody>
                  <a:tcPr anchor="ctr"/>
                </a:tc>
                <a:tc>
                  <a:txBody>
                    <a:bodyPr/>
                    <a:lstStyle/>
                    <a:p>
                      <a:pPr algn="ctr"/>
                      <a:r>
                        <a:rPr lang="en-US"/>
                        <a:t>10</a:t>
                      </a:r>
                    </a:p>
                  </a:txBody>
                  <a:tcPr anchor="ctr"/>
                </a:tc>
                <a:extLst>
                  <a:ext uri="{0D108BD9-81ED-4DB2-BD59-A6C34878D82A}">
                    <a16:rowId xmlns:a16="http://schemas.microsoft.com/office/drawing/2014/main" val="4044616101"/>
                  </a:ext>
                </a:extLst>
              </a:tr>
            </a:tbl>
          </a:graphicData>
        </a:graphic>
      </p:graphicFrame>
      <p:sp>
        <p:nvSpPr>
          <p:cNvPr id="4" name="Date Placeholder 3">
            <a:extLst>
              <a:ext uri="{FF2B5EF4-FFF2-40B4-BE49-F238E27FC236}">
                <a16:creationId xmlns:a16="http://schemas.microsoft.com/office/drawing/2014/main" id="{FF7DFA91-099B-44E1-249B-348571CDE585}"/>
              </a:ext>
            </a:extLst>
          </p:cNvPr>
          <p:cNvSpPr>
            <a:spLocks noGrp="1"/>
          </p:cNvSpPr>
          <p:nvPr>
            <p:ph type="dt" sz="half" idx="10"/>
          </p:nvPr>
        </p:nvSpPr>
        <p:spPr/>
        <p:txBody>
          <a:bodyPr/>
          <a:lstStyle/>
          <a:p>
            <a:fld id="{A34E838C-F7E0-454E-A2B4-7F13FC0C3A8E}" type="datetime1">
              <a:rPr lang="en-HR"/>
              <a:t>11/21/2025</a:t>
            </a:fld>
            <a:endParaRPr lang="en-US"/>
          </a:p>
        </p:txBody>
      </p:sp>
    </p:spTree>
    <p:extLst>
      <p:ext uri="{BB962C8B-B14F-4D97-AF65-F5344CB8AC3E}">
        <p14:creationId xmlns:p14="http://schemas.microsoft.com/office/powerpoint/2010/main" val="23100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F64C-7819-5C20-CFEF-3794F6BA8AF5}"/>
              </a:ext>
            </a:extLst>
          </p:cNvPr>
          <p:cNvSpPr>
            <a:spLocks noGrp="1"/>
          </p:cNvSpPr>
          <p:nvPr>
            <p:ph type="title"/>
          </p:nvPr>
        </p:nvSpPr>
        <p:spPr/>
        <p:txBody>
          <a:bodyPr/>
          <a:lstStyle/>
          <a:p>
            <a:r>
              <a:rPr lang="en-US" err="1"/>
              <a:t>Prosječan</a:t>
            </a:r>
            <a:r>
              <a:rPr lang="en-US"/>
              <a:t> </a:t>
            </a:r>
            <a:r>
              <a:rPr lang="en-US" err="1"/>
              <a:t>broj</a:t>
            </a:r>
            <a:r>
              <a:rPr lang="en-US"/>
              <a:t> </a:t>
            </a:r>
            <a:r>
              <a:rPr lang="en-US" err="1"/>
              <a:t>učenika</a:t>
            </a:r>
            <a:r>
              <a:rPr lang="en-US"/>
              <a:t> po nastavniku</a:t>
            </a:r>
          </a:p>
        </p:txBody>
      </p:sp>
      <p:sp>
        <p:nvSpPr>
          <p:cNvPr id="3" name="Content Placeholder 2">
            <a:extLst>
              <a:ext uri="{FF2B5EF4-FFF2-40B4-BE49-F238E27FC236}">
                <a16:creationId xmlns:a16="http://schemas.microsoft.com/office/drawing/2014/main" id="{342BC235-E076-73A0-0AA2-4C42259089E5}"/>
              </a:ext>
            </a:extLst>
          </p:cNvPr>
          <p:cNvSpPr>
            <a:spLocks noGrp="1"/>
          </p:cNvSpPr>
          <p:nvPr>
            <p:ph idx="1"/>
          </p:nvPr>
        </p:nvSpPr>
        <p:spPr>
          <a:xfrm>
            <a:off x="1115568" y="2478024"/>
            <a:ext cx="10084885" cy="3694176"/>
          </a:xfrm>
        </p:spPr>
        <p:txBody>
          <a:bodyPr vert="horz" lIns="91440" tIns="45720" rIns="91440" bIns="45720" rtlCol="0" anchor="t">
            <a:normAutofit/>
          </a:bodyPr>
          <a:lstStyle/>
          <a:p>
            <a:pPr marL="457200" indent="-457200" algn="just"/>
            <a:r>
              <a:rPr lang="en-US" err="1">
                <a:ea typeface="+mn-lt"/>
                <a:cs typeface="+mn-lt"/>
              </a:rPr>
              <a:t>prosječan</a:t>
            </a:r>
            <a:r>
              <a:rPr lang="en-US">
                <a:ea typeface="+mn-lt"/>
                <a:cs typeface="+mn-lt"/>
              </a:rPr>
              <a:t> </a:t>
            </a:r>
            <a:r>
              <a:rPr lang="en-US" err="1">
                <a:ea typeface="+mn-lt"/>
                <a:cs typeface="+mn-lt"/>
              </a:rPr>
              <a:t>broj</a:t>
            </a:r>
            <a:r>
              <a:rPr lang="en-US">
                <a:ea typeface="+mn-lt"/>
                <a:cs typeface="+mn-lt"/>
              </a:rPr>
              <a:t> </a:t>
            </a:r>
            <a:r>
              <a:rPr lang="en-US" err="1">
                <a:ea typeface="+mn-lt"/>
                <a:cs typeface="+mn-lt"/>
              </a:rPr>
              <a:t>učenika</a:t>
            </a:r>
            <a:r>
              <a:rPr lang="en-US">
                <a:ea typeface="+mn-lt"/>
                <a:cs typeface="+mn-lt"/>
              </a:rPr>
              <a:t> po </a:t>
            </a:r>
            <a:r>
              <a:rPr lang="en-US" err="1">
                <a:ea typeface="+mn-lt"/>
                <a:cs typeface="+mn-lt"/>
              </a:rPr>
              <a:t>nastavniku</a:t>
            </a:r>
            <a:r>
              <a:rPr lang="en-US">
                <a:ea typeface="+mn-lt"/>
                <a:cs typeface="+mn-lt"/>
              </a:rPr>
              <a:t> </a:t>
            </a:r>
            <a:r>
              <a:rPr lang="en-US" err="1">
                <a:ea typeface="+mn-lt"/>
                <a:cs typeface="+mn-lt"/>
              </a:rPr>
              <a:t>iznosi</a:t>
            </a:r>
            <a:r>
              <a:rPr lang="en-US">
                <a:ea typeface="+mn-lt"/>
                <a:cs typeface="+mn-lt"/>
              </a:rPr>
              <a:t> </a:t>
            </a:r>
            <a:r>
              <a:rPr lang="en-US" err="1">
                <a:ea typeface="+mn-lt"/>
                <a:cs typeface="+mn-lt"/>
              </a:rPr>
              <a:t>oko</a:t>
            </a:r>
            <a:r>
              <a:rPr lang="en-US">
                <a:ea typeface="+mn-lt"/>
                <a:cs typeface="+mn-lt"/>
              </a:rPr>
              <a:t> 15 (</a:t>
            </a:r>
            <a:r>
              <a:rPr lang="en-US" err="1">
                <a:ea typeface="+mn-lt"/>
                <a:cs typeface="+mn-lt"/>
              </a:rPr>
              <a:t>medijan</a:t>
            </a:r>
            <a:r>
              <a:rPr lang="en-US">
                <a:ea typeface="+mn-lt"/>
                <a:cs typeface="+mn-lt"/>
              </a:rPr>
              <a:t> 10) </a:t>
            </a:r>
            <a:r>
              <a:rPr lang="en-US" err="1">
                <a:ea typeface="+mn-lt"/>
                <a:cs typeface="+mn-lt"/>
              </a:rPr>
              <a:t>iako</a:t>
            </a:r>
            <a:r>
              <a:rPr lang="en-US">
                <a:ea typeface="+mn-lt"/>
                <a:cs typeface="+mn-lt"/>
              </a:rPr>
              <a:t> </a:t>
            </a:r>
            <a:r>
              <a:rPr lang="en-US" err="1">
                <a:ea typeface="+mn-lt"/>
                <a:cs typeface="+mn-lt"/>
              </a:rPr>
              <a:t>su</a:t>
            </a:r>
            <a:r>
              <a:rPr lang="en-US">
                <a:ea typeface="+mn-lt"/>
                <a:cs typeface="+mn-lt"/>
              </a:rPr>
              <a:t> </a:t>
            </a:r>
            <a:r>
              <a:rPr lang="en-US" err="1">
                <a:ea typeface="+mn-lt"/>
                <a:cs typeface="+mn-lt"/>
              </a:rPr>
              <a:t>neki</a:t>
            </a:r>
            <a:r>
              <a:rPr lang="en-US">
                <a:ea typeface="+mn-lt"/>
                <a:cs typeface="+mn-lt"/>
              </a:rPr>
              <a:t> </a:t>
            </a:r>
            <a:r>
              <a:rPr lang="en-US" err="1">
                <a:ea typeface="+mn-lt"/>
                <a:cs typeface="+mn-lt"/>
              </a:rPr>
              <a:t>imali</a:t>
            </a:r>
            <a:r>
              <a:rPr lang="en-US">
                <a:ea typeface="+mn-lt"/>
                <a:cs typeface="+mn-lt"/>
              </a:rPr>
              <a:t> </a:t>
            </a:r>
            <a:r>
              <a:rPr lang="en-US" err="1">
                <a:ea typeface="+mn-lt"/>
                <a:cs typeface="+mn-lt"/>
              </a:rPr>
              <a:t>znatno</a:t>
            </a:r>
            <a:r>
              <a:rPr lang="en-US">
                <a:ea typeface="+mn-lt"/>
                <a:cs typeface="+mn-lt"/>
              </a:rPr>
              <a:t> </a:t>
            </a:r>
            <a:r>
              <a:rPr lang="en-US" err="1">
                <a:ea typeface="+mn-lt"/>
                <a:cs typeface="+mn-lt"/>
              </a:rPr>
              <a:t>veće</a:t>
            </a:r>
            <a:r>
              <a:rPr lang="en-US">
                <a:ea typeface="+mn-lt"/>
                <a:cs typeface="+mn-lt"/>
              </a:rPr>
              <a:t> </a:t>
            </a:r>
            <a:r>
              <a:rPr lang="en-US" err="1">
                <a:ea typeface="+mn-lt"/>
                <a:cs typeface="+mn-lt"/>
              </a:rPr>
              <a:t>skupine</a:t>
            </a:r>
            <a:r>
              <a:rPr lang="en-US">
                <a:ea typeface="+mn-lt"/>
                <a:cs typeface="+mn-lt"/>
              </a:rPr>
              <a:t> (</a:t>
            </a:r>
            <a:r>
              <a:rPr lang="en-US" err="1">
                <a:ea typeface="+mn-lt"/>
                <a:cs typeface="+mn-lt"/>
              </a:rPr>
              <a:t>raspon</a:t>
            </a:r>
            <a:r>
              <a:rPr lang="en-US">
                <a:ea typeface="+mn-lt"/>
                <a:cs typeface="+mn-lt"/>
              </a:rPr>
              <a:t> 1–290 </a:t>
            </a:r>
            <a:r>
              <a:rPr lang="en-US" err="1">
                <a:ea typeface="+mn-lt"/>
                <a:cs typeface="+mn-lt"/>
              </a:rPr>
              <a:t>učenika</a:t>
            </a:r>
            <a:r>
              <a:rPr lang="en-US">
                <a:ea typeface="+mn-lt"/>
                <a:cs typeface="+mn-lt"/>
              </a:rPr>
              <a:t>),</a:t>
            </a:r>
            <a:endParaRPr lang="en-US"/>
          </a:p>
          <a:p>
            <a:pPr marL="457200" indent="-457200" algn="just"/>
            <a:r>
              <a:rPr lang="en-US" err="1">
                <a:ea typeface="+mn-lt"/>
                <a:cs typeface="+mn-lt"/>
              </a:rPr>
              <a:t>više</a:t>
            </a:r>
            <a:r>
              <a:rPr lang="en-US">
                <a:ea typeface="+mn-lt"/>
                <a:cs typeface="+mn-lt"/>
              </a:rPr>
              <a:t> od </a:t>
            </a:r>
            <a:r>
              <a:rPr lang="en-US" err="1">
                <a:ea typeface="+mn-lt"/>
                <a:cs typeface="+mn-lt"/>
              </a:rPr>
              <a:t>polovice</a:t>
            </a:r>
            <a:r>
              <a:rPr lang="en-US">
                <a:ea typeface="+mn-lt"/>
                <a:cs typeface="+mn-lt"/>
              </a:rPr>
              <a:t> </a:t>
            </a:r>
            <a:r>
              <a:rPr lang="en-US" err="1">
                <a:ea typeface="+mn-lt"/>
                <a:cs typeface="+mn-lt"/>
              </a:rPr>
              <a:t>nastavnika</a:t>
            </a:r>
            <a:r>
              <a:rPr lang="en-US">
                <a:ea typeface="+mn-lt"/>
                <a:cs typeface="+mn-lt"/>
              </a:rPr>
              <a:t> </a:t>
            </a:r>
            <a:r>
              <a:rPr lang="en-US" err="1">
                <a:ea typeface="+mn-lt"/>
                <a:cs typeface="+mn-lt"/>
              </a:rPr>
              <a:t>ima</a:t>
            </a:r>
            <a:r>
              <a:rPr lang="en-US">
                <a:ea typeface="+mn-lt"/>
                <a:cs typeface="+mn-lt"/>
              </a:rPr>
              <a:t> </a:t>
            </a:r>
            <a:r>
              <a:rPr lang="en-US" err="1">
                <a:ea typeface="+mn-lt"/>
                <a:cs typeface="+mn-lt"/>
              </a:rPr>
              <a:t>ispod</a:t>
            </a:r>
            <a:r>
              <a:rPr lang="en-US">
                <a:ea typeface="+mn-lt"/>
                <a:cs typeface="+mn-lt"/>
              </a:rPr>
              <a:t> 10 </a:t>
            </a:r>
            <a:r>
              <a:rPr lang="en-US" err="1">
                <a:ea typeface="+mn-lt"/>
                <a:cs typeface="+mn-lt"/>
              </a:rPr>
              <a:t>učenika</a:t>
            </a:r>
            <a:r>
              <a:rPr lang="en-US">
                <a:ea typeface="+mn-lt"/>
                <a:cs typeface="+mn-lt"/>
              </a:rPr>
              <a:t> u </a:t>
            </a:r>
            <a:r>
              <a:rPr lang="en-US" err="1">
                <a:ea typeface="+mn-lt"/>
                <a:cs typeface="+mn-lt"/>
              </a:rPr>
              <a:t>grupi</a:t>
            </a:r>
            <a:r>
              <a:rPr lang="en-US">
                <a:ea typeface="+mn-lt"/>
                <a:cs typeface="+mn-lt"/>
              </a:rPr>
              <a:t>,</a:t>
            </a:r>
            <a:endParaRPr lang="en-US"/>
          </a:p>
          <a:p>
            <a:pPr algn="just"/>
            <a:r>
              <a:rPr lang="en-US">
                <a:ea typeface="+mn-lt"/>
                <a:cs typeface="+mn-lt"/>
              </a:rPr>
              <a:t>  u </a:t>
            </a:r>
            <a:r>
              <a:rPr lang="en-US" err="1">
                <a:ea typeface="+mn-lt"/>
                <a:cs typeface="+mn-lt"/>
              </a:rPr>
              <a:t>snovnoj</a:t>
            </a:r>
            <a:r>
              <a:rPr lang="en-US">
                <a:ea typeface="+mn-lt"/>
                <a:cs typeface="+mn-lt"/>
              </a:rPr>
              <a:t> </a:t>
            </a:r>
            <a:r>
              <a:rPr lang="en-US" err="1">
                <a:ea typeface="+mn-lt"/>
                <a:cs typeface="+mn-lt"/>
              </a:rPr>
              <a:t>školi</a:t>
            </a:r>
            <a:r>
              <a:rPr lang="en-US">
                <a:ea typeface="+mn-lt"/>
                <a:cs typeface="+mn-lt"/>
              </a:rPr>
              <a:t> </a:t>
            </a:r>
            <a:r>
              <a:rPr lang="en-US" err="1">
                <a:ea typeface="+mn-lt"/>
                <a:cs typeface="+mn-lt"/>
              </a:rPr>
              <a:t>manje</a:t>
            </a:r>
            <a:r>
              <a:rPr lang="en-US">
                <a:ea typeface="+mn-lt"/>
                <a:cs typeface="+mn-lt"/>
              </a:rPr>
              <a:t> </a:t>
            </a:r>
            <a:r>
              <a:rPr lang="en-US" err="1">
                <a:ea typeface="+mn-lt"/>
                <a:cs typeface="+mn-lt"/>
              </a:rPr>
              <a:t>skupine</a:t>
            </a:r>
            <a:r>
              <a:rPr lang="en-US">
                <a:ea typeface="+mn-lt"/>
                <a:cs typeface="+mn-lt"/>
              </a:rPr>
              <a:t> </a:t>
            </a:r>
            <a:r>
              <a:rPr lang="en-US" err="1">
                <a:ea typeface="+mn-lt"/>
                <a:cs typeface="+mn-lt"/>
              </a:rPr>
              <a:t>učenika</a:t>
            </a:r>
            <a:r>
              <a:rPr lang="en-US">
                <a:ea typeface="+mn-lt"/>
                <a:cs typeface="+mn-lt"/>
              </a:rPr>
              <a:t> (5-10), a u </a:t>
            </a:r>
            <a:r>
              <a:rPr lang="en-US" err="1">
                <a:ea typeface="+mn-lt"/>
                <a:cs typeface="+mn-lt"/>
              </a:rPr>
              <a:t>srednjoj</a:t>
            </a:r>
            <a:r>
              <a:rPr lang="en-US">
                <a:ea typeface="+mn-lt"/>
                <a:cs typeface="+mn-lt"/>
              </a:rPr>
              <a:t>   </a:t>
            </a:r>
            <a:r>
              <a:rPr lang="en-US" err="1">
                <a:ea typeface="+mn-lt"/>
                <a:cs typeface="+mn-lt"/>
              </a:rPr>
              <a:t>veće</a:t>
            </a:r>
            <a:r>
              <a:rPr lang="en-US">
                <a:ea typeface="+mn-lt"/>
                <a:cs typeface="+mn-lt"/>
              </a:rPr>
              <a:t> (</a:t>
            </a:r>
            <a:r>
              <a:rPr lang="en-US" err="1">
                <a:ea typeface="+mn-lt"/>
                <a:cs typeface="+mn-lt"/>
              </a:rPr>
              <a:t>često</a:t>
            </a:r>
            <a:r>
              <a:rPr lang="en-US">
                <a:ea typeface="+mn-lt"/>
                <a:cs typeface="+mn-lt"/>
              </a:rPr>
              <a:t> 15-30).</a:t>
            </a:r>
          </a:p>
        </p:txBody>
      </p:sp>
      <p:sp>
        <p:nvSpPr>
          <p:cNvPr id="4" name="Date Placeholder 3">
            <a:extLst>
              <a:ext uri="{FF2B5EF4-FFF2-40B4-BE49-F238E27FC236}">
                <a16:creationId xmlns:a16="http://schemas.microsoft.com/office/drawing/2014/main" id="{C2AF2A86-BB9C-97B0-F109-D73DF75044F4}"/>
              </a:ext>
            </a:extLst>
          </p:cNvPr>
          <p:cNvSpPr>
            <a:spLocks noGrp="1"/>
          </p:cNvSpPr>
          <p:nvPr>
            <p:ph type="dt" sz="half" idx="10"/>
          </p:nvPr>
        </p:nvSpPr>
        <p:spPr/>
        <p:txBody>
          <a:bodyPr/>
          <a:lstStyle/>
          <a:p>
            <a:fld id="{479A93DE-D7F5-4B6E-8C84-A290AF67E439}" type="datetime1">
              <a:t>11/21/2025</a:t>
            </a:fld>
            <a:endParaRPr lang="en-US"/>
          </a:p>
        </p:txBody>
      </p:sp>
    </p:spTree>
    <p:extLst>
      <p:ext uri="{BB962C8B-B14F-4D97-AF65-F5344CB8AC3E}">
        <p14:creationId xmlns:p14="http://schemas.microsoft.com/office/powerpoint/2010/main" val="278130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3691-86D0-6D04-F344-7DF83FB39281}"/>
              </a:ext>
            </a:extLst>
          </p:cNvPr>
          <p:cNvSpPr>
            <a:spLocks noGrp="1"/>
          </p:cNvSpPr>
          <p:nvPr>
            <p:ph type="title"/>
          </p:nvPr>
        </p:nvSpPr>
        <p:spPr>
          <a:xfrm>
            <a:off x="868680" y="1709928"/>
            <a:ext cx="3099816" cy="1709928"/>
          </a:xfrm>
        </p:spPr>
        <p:txBody>
          <a:bodyPr anchor="t">
            <a:normAutofit/>
          </a:bodyPr>
          <a:lstStyle/>
          <a:p>
            <a:r>
              <a:rPr lang="en-US" err="1"/>
              <a:t>Nastavak</a:t>
            </a:r>
            <a:r>
              <a:rPr lang="en-US"/>
              <a:t> </a:t>
            </a:r>
            <a:r>
              <a:rPr lang="en-US" err="1"/>
              <a:t>provedbe</a:t>
            </a:r>
            <a:r>
              <a:rPr lang="en-US"/>
              <a:t> </a:t>
            </a:r>
            <a:r>
              <a:rPr lang="en-US" err="1"/>
              <a:t>kurikula</a:t>
            </a:r>
          </a:p>
        </p:txBody>
      </p:sp>
      <p:pic>
        <p:nvPicPr>
          <p:cNvPr id="8" name="Content Placeholder 7" descr="A blue circle with a orange triangle in the middle&#10;&#10;AI-generated content may be incorrect.">
            <a:extLst>
              <a:ext uri="{FF2B5EF4-FFF2-40B4-BE49-F238E27FC236}">
                <a16:creationId xmlns:a16="http://schemas.microsoft.com/office/drawing/2014/main" id="{D2F3056A-C474-37E6-B980-65A8EA8EEC3B}"/>
              </a:ext>
            </a:extLst>
          </p:cNvPr>
          <p:cNvPicPr>
            <a:picLocks noGrp="1" noChangeAspect="1"/>
          </p:cNvPicPr>
          <p:nvPr>
            <p:ph type="pic" idx="1"/>
          </p:nvPr>
        </p:nvPicPr>
        <p:blipFill>
          <a:blip r:embed="rId3"/>
          <a:stretch/>
        </p:blipFill>
        <p:spPr>
          <a:xfrm>
            <a:off x="4965192" y="1461289"/>
            <a:ext cx="6729984" cy="4045150"/>
          </a:xfrm>
          <a:noFill/>
        </p:spPr>
      </p:pic>
      <p:sp>
        <p:nvSpPr>
          <p:cNvPr id="3" name="Content Placeholder 2">
            <a:extLst>
              <a:ext uri="{FF2B5EF4-FFF2-40B4-BE49-F238E27FC236}">
                <a16:creationId xmlns:a16="http://schemas.microsoft.com/office/drawing/2014/main" id="{48257C82-291D-F487-F12D-7D469E7295B7}"/>
              </a:ext>
            </a:extLst>
          </p:cNvPr>
          <p:cNvSpPr>
            <a:spLocks noGrp="1"/>
          </p:cNvSpPr>
          <p:nvPr>
            <p:ph type="body" sz="half" idx="2"/>
          </p:nvPr>
        </p:nvSpPr>
        <p:spPr>
          <a:xfrm>
            <a:off x="868680" y="3438144"/>
            <a:ext cx="3099816" cy="2057400"/>
          </a:xfrm>
        </p:spPr>
        <p:txBody>
          <a:bodyPr vert="horz" lIns="91440" tIns="45720" rIns="91440" bIns="45720" rtlCol="0" anchor="t">
            <a:normAutofit/>
          </a:bodyPr>
          <a:lstStyle/>
          <a:p>
            <a:pPr>
              <a:lnSpc>
                <a:spcPct val="100000"/>
              </a:lnSpc>
            </a:pPr>
            <a:r>
              <a:rPr lang="en-US" sz="1700" b="1" err="1"/>
              <a:t>Preko</a:t>
            </a:r>
            <a:r>
              <a:rPr lang="en-US" sz="1700" b="1"/>
              <a:t> 90% </a:t>
            </a:r>
            <a:r>
              <a:rPr lang="en-US" sz="1700" err="1"/>
              <a:t>nastavnika</a:t>
            </a:r>
            <a:r>
              <a:rPr lang="en-US" sz="1700"/>
              <a:t> </a:t>
            </a:r>
            <a:r>
              <a:rPr lang="en-US" sz="1700" err="1"/>
              <a:t>navelo</a:t>
            </a:r>
            <a:r>
              <a:rPr lang="en-US" sz="1700"/>
              <a:t> je da </a:t>
            </a:r>
            <a:r>
              <a:rPr lang="en-US" sz="1700" err="1"/>
              <a:t>planira</a:t>
            </a:r>
            <a:r>
              <a:rPr lang="en-US" sz="1700"/>
              <a:t> </a:t>
            </a:r>
            <a:r>
              <a:rPr lang="en-US" sz="1700" err="1"/>
              <a:t>provoditi</a:t>
            </a:r>
            <a:r>
              <a:rPr lang="en-US" sz="1700"/>
              <a:t> </a:t>
            </a:r>
            <a:r>
              <a:rPr lang="en-US" sz="1700" err="1"/>
              <a:t>kurikul</a:t>
            </a:r>
            <a:r>
              <a:rPr lang="en-US" sz="1700"/>
              <a:t> </a:t>
            </a:r>
            <a:r>
              <a:rPr lang="en-US" sz="1700" err="1"/>
              <a:t>i</a:t>
            </a:r>
            <a:r>
              <a:rPr lang="en-US" sz="1700"/>
              <a:t> u </a:t>
            </a:r>
            <a:r>
              <a:rPr lang="en-US" sz="1700" err="1"/>
              <a:t>šk</a:t>
            </a:r>
            <a:r>
              <a:rPr lang="en-US" sz="1700"/>
              <a:t>. god. 25./26.</a:t>
            </a:r>
          </a:p>
          <a:p>
            <a:pPr>
              <a:lnSpc>
                <a:spcPct val="100000"/>
              </a:lnSpc>
            </a:pPr>
            <a:r>
              <a:rPr lang="en-US" sz="1700"/>
              <a:t>Update (e-</a:t>
            </a:r>
            <a:r>
              <a:rPr lang="en-US" sz="1700" err="1"/>
              <a:t>Dnevnik</a:t>
            </a:r>
            <a:r>
              <a:rPr lang="en-US" sz="1700"/>
              <a:t>): </a:t>
            </a:r>
            <a:r>
              <a:rPr lang="hr-HR" sz="1700"/>
              <a:t>372 nastavnika, od toga 65 nastavnici informatike</a:t>
            </a:r>
          </a:p>
        </p:txBody>
      </p:sp>
      <p:sp>
        <p:nvSpPr>
          <p:cNvPr id="4" name="Date Placeholder 3">
            <a:extLst>
              <a:ext uri="{FF2B5EF4-FFF2-40B4-BE49-F238E27FC236}">
                <a16:creationId xmlns:a16="http://schemas.microsoft.com/office/drawing/2014/main" id="{9DCA066F-FFC1-42C4-A1D2-085DF30078FD}"/>
              </a:ext>
            </a:extLst>
          </p:cNvPr>
          <p:cNvSpPr>
            <a:spLocks noGrp="1"/>
          </p:cNvSpPr>
          <p:nvPr>
            <p:ph type="dt" sz="half" idx="10"/>
          </p:nvPr>
        </p:nvSpPr>
        <p:spPr>
          <a:xfrm>
            <a:off x="868680" y="6356350"/>
            <a:ext cx="2743200" cy="365125"/>
          </a:xfrm>
        </p:spPr>
        <p:txBody>
          <a:bodyPr anchor="ctr">
            <a:normAutofit/>
          </a:bodyPr>
          <a:lstStyle/>
          <a:p>
            <a:pPr>
              <a:spcAft>
                <a:spcPts val="600"/>
              </a:spcAft>
            </a:pPr>
            <a:fld id="{BE9E24C3-5028-4D64-B243-8F1BE17D08DC}" type="datetime1">
              <a:rPr lang="en-US"/>
              <a:pPr>
                <a:spcAft>
                  <a:spcPts val="600"/>
                </a:spcAft>
              </a:pPr>
              <a:t>11/21/2025</a:t>
            </a:fld>
            <a:endParaRPr lang="en-US"/>
          </a:p>
        </p:txBody>
      </p:sp>
    </p:spTree>
    <p:extLst>
      <p:ext uri="{BB962C8B-B14F-4D97-AF65-F5344CB8AC3E}">
        <p14:creationId xmlns:p14="http://schemas.microsoft.com/office/powerpoint/2010/main" val="182626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E9E4-FA38-2DDA-0CD4-5D5FEFCD2C6A}"/>
              </a:ext>
            </a:extLst>
          </p:cNvPr>
          <p:cNvSpPr>
            <a:spLocks noGrp="1"/>
          </p:cNvSpPr>
          <p:nvPr>
            <p:ph type="title"/>
          </p:nvPr>
        </p:nvSpPr>
        <p:spPr>
          <a:xfrm>
            <a:off x="868680" y="1709928"/>
            <a:ext cx="3099816" cy="1709928"/>
          </a:xfrm>
        </p:spPr>
        <p:txBody>
          <a:bodyPr anchor="t">
            <a:normAutofit/>
          </a:bodyPr>
          <a:lstStyle/>
          <a:p>
            <a:r>
              <a:rPr lang="hr-HR"/>
              <a:t>Aktivnosti</a:t>
            </a:r>
          </a:p>
        </p:txBody>
      </p:sp>
      <p:pic>
        <p:nvPicPr>
          <p:cNvPr id="4" name="Picture 3" descr="A graph with blue and white text&#10;&#10;AI-generated content may be incorrect.">
            <a:extLst>
              <a:ext uri="{FF2B5EF4-FFF2-40B4-BE49-F238E27FC236}">
                <a16:creationId xmlns:a16="http://schemas.microsoft.com/office/drawing/2014/main" id="{B02705E6-B8E6-8108-6D2A-5A548F4C5011}"/>
              </a:ext>
            </a:extLst>
          </p:cNvPr>
          <p:cNvPicPr>
            <a:picLocks noChangeAspect="1"/>
          </p:cNvPicPr>
          <p:nvPr/>
        </p:nvPicPr>
        <p:blipFill>
          <a:blip r:embed="rId3"/>
          <a:stretch>
            <a:fillRect/>
          </a:stretch>
        </p:blipFill>
        <p:spPr>
          <a:xfrm>
            <a:off x="4965192" y="1481964"/>
            <a:ext cx="6729984" cy="4003800"/>
          </a:xfrm>
          <a:prstGeom prst="rect">
            <a:avLst/>
          </a:prstGeom>
          <a:noFill/>
        </p:spPr>
      </p:pic>
      <p:sp>
        <p:nvSpPr>
          <p:cNvPr id="3" name="Text Placeholder 2">
            <a:extLst>
              <a:ext uri="{FF2B5EF4-FFF2-40B4-BE49-F238E27FC236}">
                <a16:creationId xmlns:a16="http://schemas.microsoft.com/office/drawing/2014/main" id="{BE22331E-0E65-3033-6ADE-52BCCB6165D9}"/>
              </a:ext>
            </a:extLst>
          </p:cNvPr>
          <p:cNvSpPr>
            <a:spLocks noGrp="1"/>
          </p:cNvSpPr>
          <p:nvPr>
            <p:ph type="body" sz="half" idx="2"/>
          </p:nvPr>
        </p:nvSpPr>
        <p:spPr>
          <a:xfrm>
            <a:off x="868680" y="3438144"/>
            <a:ext cx="3099816" cy="2057400"/>
          </a:xfrm>
        </p:spPr>
        <p:txBody>
          <a:bodyPr vert="horz" lIns="91440" tIns="45720" rIns="91440" bIns="45720" rtlCol="0">
            <a:normAutofit/>
          </a:bodyPr>
          <a:lstStyle/>
          <a:p>
            <a:endParaRPr lang="hr-HR"/>
          </a:p>
          <a:p>
            <a:endParaRPr lang="en-US"/>
          </a:p>
        </p:txBody>
      </p:sp>
      <p:sp>
        <p:nvSpPr>
          <p:cNvPr id="8" name="Date Placeholder 4">
            <a:extLst>
              <a:ext uri="{FF2B5EF4-FFF2-40B4-BE49-F238E27FC236}">
                <a16:creationId xmlns:a16="http://schemas.microsoft.com/office/drawing/2014/main" id="{C3CB662D-8954-0329-71AD-31FB4AB10E41}"/>
              </a:ext>
            </a:extLst>
          </p:cNvPr>
          <p:cNvSpPr>
            <a:spLocks noGrp="1"/>
          </p:cNvSpPr>
          <p:nvPr>
            <p:ph type="dt" sz="half" idx="10"/>
          </p:nvPr>
        </p:nvSpPr>
        <p:spPr>
          <a:xfrm>
            <a:off x="868680" y="6356350"/>
            <a:ext cx="2743200" cy="365125"/>
          </a:xfrm>
        </p:spPr>
        <p:txBody>
          <a:bodyPr/>
          <a:lstStyle/>
          <a:p>
            <a:pPr>
              <a:spcAft>
                <a:spcPts val="600"/>
              </a:spcAft>
            </a:pPr>
            <a:fld id="{C456E340-AD54-4BDD-B24E-E92D18C0DBCF}" type="datetime1">
              <a:pPr>
                <a:spcAft>
                  <a:spcPts val="600"/>
                </a:spcAft>
              </a:pPr>
              <a:t>11/21/2025</a:t>
            </a:fld>
            <a:endParaRPr lang="en-US"/>
          </a:p>
        </p:txBody>
      </p:sp>
    </p:spTree>
    <p:extLst>
      <p:ext uri="{BB962C8B-B14F-4D97-AF65-F5344CB8AC3E}">
        <p14:creationId xmlns:p14="http://schemas.microsoft.com/office/powerpoint/2010/main" val="47082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54D2-213D-2140-2CBF-6F5E1D529121}"/>
              </a:ext>
            </a:extLst>
          </p:cNvPr>
          <p:cNvSpPr>
            <a:spLocks noGrp="1"/>
          </p:cNvSpPr>
          <p:nvPr>
            <p:ph type="title"/>
          </p:nvPr>
        </p:nvSpPr>
        <p:spPr/>
        <p:txBody>
          <a:bodyPr/>
          <a:lstStyle/>
          <a:p>
            <a:r>
              <a:rPr lang="en-US" err="1"/>
              <a:t>Aktivnosti</a:t>
            </a:r>
            <a:endParaRPr lang="en-US"/>
          </a:p>
        </p:txBody>
      </p:sp>
      <p:sp>
        <p:nvSpPr>
          <p:cNvPr id="3" name="Content Placeholder 2">
            <a:extLst>
              <a:ext uri="{FF2B5EF4-FFF2-40B4-BE49-F238E27FC236}">
                <a16:creationId xmlns:a16="http://schemas.microsoft.com/office/drawing/2014/main" id="{90CADA34-769E-719B-3F01-B3994D6706A5}"/>
              </a:ext>
            </a:extLst>
          </p:cNvPr>
          <p:cNvSpPr>
            <a:spLocks noGrp="1"/>
          </p:cNvSpPr>
          <p:nvPr>
            <p:ph sz="half" idx="1"/>
          </p:nvPr>
        </p:nvSpPr>
        <p:spPr/>
        <p:txBody>
          <a:bodyPr vert="horz" lIns="91440" tIns="45720" rIns="91440" bIns="45720" rtlCol="0" anchor="t">
            <a:normAutofit/>
          </a:bodyPr>
          <a:lstStyle/>
          <a:p>
            <a:endParaRPr lang="hr-HR" sz="1400"/>
          </a:p>
          <a:p>
            <a:endParaRPr lang="hr-HR" sz="1400"/>
          </a:p>
        </p:txBody>
      </p:sp>
      <p:sp>
        <p:nvSpPr>
          <p:cNvPr id="5" name="Date Placeholder 4">
            <a:extLst>
              <a:ext uri="{FF2B5EF4-FFF2-40B4-BE49-F238E27FC236}">
                <a16:creationId xmlns:a16="http://schemas.microsoft.com/office/drawing/2014/main" id="{EF4CB8FA-DCBB-2B3F-A0C7-81A4E5630525}"/>
              </a:ext>
            </a:extLst>
          </p:cNvPr>
          <p:cNvSpPr>
            <a:spLocks noGrp="1"/>
          </p:cNvSpPr>
          <p:nvPr>
            <p:ph type="dt" sz="half" idx="10"/>
          </p:nvPr>
        </p:nvSpPr>
        <p:spPr/>
        <p:txBody>
          <a:bodyPr/>
          <a:lstStyle/>
          <a:p>
            <a:fld id="{09717BB0-2BC4-4595-A994-51F60997988D}" type="datetime1">
              <a:t>11/21/2025</a:t>
            </a:fld>
            <a:endParaRPr lang="en-US"/>
          </a:p>
        </p:txBody>
      </p:sp>
      <p:sp>
        <p:nvSpPr>
          <p:cNvPr id="6" name="TextBox 5">
            <a:extLst>
              <a:ext uri="{FF2B5EF4-FFF2-40B4-BE49-F238E27FC236}">
                <a16:creationId xmlns:a16="http://schemas.microsoft.com/office/drawing/2014/main" id="{7E344929-5DE8-C7B4-74F8-B6740669BF8C}"/>
              </a:ext>
            </a:extLst>
          </p:cNvPr>
          <p:cNvSpPr txBox="1"/>
          <p:nvPr/>
        </p:nvSpPr>
        <p:spPr>
          <a:xfrm>
            <a:off x="614085" y="1891048"/>
            <a:ext cx="10459599"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Za one </a:t>
            </a:r>
            <a:r>
              <a:rPr lang="en-US" err="1"/>
              <a:t>nastavnike</a:t>
            </a:r>
            <a:r>
              <a:rPr lang="en-US"/>
              <a:t> koji </a:t>
            </a:r>
            <a:r>
              <a:rPr lang="en-US" err="1"/>
              <a:t>su</a:t>
            </a:r>
            <a:r>
              <a:rPr lang="en-US"/>
              <a:t> </a:t>
            </a:r>
            <a:r>
              <a:rPr lang="en-US" err="1"/>
              <a:t>provodili</a:t>
            </a:r>
            <a:r>
              <a:rPr lang="en-US"/>
              <a:t> kurikul </a:t>
            </a:r>
            <a:r>
              <a:rPr lang="en-US" err="1"/>
              <a:t>kao</a:t>
            </a:r>
            <a:r>
              <a:rPr lang="en-US"/>
              <a:t> </a:t>
            </a:r>
            <a:r>
              <a:rPr lang="en-US" b="1" err="1"/>
              <a:t>izvannastavnu</a:t>
            </a:r>
            <a:r>
              <a:rPr lang="en-US" b="1"/>
              <a:t> </a:t>
            </a:r>
            <a:r>
              <a:rPr lang="en-US" b="1" err="1"/>
              <a:t>aktivnost</a:t>
            </a:r>
            <a:r>
              <a:rPr lang="en-US"/>
              <a:t>, </a:t>
            </a:r>
            <a:r>
              <a:rPr lang="en-US" err="1"/>
              <a:t>često</a:t>
            </a:r>
            <a:r>
              <a:rPr lang="en-US"/>
              <a:t> se </a:t>
            </a:r>
            <a:r>
              <a:rPr lang="en-US" err="1"/>
              <a:t>navodi</a:t>
            </a:r>
            <a:r>
              <a:rPr lang="en-US"/>
              <a:t> da </a:t>
            </a:r>
            <a:r>
              <a:rPr lang="en-US" err="1"/>
              <a:t>su</a:t>
            </a:r>
            <a:r>
              <a:rPr lang="en-US"/>
              <a:t> </a:t>
            </a:r>
            <a:r>
              <a:rPr lang="en-US" err="1"/>
              <a:t>morali</a:t>
            </a:r>
            <a:r>
              <a:rPr lang="en-US"/>
              <a:t> </a:t>
            </a:r>
            <a:r>
              <a:rPr lang="en-US" err="1"/>
              <a:t>biti</a:t>
            </a:r>
            <a:r>
              <a:rPr lang="en-US"/>
              <a:t> </a:t>
            </a:r>
            <a:r>
              <a:rPr lang="en-US" err="1"/>
              <a:t>vrlo</a:t>
            </a:r>
            <a:r>
              <a:rPr lang="en-US"/>
              <a:t> </a:t>
            </a:r>
            <a:r>
              <a:rPr lang="en-US" b="1" err="1"/>
              <a:t>inovativni</a:t>
            </a:r>
            <a:r>
              <a:rPr lang="en-US" b="1"/>
              <a:t> </a:t>
            </a:r>
            <a:r>
              <a:rPr lang="en-US" b="1" err="1"/>
              <a:t>i</a:t>
            </a:r>
            <a:r>
              <a:rPr lang="en-US" b="1"/>
              <a:t> </a:t>
            </a:r>
            <a:r>
              <a:rPr lang="en-US" b="1" err="1"/>
              <a:t>interaktivni</a:t>
            </a:r>
            <a:r>
              <a:rPr lang="en-US"/>
              <a:t> </a:t>
            </a:r>
            <a:r>
              <a:rPr lang="en-US" err="1"/>
              <a:t>kako</a:t>
            </a:r>
            <a:r>
              <a:rPr lang="en-US"/>
              <a:t> bi </a:t>
            </a:r>
            <a:r>
              <a:rPr lang="en-US" err="1"/>
              <a:t>zadržali</a:t>
            </a:r>
            <a:r>
              <a:rPr lang="en-US"/>
              <a:t> </a:t>
            </a:r>
            <a:r>
              <a:rPr lang="en-US" err="1"/>
              <a:t>pažnju</a:t>
            </a:r>
            <a:r>
              <a:rPr lang="en-US"/>
              <a:t> </a:t>
            </a:r>
            <a:r>
              <a:rPr lang="en-US" err="1"/>
              <a:t>učenika</a:t>
            </a:r>
            <a:r>
              <a:rPr lang="en-US"/>
              <a:t> </a:t>
            </a:r>
            <a:r>
              <a:rPr lang="en-US" err="1"/>
              <a:t>nakon</a:t>
            </a:r>
            <a:r>
              <a:rPr lang="en-US"/>
              <a:t> </a:t>
            </a:r>
            <a:r>
              <a:rPr lang="en-US" err="1"/>
              <a:t>redovne</a:t>
            </a:r>
            <a:r>
              <a:rPr lang="en-US"/>
              <a:t> </a:t>
            </a:r>
            <a:r>
              <a:rPr lang="en-US" err="1"/>
              <a:t>nastave</a:t>
            </a:r>
            <a:r>
              <a:rPr lang="en-US"/>
              <a:t>. Jedan </a:t>
            </a:r>
            <a:r>
              <a:rPr lang="en-US" err="1"/>
              <a:t>nastavnik</a:t>
            </a:r>
            <a:r>
              <a:rPr lang="en-US"/>
              <a:t> </a:t>
            </a:r>
            <a:r>
              <a:rPr lang="en-US" err="1"/>
              <a:t>priznaje</a:t>
            </a:r>
            <a:r>
              <a:rPr lang="en-US"/>
              <a:t>:</a:t>
            </a:r>
          </a:p>
          <a:p>
            <a:endParaRPr lang="en-US"/>
          </a:p>
          <a:p>
            <a:r>
              <a:rPr lang="en-US"/>
              <a:t> </a:t>
            </a:r>
            <a:r>
              <a:rPr lang="en-US" sz="2000" i="1"/>
              <a:t>“</a:t>
            </a:r>
            <a:r>
              <a:rPr lang="en-US" sz="2000" i="1" err="1"/>
              <a:t>Ubila</a:t>
            </a:r>
            <a:r>
              <a:rPr lang="en-US" sz="2000" i="1"/>
              <a:t> </a:t>
            </a:r>
            <a:r>
              <a:rPr lang="en-US" sz="2000" i="1" err="1"/>
              <a:t>sam</a:t>
            </a:r>
            <a:r>
              <a:rPr lang="en-US" sz="2000" i="1"/>
              <a:t> </a:t>
            </a:r>
            <a:r>
              <a:rPr lang="en-US" sz="2000" i="1" err="1"/>
              <a:t>sebe</a:t>
            </a:r>
            <a:r>
              <a:rPr lang="en-US" sz="2000" i="1"/>
              <a:t> </a:t>
            </a:r>
            <a:r>
              <a:rPr lang="en-US" sz="2000" i="1" err="1"/>
              <a:t>i</a:t>
            </a:r>
            <a:r>
              <a:rPr lang="en-US" sz="2000" i="1"/>
              <a:t> </a:t>
            </a:r>
            <a:r>
              <a:rPr lang="en-US" sz="2000" i="1" err="1"/>
              <a:t>primjere</a:t>
            </a:r>
            <a:r>
              <a:rPr lang="en-US" sz="2000" i="1"/>
              <a:t> </a:t>
            </a:r>
            <a:r>
              <a:rPr lang="en-US" sz="2000" i="1" err="1"/>
              <a:t>i</a:t>
            </a:r>
            <a:r>
              <a:rPr lang="en-US" sz="2000" i="1"/>
              <a:t> </a:t>
            </a:r>
            <a:r>
              <a:rPr lang="en-US" sz="2000" i="1" err="1"/>
              <a:t>upotrebu</a:t>
            </a:r>
            <a:r>
              <a:rPr lang="en-US" sz="2000" i="1"/>
              <a:t> </a:t>
            </a:r>
            <a:r>
              <a:rPr lang="en-US" sz="2000" i="1" err="1"/>
              <a:t>suvremenih</a:t>
            </a:r>
            <a:r>
              <a:rPr lang="en-US" sz="2000" i="1"/>
              <a:t> AI alata... </a:t>
            </a:r>
            <a:r>
              <a:rPr lang="en-US" sz="2000" i="1" err="1"/>
              <a:t>Tražila</a:t>
            </a:r>
            <a:r>
              <a:rPr lang="en-US" sz="2000" i="1"/>
              <a:t> </a:t>
            </a:r>
            <a:r>
              <a:rPr lang="en-US" sz="2000" i="1" err="1"/>
              <a:t>sam</a:t>
            </a:r>
            <a:r>
              <a:rPr lang="en-US" sz="2000" i="1"/>
              <a:t> </a:t>
            </a:r>
            <a:r>
              <a:rPr lang="en-US" sz="2000" i="1" err="1"/>
              <a:t>i</a:t>
            </a:r>
            <a:r>
              <a:rPr lang="en-US" sz="2000" i="1"/>
              <a:t> </a:t>
            </a:r>
            <a:r>
              <a:rPr lang="en-US" sz="2000" i="1" err="1"/>
              <a:t>učila</a:t>
            </a:r>
            <a:r>
              <a:rPr lang="en-US" sz="2000" i="1"/>
              <a:t> </a:t>
            </a:r>
            <a:r>
              <a:rPr lang="en-US" sz="2000" i="1" err="1"/>
              <a:t>iz</a:t>
            </a:r>
            <a:r>
              <a:rPr lang="en-US" sz="2000" i="1"/>
              <a:t> </a:t>
            </a:r>
            <a:r>
              <a:rPr lang="en-US" sz="2000" i="1" err="1"/>
              <a:t>tjedna</a:t>
            </a:r>
            <a:r>
              <a:rPr lang="en-US" sz="2000" i="1"/>
              <a:t> u </a:t>
            </a:r>
            <a:r>
              <a:rPr lang="en-US" sz="2000" i="1" err="1"/>
              <a:t>tjedan</a:t>
            </a:r>
            <a:r>
              <a:rPr lang="en-US" sz="2000" i="1"/>
              <a:t> </a:t>
            </a:r>
            <a:r>
              <a:rPr lang="en-US" sz="2000" i="1" err="1"/>
              <a:t>nove</a:t>
            </a:r>
            <a:r>
              <a:rPr lang="en-US" sz="2000" i="1"/>
              <a:t> alate </a:t>
            </a:r>
            <a:r>
              <a:rPr lang="en-US" sz="2000" i="1" err="1"/>
              <a:t>koje</a:t>
            </a:r>
            <a:r>
              <a:rPr lang="en-US" sz="2000" i="1"/>
              <a:t> bi </a:t>
            </a:r>
            <a:r>
              <a:rPr lang="en-US" sz="2000" i="1" err="1"/>
              <a:t>učenicima</a:t>
            </a:r>
            <a:r>
              <a:rPr lang="en-US" sz="2000" i="1"/>
              <a:t> </a:t>
            </a:r>
            <a:r>
              <a:rPr lang="en-US" sz="2000" i="1" err="1"/>
              <a:t>bili</a:t>
            </a:r>
            <a:r>
              <a:rPr lang="en-US" sz="2000" i="1"/>
              <a:t> </a:t>
            </a:r>
            <a:r>
              <a:rPr lang="en-US" sz="2000" i="1" err="1"/>
              <a:t>zanimljivi</a:t>
            </a:r>
            <a:r>
              <a:rPr lang="en-US" sz="2000" i="1"/>
              <a:t> (</a:t>
            </a:r>
            <a:r>
              <a:rPr lang="en-US" sz="2000" i="1" err="1"/>
              <a:t>pubertet</a:t>
            </a:r>
            <a:r>
              <a:rPr lang="en-US" sz="2000" i="1"/>
              <a:t> </a:t>
            </a:r>
            <a:r>
              <a:rPr lang="en-US" sz="2000" i="1" err="1"/>
              <a:t>čini</a:t>
            </a:r>
            <a:r>
              <a:rPr lang="en-US" sz="2000" i="1"/>
              <a:t> </a:t>
            </a:r>
            <a:r>
              <a:rPr lang="en-US" sz="2000" i="1" err="1"/>
              <a:t>svoje</a:t>
            </a:r>
            <a:r>
              <a:rPr lang="en-US" sz="2000" i="1"/>
              <a:t>, </a:t>
            </a:r>
            <a:r>
              <a:rPr lang="en-US" sz="2000" i="1" err="1"/>
              <a:t>ništa</a:t>
            </a:r>
            <a:r>
              <a:rPr lang="en-US" sz="2000" i="1"/>
              <a:t> </a:t>
            </a:r>
            <a:r>
              <a:rPr lang="en-US" sz="2000" i="1" err="1"/>
              <a:t>im</a:t>
            </a:r>
            <a:r>
              <a:rPr lang="en-US" sz="2000" i="1"/>
              <a:t> </a:t>
            </a:r>
            <a:r>
              <a:rPr lang="en-US" sz="2000" i="1" err="1"/>
              <a:t>nije</a:t>
            </a:r>
            <a:r>
              <a:rPr lang="en-US" sz="2000" i="1"/>
              <a:t> </a:t>
            </a:r>
            <a:r>
              <a:rPr lang="en-US" sz="2000" i="1" err="1"/>
              <a:t>zanimljivo</a:t>
            </a:r>
            <a:r>
              <a:rPr lang="en-US" sz="2000" i="1"/>
              <a:t> </a:t>
            </a:r>
            <a:r>
              <a:rPr lang="en-US" sz="2000" i="1" err="1"/>
              <a:t>ako</a:t>
            </a:r>
            <a:r>
              <a:rPr lang="en-US" sz="2000" i="1"/>
              <a:t> </a:t>
            </a:r>
            <a:r>
              <a:rPr lang="en-US" sz="2000" i="1" err="1"/>
              <a:t>nije</a:t>
            </a:r>
            <a:r>
              <a:rPr lang="en-US" sz="2000" i="1"/>
              <a:t> </a:t>
            </a:r>
            <a:r>
              <a:rPr lang="en-US" sz="2000" i="1" err="1"/>
              <a:t>odmah</a:t>
            </a:r>
            <a:r>
              <a:rPr lang="en-US" sz="2000" i="1"/>
              <a:t> </a:t>
            </a:r>
            <a:r>
              <a:rPr lang="en-US" sz="2000" i="1" err="1"/>
              <a:t>i</a:t>
            </a:r>
            <a:r>
              <a:rPr lang="en-US" sz="2000" i="1"/>
              <a:t> sad)”</a:t>
            </a:r>
            <a:endParaRPr lang="en-US" sz="2000"/>
          </a:p>
          <a:p>
            <a:endParaRPr lang="en-US"/>
          </a:p>
          <a:p>
            <a:endParaRPr lang="en-US"/>
          </a:p>
          <a:p>
            <a:r>
              <a:rPr lang="en-US" err="1"/>
              <a:t>Istižu</a:t>
            </a:r>
            <a:r>
              <a:rPr lang="en-US"/>
              <a:t> </a:t>
            </a:r>
            <a:r>
              <a:rPr lang="en-US" err="1"/>
              <a:t>koliko</a:t>
            </a:r>
            <a:r>
              <a:rPr lang="en-US"/>
              <a:t> je </a:t>
            </a:r>
            <a:r>
              <a:rPr lang="en-US" err="1"/>
              <a:t>važno</a:t>
            </a:r>
            <a:r>
              <a:rPr lang="en-US"/>
              <a:t> </a:t>
            </a:r>
            <a:r>
              <a:rPr lang="en-US" err="1"/>
              <a:t>aktivnosti</a:t>
            </a:r>
            <a:r>
              <a:rPr lang="en-US"/>
              <a:t> </a:t>
            </a:r>
            <a:r>
              <a:rPr lang="en-US" err="1"/>
              <a:t>učiniti</a:t>
            </a:r>
            <a:r>
              <a:rPr lang="en-US"/>
              <a:t> </a:t>
            </a:r>
            <a:r>
              <a:rPr lang="en-US" b="1" err="1"/>
              <a:t>sadržajno</a:t>
            </a:r>
            <a:r>
              <a:rPr lang="en-US" b="1"/>
              <a:t> </a:t>
            </a:r>
            <a:r>
              <a:rPr lang="en-US" b="1" err="1"/>
              <a:t>atraktivnima</a:t>
            </a:r>
            <a:r>
              <a:rPr lang="en-US" b="1"/>
              <a:t> </a:t>
            </a:r>
            <a:r>
              <a:rPr lang="en-US" b="1" err="1"/>
              <a:t>i</a:t>
            </a:r>
            <a:r>
              <a:rPr lang="en-US" b="1"/>
              <a:t> </a:t>
            </a:r>
            <a:r>
              <a:rPr lang="en-US" b="1" err="1"/>
              <a:t>odmah</a:t>
            </a:r>
            <a:r>
              <a:rPr lang="en-US" b="1"/>
              <a:t> </a:t>
            </a:r>
            <a:r>
              <a:rPr lang="en-US" b="1" err="1"/>
              <a:t>primjenjivima</a:t>
            </a:r>
            <a:r>
              <a:rPr lang="en-US"/>
              <a:t> za </a:t>
            </a:r>
            <a:r>
              <a:rPr lang="en-US" err="1"/>
              <a:t>učenike</a:t>
            </a:r>
            <a:r>
              <a:rPr lang="en-US"/>
              <a:t>.</a:t>
            </a:r>
          </a:p>
        </p:txBody>
      </p:sp>
    </p:spTree>
    <p:extLst>
      <p:ext uri="{BB962C8B-B14F-4D97-AF65-F5344CB8AC3E}">
        <p14:creationId xmlns:p14="http://schemas.microsoft.com/office/powerpoint/2010/main" val="144491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F457-BA96-5E29-6692-D5B127A88319}"/>
              </a:ext>
            </a:extLst>
          </p:cNvPr>
          <p:cNvSpPr>
            <a:spLocks noGrp="1"/>
          </p:cNvSpPr>
          <p:nvPr>
            <p:ph type="title"/>
          </p:nvPr>
        </p:nvSpPr>
        <p:spPr>
          <a:xfrm>
            <a:off x="868680" y="1709928"/>
            <a:ext cx="3099816" cy="1709928"/>
          </a:xfrm>
        </p:spPr>
        <p:txBody>
          <a:bodyPr anchor="t">
            <a:normAutofit/>
          </a:bodyPr>
          <a:lstStyle/>
          <a:p>
            <a:r>
              <a:rPr lang="hr-HR"/>
              <a:t>Nastavne metode</a:t>
            </a:r>
          </a:p>
        </p:txBody>
      </p:sp>
      <p:pic>
        <p:nvPicPr>
          <p:cNvPr id="7" name="Picture 6" descr="A graph with text and numbers&#10;&#10;AI-generated content may be incorrect.">
            <a:extLst>
              <a:ext uri="{FF2B5EF4-FFF2-40B4-BE49-F238E27FC236}">
                <a16:creationId xmlns:a16="http://schemas.microsoft.com/office/drawing/2014/main" id="{76255193-B364-0657-79E0-5DF053A31D07}"/>
              </a:ext>
            </a:extLst>
          </p:cNvPr>
          <p:cNvPicPr>
            <a:picLocks noChangeAspect="1"/>
          </p:cNvPicPr>
          <p:nvPr/>
        </p:nvPicPr>
        <p:blipFill>
          <a:blip r:embed="rId2"/>
          <a:stretch>
            <a:fillRect/>
          </a:stretch>
        </p:blipFill>
        <p:spPr>
          <a:xfrm>
            <a:off x="4965192" y="1489961"/>
            <a:ext cx="6729984" cy="3987806"/>
          </a:xfrm>
          <a:prstGeom prst="rect">
            <a:avLst/>
          </a:prstGeom>
          <a:noFill/>
        </p:spPr>
      </p:pic>
      <p:sp>
        <p:nvSpPr>
          <p:cNvPr id="3" name="Content Placeholder 2">
            <a:extLst>
              <a:ext uri="{FF2B5EF4-FFF2-40B4-BE49-F238E27FC236}">
                <a16:creationId xmlns:a16="http://schemas.microsoft.com/office/drawing/2014/main" id="{4C000B12-97DE-2DF9-551E-903ECB3D4D28}"/>
              </a:ext>
            </a:extLst>
          </p:cNvPr>
          <p:cNvSpPr>
            <a:spLocks noGrp="1"/>
          </p:cNvSpPr>
          <p:nvPr>
            <p:ph type="body" sz="half" idx="2"/>
          </p:nvPr>
        </p:nvSpPr>
        <p:spPr>
          <a:xfrm>
            <a:off x="868680" y="3438144"/>
            <a:ext cx="3099816" cy="2057400"/>
          </a:xfrm>
        </p:spPr>
        <p:txBody>
          <a:bodyPr vert="horz" lIns="91440" tIns="45720" rIns="91440" bIns="45720" rtlCol="0">
            <a:normAutofit/>
          </a:bodyPr>
          <a:lstStyle/>
          <a:p>
            <a:pPr>
              <a:buFont typeface="Arial"/>
              <a:buChar char="•"/>
            </a:pPr>
            <a:endParaRPr lang="hr-HR"/>
          </a:p>
          <a:p>
            <a:pPr marL="0" indent="0">
              <a:buNone/>
            </a:pPr>
            <a:endParaRPr lang="en-US"/>
          </a:p>
        </p:txBody>
      </p:sp>
      <p:sp>
        <p:nvSpPr>
          <p:cNvPr id="12" name="Date Placeholder 4">
            <a:extLst>
              <a:ext uri="{FF2B5EF4-FFF2-40B4-BE49-F238E27FC236}">
                <a16:creationId xmlns:a16="http://schemas.microsoft.com/office/drawing/2014/main" id="{18F59779-D823-B423-9E23-07BBEAE131F3}"/>
              </a:ext>
            </a:extLst>
          </p:cNvPr>
          <p:cNvSpPr>
            <a:spLocks noGrp="1"/>
          </p:cNvSpPr>
          <p:nvPr>
            <p:ph type="dt" sz="half" idx="10"/>
          </p:nvPr>
        </p:nvSpPr>
        <p:spPr>
          <a:xfrm>
            <a:off x="868680" y="6356350"/>
            <a:ext cx="2743200" cy="365125"/>
          </a:xfrm>
        </p:spPr>
        <p:txBody>
          <a:bodyPr/>
          <a:lstStyle/>
          <a:p>
            <a:pPr>
              <a:spcAft>
                <a:spcPts val="600"/>
              </a:spcAft>
            </a:pPr>
            <a:fld id="{6FB313F2-779E-4972-BBD8-254D60102BB9}" type="datetime1">
              <a:pPr>
                <a:spcAft>
                  <a:spcPts val="600"/>
                </a:spcAft>
              </a:pPr>
              <a:t>11/21/2025</a:t>
            </a:fld>
            <a:endParaRPr lang="en-US"/>
          </a:p>
        </p:txBody>
      </p:sp>
    </p:spTree>
    <p:extLst>
      <p:ext uri="{BB962C8B-B14F-4D97-AF65-F5344CB8AC3E}">
        <p14:creationId xmlns:p14="http://schemas.microsoft.com/office/powerpoint/2010/main" val="281318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96D1-0F72-D61A-465F-B6D0B6CC7A96}"/>
              </a:ext>
            </a:extLst>
          </p:cNvPr>
          <p:cNvSpPr>
            <a:spLocks noGrp="1"/>
          </p:cNvSpPr>
          <p:nvPr>
            <p:ph type="title"/>
          </p:nvPr>
        </p:nvSpPr>
        <p:spPr/>
        <p:txBody>
          <a:bodyPr/>
          <a:lstStyle/>
          <a:p>
            <a:r>
              <a:rPr lang="en-US" err="1"/>
              <a:t>Nastavne</a:t>
            </a:r>
            <a:r>
              <a:rPr lang="en-US"/>
              <a:t> </a:t>
            </a:r>
            <a:r>
              <a:rPr lang="en-US" err="1"/>
              <a:t>metode</a:t>
            </a:r>
            <a:endParaRPr lang="en-US"/>
          </a:p>
        </p:txBody>
      </p:sp>
      <p:sp>
        <p:nvSpPr>
          <p:cNvPr id="3" name="Content Placeholder 2">
            <a:extLst>
              <a:ext uri="{FF2B5EF4-FFF2-40B4-BE49-F238E27FC236}">
                <a16:creationId xmlns:a16="http://schemas.microsoft.com/office/drawing/2014/main" id="{A8337728-3AB0-B7FA-E56B-EC1C00CF24DF}"/>
              </a:ext>
            </a:extLst>
          </p:cNvPr>
          <p:cNvSpPr>
            <a:spLocks noGrp="1"/>
          </p:cNvSpPr>
          <p:nvPr>
            <p:ph idx="1"/>
          </p:nvPr>
        </p:nvSpPr>
        <p:spPr/>
        <p:txBody>
          <a:bodyPr vert="horz" lIns="91440" tIns="45720" rIns="91440" bIns="45720" rtlCol="0" anchor="t">
            <a:normAutofit lnSpcReduction="10000"/>
          </a:bodyPr>
          <a:lstStyle/>
          <a:p>
            <a:pPr>
              <a:buFont typeface="Arial,Sans-Serif" panose="020B0604020202020204" pitchFamily="34" charset="0"/>
            </a:pPr>
            <a:r>
              <a:rPr lang="en-US"/>
              <a:t>Metode </a:t>
            </a:r>
            <a:r>
              <a:rPr lang="en-US" err="1"/>
              <a:t>su</a:t>
            </a:r>
            <a:r>
              <a:rPr lang="en-US"/>
              <a:t> morale </a:t>
            </a:r>
            <a:r>
              <a:rPr lang="en-US" err="1"/>
              <a:t>biti</a:t>
            </a:r>
            <a:r>
              <a:rPr lang="en-US"/>
              <a:t> </a:t>
            </a:r>
            <a:r>
              <a:rPr lang="en-US" err="1"/>
              <a:t>osobito</a:t>
            </a:r>
            <a:r>
              <a:rPr lang="en-US"/>
              <a:t> </a:t>
            </a:r>
            <a:r>
              <a:rPr lang="en-US" err="1"/>
              <a:t>inovativne</a:t>
            </a:r>
            <a:r>
              <a:rPr lang="en-US"/>
              <a:t>, </a:t>
            </a:r>
            <a:r>
              <a:rPr lang="en-US" err="1"/>
              <a:t>uključujuće</a:t>
            </a:r>
            <a:r>
              <a:rPr lang="en-US"/>
              <a:t> </a:t>
            </a:r>
            <a:r>
              <a:rPr lang="en-US" err="1"/>
              <a:t>i</a:t>
            </a:r>
            <a:r>
              <a:rPr lang="en-US"/>
              <a:t> </a:t>
            </a:r>
            <a:r>
              <a:rPr lang="en-US" err="1"/>
              <a:t>zabavne</a:t>
            </a:r>
            <a:r>
              <a:rPr lang="en-US"/>
              <a:t> za </a:t>
            </a:r>
            <a:r>
              <a:rPr lang="en-US" err="1"/>
              <a:t>učenike</a:t>
            </a:r>
            <a:r>
              <a:rPr lang="en-US"/>
              <a:t> </a:t>
            </a:r>
            <a:r>
              <a:rPr lang="en-US" err="1"/>
              <a:t>osnovne</a:t>
            </a:r>
            <a:r>
              <a:rPr lang="en-US"/>
              <a:t> </a:t>
            </a:r>
            <a:r>
              <a:rPr lang="en-US" err="1"/>
              <a:t>škole</a:t>
            </a:r>
            <a:r>
              <a:rPr lang="en-US"/>
              <a:t> </a:t>
            </a:r>
            <a:r>
              <a:rPr lang="en-US" err="1"/>
              <a:t>kako</a:t>
            </a:r>
            <a:r>
              <a:rPr lang="en-US"/>
              <a:t> bi </a:t>
            </a:r>
            <a:r>
              <a:rPr lang="en-US" err="1"/>
              <a:t>ostali</a:t>
            </a:r>
            <a:r>
              <a:rPr lang="en-US"/>
              <a:t> </a:t>
            </a:r>
            <a:r>
              <a:rPr lang="en-US" err="1"/>
              <a:t>motivirani</a:t>
            </a:r>
            <a:r>
              <a:rPr lang="en-US"/>
              <a:t>:</a:t>
            </a:r>
          </a:p>
          <a:p>
            <a:pPr marL="0" indent="0">
              <a:buNone/>
            </a:pPr>
            <a:r>
              <a:rPr lang="en-US" sz="2200" i="1">
                <a:ea typeface="+mn-lt"/>
                <a:cs typeface="+mn-lt"/>
              </a:rPr>
              <a:t>"Za </a:t>
            </a:r>
            <a:r>
              <a:rPr lang="en-US" sz="2200" i="1" err="1">
                <a:ea typeface="+mn-lt"/>
                <a:cs typeface="+mn-lt"/>
              </a:rPr>
              <a:t>održavanje</a:t>
            </a:r>
            <a:r>
              <a:rPr lang="en-US" sz="2200" i="1">
                <a:ea typeface="+mn-lt"/>
                <a:cs typeface="+mn-lt"/>
              </a:rPr>
              <a:t> INA-e, </a:t>
            </a:r>
            <a:r>
              <a:rPr lang="en-US" sz="2200" i="1" err="1">
                <a:ea typeface="+mn-lt"/>
                <a:cs typeface="+mn-lt"/>
              </a:rPr>
              <a:t>koja</a:t>
            </a:r>
            <a:r>
              <a:rPr lang="en-US" sz="2200" i="1">
                <a:ea typeface="+mn-lt"/>
                <a:cs typeface="+mn-lt"/>
              </a:rPr>
              <a:t> </a:t>
            </a:r>
            <a:r>
              <a:rPr lang="en-US" sz="2200" i="1" err="1">
                <a:ea typeface="+mn-lt"/>
                <a:cs typeface="+mn-lt"/>
              </a:rPr>
              <a:t>nema</a:t>
            </a:r>
            <a:r>
              <a:rPr lang="en-US" sz="2200" i="1">
                <a:ea typeface="+mn-lt"/>
                <a:cs typeface="+mn-lt"/>
              </a:rPr>
              <a:t> </a:t>
            </a:r>
            <a:r>
              <a:rPr lang="en-US" sz="2200" i="1" err="1">
                <a:ea typeface="+mn-lt"/>
                <a:cs typeface="+mn-lt"/>
              </a:rPr>
              <a:t>ocjenu</a:t>
            </a:r>
            <a:r>
              <a:rPr lang="en-US" sz="2200" i="1">
                <a:ea typeface="+mn-lt"/>
                <a:cs typeface="+mn-lt"/>
              </a:rPr>
              <a:t> </a:t>
            </a:r>
            <a:r>
              <a:rPr lang="en-US" sz="2200" i="1" err="1">
                <a:ea typeface="+mn-lt"/>
                <a:cs typeface="+mn-lt"/>
              </a:rPr>
              <a:t>i</a:t>
            </a:r>
            <a:r>
              <a:rPr lang="en-US" sz="2200" i="1">
                <a:ea typeface="+mn-lt"/>
                <a:cs typeface="+mn-lt"/>
              </a:rPr>
              <a:t> </a:t>
            </a:r>
            <a:r>
              <a:rPr lang="en-US" sz="2200" i="1" err="1">
                <a:ea typeface="+mn-lt"/>
                <a:cs typeface="+mn-lt"/>
              </a:rPr>
              <a:t>upis</a:t>
            </a:r>
            <a:r>
              <a:rPr lang="en-US" sz="2200" i="1">
                <a:ea typeface="+mn-lt"/>
                <a:cs typeface="+mn-lt"/>
              </a:rPr>
              <a:t> </a:t>
            </a:r>
            <a:r>
              <a:rPr lang="en-US" sz="2200" i="1" err="1">
                <a:ea typeface="+mn-lt"/>
                <a:cs typeface="+mn-lt"/>
              </a:rPr>
              <a:t>izostanaka</a:t>
            </a:r>
            <a:r>
              <a:rPr lang="en-US" sz="2200" i="1">
                <a:ea typeface="+mn-lt"/>
                <a:cs typeface="+mn-lt"/>
              </a:rPr>
              <a:t>, </a:t>
            </a:r>
            <a:r>
              <a:rPr lang="en-US" sz="2200" i="1" err="1">
                <a:ea typeface="+mn-lt"/>
                <a:cs typeface="+mn-lt"/>
              </a:rPr>
              <a:t>motivacija</a:t>
            </a:r>
            <a:r>
              <a:rPr lang="en-US" sz="2200" i="1">
                <a:ea typeface="+mn-lt"/>
                <a:cs typeface="+mn-lt"/>
              </a:rPr>
              <a:t> je </a:t>
            </a:r>
            <a:r>
              <a:rPr lang="en-US" sz="2200" i="1" err="1">
                <a:ea typeface="+mn-lt"/>
                <a:cs typeface="+mn-lt"/>
              </a:rPr>
              <a:t>ključna</a:t>
            </a:r>
            <a:r>
              <a:rPr lang="en-US" sz="2200" i="1">
                <a:ea typeface="+mn-lt"/>
                <a:cs typeface="+mn-lt"/>
              </a:rPr>
              <a:t> da bi se INA </a:t>
            </a:r>
            <a:r>
              <a:rPr lang="en-US" sz="2200" i="1" err="1">
                <a:ea typeface="+mn-lt"/>
                <a:cs typeface="+mn-lt"/>
              </a:rPr>
              <a:t>nastavila</a:t>
            </a:r>
            <a:r>
              <a:rPr lang="en-US" sz="2200" i="1">
                <a:ea typeface="+mn-lt"/>
                <a:cs typeface="+mn-lt"/>
              </a:rPr>
              <a:t>. </a:t>
            </a:r>
            <a:r>
              <a:rPr lang="en-US" sz="2200" i="1" err="1">
                <a:ea typeface="+mn-lt"/>
                <a:cs typeface="+mn-lt"/>
              </a:rPr>
              <a:t>Također</a:t>
            </a:r>
            <a:r>
              <a:rPr lang="en-US" sz="2200" i="1">
                <a:ea typeface="+mn-lt"/>
                <a:cs typeface="+mn-lt"/>
              </a:rPr>
              <a:t> je </a:t>
            </a:r>
            <a:r>
              <a:rPr lang="en-US" sz="2200" i="1" err="1">
                <a:ea typeface="+mn-lt"/>
                <a:cs typeface="+mn-lt"/>
              </a:rPr>
              <a:t>bitno</a:t>
            </a:r>
            <a:r>
              <a:rPr lang="en-US" sz="2200" i="1">
                <a:ea typeface="+mn-lt"/>
                <a:cs typeface="+mn-lt"/>
              </a:rPr>
              <a:t> </a:t>
            </a:r>
            <a:r>
              <a:rPr lang="en-US" sz="2200" i="1" err="1">
                <a:ea typeface="+mn-lt"/>
                <a:cs typeface="+mn-lt"/>
              </a:rPr>
              <a:t>kako</a:t>
            </a:r>
            <a:r>
              <a:rPr lang="en-US" sz="2200" i="1">
                <a:ea typeface="+mn-lt"/>
                <a:cs typeface="+mn-lt"/>
              </a:rPr>
              <a:t> </a:t>
            </a:r>
            <a:r>
              <a:rPr lang="en-US" sz="2200" i="1" err="1">
                <a:ea typeface="+mn-lt"/>
                <a:cs typeface="+mn-lt"/>
              </a:rPr>
              <a:t>će</a:t>
            </a:r>
            <a:r>
              <a:rPr lang="en-US" sz="2200" i="1">
                <a:ea typeface="+mn-lt"/>
                <a:cs typeface="+mn-lt"/>
              </a:rPr>
              <a:t> </a:t>
            </a:r>
            <a:r>
              <a:rPr lang="en-US" sz="2200" i="1" err="1">
                <a:ea typeface="+mn-lt"/>
                <a:cs typeface="+mn-lt"/>
              </a:rPr>
              <a:t>učenici</a:t>
            </a:r>
            <a:r>
              <a:rPr lang="en-US" sz="2200" i="1">
                <a:ea typeface="+mn-lt"/>
                <a:cs typeface="+mn-lt"/>
              </a:rPr>
              <a:t> koji </a:t>
            </a:r>
            <a:r>
              <a:rPr lang="en-US" sz="2200" i="1" err="1">
                <a:ea typeface="+mn-lt"/>
                <a:cs typeface="+mn-lt"/>
              </a:rPr>
              <a:t>sudjeluju</a:t>
            </a:r>
            <a:r>
              <a:rPr lang="en-US" sz="2200" i="1">
                <a:ea typeface="+mn-lt"/>
                <a:cs typeface="+mn-lt"/>
              </a:rPr>
              <a:t> u INA-</a:t>
            </a:r>
            <a:r>
              <a:rPr lang="en-US" sz="2200" i="1" err="1">
                <a:ea typeface="+mn-lt"/>
                <a:cs typeface="+mn-lt"/>
              </a:rPr>
              <a:t>i</a:t>
            </a:r>
            <a:r>
              <a:rPr lang="en-US" sz="2200" i="1">
                <a:ea typeface="+mn-lt"/>
                <a:cs typeface="+mn-lt"/>
              </a:rPr>
              <a:t> </a:t>
            </a:r>
            <a:r>
              <a:rPr lang="en-US" sz="2200" i="1" err="1">
                <a:ea typeface="+mn-lt"/>
                <a:cs typeface="+mn-lt"/>
              </a:rPr>
              <a:t>prenositi</a:t>
            </a:r>
            <a:r>
              <a:rPr lang="en-US" sz="2200" i="1">
                <a:ea typeface="+mn-lt"/>
                <a:cs typeface="+mn-lt"/>
              </a:rPr>
              <a:t> </a:t>
            </a:r>
            <a:r>
              <a:rPr lang="en-US" sz="2200" i="1" err="1">
                <a:ea typeface="+mn-lt"/>
                <a:cs typeface="+mn-lt"/>
              </a:rPr>
              <a:t>mlađim</a:t>
            </a:r>
            <a:r>
              <a:rPr lang="en-US" sz="2200" i="1">
                <a:ea typeface="+mn-lt"/>
                <a:cs typeface="+mn-lt"/>
              </a:rPr>
              <a:t> </a:t>
            </a:r>
            <a:r>
              <a:rPr lang="en-US" sz="2200" i="1" err="1">
                <a:ea typeface="+mn-lt"/>
                <a:cs typeface="+mn-lt"/>
              </a:rPr>
              <a:t>učenicima</a:t>
            </a:r>
            <a:r>
              <a:rPr lang="en-US" sz="2200" i="1">
                <a:ea typeface="+mn-lt"/>
                <a:cs typeface="+mn-lt"/>
              </a:rPr>
              <a:t> </a:t>
            </a:r>
            <a:r>
              <a:rPr lang="en-US" sz="2200" i="1" err="1">
                <a:ea typeface="+mn-lt"/>
                <a:cs typeface="+mn-lt"/>
              </a:rPr>
              <a:t>svoja</a:t>
            </a:r>
            <a:r>
              <a:rPr lang="en-US" sz="2200" i="1">
                <a:ea typeface="+mn-lt"/>
                <a:cs typeface="+mn-lt"/>
              </a:rPr>
              <a:t> </a:t>
            </a:r>
            <a:r>
              <a:rPr lang="en-US" sz="2200" i="1" err="1">
                <a:ea typeface="+mn-lt"/>
                <a:cs typeface="+mn-lt"/>
              </a:rPr>
              <a:t>iskustva</a:t>
            </a:r>
            <a:r>
              <a:rPr lang="en-US" sz="2200" i="1">
                <a:ea typeface="+mn-lt"/>
                <a:cs typeface="+mn-lt"/>
              </a:rPr>
              <a:t> </a:t>
            </a:r>
            <a:r>
              <a:rPr lang="en-US" sz="2200" i="1" err="1">
                <a:ea typeface="+mn-lt"/>
                <a:cs typeface="+mn-lt"/>
              </a:rPr>
              <a:t>na</a:t>
            </a:r>
            <a:r>
              <a:rPr lang="en-US" sz="2200" i="1">
                <a:ea typeface="+mn-lt"/>
                <a:cs typeface="+mn-lt"/>
              </a:rPr>
              <a:t> </a:t>
            </a:r>
            <a:r>
              <a:rPr lang="en-US" sz="2200" i="1" err="1">
                <a:ea typeface="+mn-lt"/>
                <a:cs typeface="+mn-lt"/>
              </a:rPr>
              <a:t>nastavi</a:t>
            </a:r>
            <a:r>
              <a:rPr lang="en-US" sz="2200" i="1">
                <a:ea typeface="+mn-lt"/>
                <a:cs typeface="+mn-lt"/>
              </a:rPr>
              <a:t>, </a:t>
            </a:r>
            <a:r>
              <a:rPr lang="en-US" sz="2200" i="1" err="1">
                <a:ea typeface="+mn-lt"/>
                <a:cs typeface="+mn-lt"/>
              </a:rPr>
              <a:t>hoće</a:t>
            </a:r>
            <a:r>
              <a:rPr lang="en-US" sz="2200" i="1">
                <a:ea typeface="+mn-lt"/>
                <a:cs typeface="+mn-lt"/>
              </a:rPr>
              <a:t> li </a:t>
            </a:r>
            <a:r>
              <a:rPr lang="en-US" sz="2200" i="1" err="1">
                <a:ea typeface="+mn-lt"/>
                <a:cs typeface="+mn-lt"/>
              </a:rPr>
              <a:t>ih</a:t>
            </a:r>
            <a:r>
              <a:rPr lang="en-US" sz="2200" i="1">
                <a:ea typeface="+mn-lt"/>
                <a:cs typeface="+mn-lt"/>
              </a:rPr>
              <a:t> </a:t>
            </a:r>
            <a:r>
              <a:rPr lang="en-US" sz="2200" i="1" err="1">
                <a:ea typeface="+mn-lt"/>
                <a:cs typeface="+mn-lt"/>
              </a:rPr>
              <a:t>motivirati</a:t>
            </a:r>
            <a:r>
              <a:rPr lang="en-US" sz="2200" i="1">
                <a:ea typeface="+mn-lt"/>
                <a:cs typeface="+mn-lt"/>
              </a:rPr>
              <a:t> da </a:t>
            </a:r>
            <a:r>
              <a:rPr lang="en-US" sz="2200" i="1" err="1">
                <a:ea typeface="+mn-lt"/>
                <a:cs typeface="+mn-lt"/>
              </a:rPr>
              <a:t>i</a:t>
            </a:r>
            <a:r>
              <a:rPr lang="en-US" sz="2200" i="1">
                <a:ea typeface="+mn-lt"/>
                <a:cs typeface="+mn-lt"/>
              </a:rPr>
              <a:t> oni </a:t>
            </a:r>
            <a:r>
              <a:rPr lang="en-US" sz="2200" i="1" err="1">
                <a:ea typeface="+mn-lt"/>
                <a:cs typeface="+mn-lt"/>
              </a:rPr>
              <a:t>pohađaju</a:t>
            </a:r>
            <a:r>
              <a:rPr lang="en-US" sz="2200" i="1">
                <a:ea typeface="+mn-lt"/>
                <a:cs typeface="+mn-lt"/>
              </a:rPr>
              <a:t>, </a:t>
            </a:r>
            <a:r>
              <a:rPr lang="en-US" sz="2200" i="1" err="1">
                <a:ea typeface="+mn-lt"/>
                <a:cs typeface="+mn-lt"/>
              </a:rPr>
              <a:t>što</a:t>
            </a:r>
            <a:r>
              <a:rPr lang="en-US" sz="2200" i="1">
                <a:ea typeface="+mn-lt"/>
                <a:cs typeface="+mn-lt"/>
              </a:rPr>
              <a:t> </a:t>
            </a:r>
            <a:r>
              <a:rPr lang="en-US" sz="2200" i="1" err="1">
                <a:ea typeface="+mn-lt"/>
                <a:cs typeface="+mn-lt"/>
              </a:rPr>
              <a:t>će</a:t>
            </a:r>
            <a:r>
              <a:rPr lang="en-US" sz="2200" i="1">
                <a:ea typeface="+mn-lt"/>
                <a:cs typeface="+mn-lt"/>
              </a:rPr>
              <a:t> </a:t>
            </a:r>
            <a:r>
              <a:rPr lang="en-US" sz="2200" i="1" err="1">
                <a:ea typeface="+mn-lt"/>
                <a:cs typeface="+mn-lt"/>
              </a:rPr>
              <a:t>im</a:t>
            </a:r>
            <a:r>
              <a:rPr lang="en-US" sz="2200" i="1">
                <a:ea typeface="+mn-lt"/>
                <a:cs typeface="+mn-lt"/>
              </a:rPr>
              <a:t> </a:t>
            </a:r>
            <a:r>
              <a:rPr lang="en-US" sz="2200" i="1" err="1">
                <a:ea typeface="+mn-lt"/>
                <a:cs typeface="+mn-lt"/>
              </a:rPr>
              <a:t>pričati</a:t>
            </a:r>
            <a:r>
              <a:rPr lang="en-US" sz="2200" i="1">
                <a:ea typeface="+mn-lt"/>
                <a:cs typeface="+mn-lt"/>
              </a:rPr>
              <a:t> da </a:t>
            </a:r>
            <a:r>
              <a:rPr lang="en-US" sz="2200" i="1" err="1">
                <a:ea typeface="+mn-lt"/>
                <a:cs typeface="+mn-lt"/>
              </a:rPr>
              <a:t>su</a:t>
            </a:r>
            <a:r>
              <a:rPr lang="en-US" sz="2200" i="1">
                <a:ea typeface="+mn-lt"/>
                <a:cs typeface="+mn-lt"/>
              </a:rPr>
              <a:t> </a:t>
            </a:r>
            <a:r>
              <a:rPr lang="en-US" sz="2200" i="1" err="1">
                <a:ea typeface="+mn-lt"/>
                <a:cs typeface="+mn-lt"/>
              </a:rPr>
              <a:t>naučili</a:t>
            </a:r>
            <a:r>
              <a:rPr lang="en-US" sz="2200" i="1">
                <a:ea typeface="+mn-lt"/>
                <a:cs typeface="+mn-lt"/>
              </a:rPr>
              <a:t>, </a:t>
            </a:r>
            <a:r>
              <a:rPr lang="en-US" sz="2200" i="1" err="1">
                <a:ea typeface="+mn-lt"/>
                <a:cs typeface="+mn-lt"/>
              </a:rPr>
              <a:t>izradili</a:t>
            </a:r>
            <a:r>
              <a:rPr lang="en-US" sz="2200" i="1">
                <a:ea typeface="+mn-lt"/>
                <a:cs typeface="+mn-lt"/>
              </a:rPr>
              <a:t>, </a:t>
            </a:r>
            <a:r>
              <a:rPr lang="en-US" sz="2200" i="1" err="1">
                <a:ea typeface="+mn-lt"/>
                <a:cs typeface="+mn-lt"/>
              </a:rPr>
              <a:t>doživjeli</a:t>
            </a:r>
            <a:r>
              <a:rPr lang="en-US" sz="2200" i="1">
                <a:ea typeface="+mn-lt"/>
                <a:cs typeface="+mn-lt"/>
              </a:rPr>
              <a:t> </a:t>
            </a:r>
            <a:r>
              <a:rPr lang="en-US" sz="2200" i="1" err="1">
                <a:ea typeface="+mn-lt"/>
                <a:cs typeface="+mn-lt"/>
              </a:rPr>
              <a:t>itd</a:t>
            </a:r>
            <a:r>
              <a:rPr lang="en-US" sz="2200" i="1">
                <a:ea typeface="+mn-lt"/>
                <a:cs typeface="+mn-lt"/>
              </a:rPr>
              <a:t>. Kao </a:t>
            </a:r>
            <a:r>
              <a:rPr lang="en-US" sz="2200" i="1" err="1">
                <a:ea typeface="+mn-lt"/>
                <a:cs typeface="+mn-lt"/>
              </a:rPr>
              <a:t>značajan</a:t>
            </a:r>
            <a:r>
              <a:rPr lang="en-US" sz="2200" i="1">
                <a:ea typeface="+mn-lt"/>
                <a:cs typeface="+mn-lt"/>
              </a:rPr>
              <a:t> motivator se </a:t>
            </a:r>
            <a:r>
              <a:rPr lang="en-US" sz="2200" i="1" err="1">
                <a:ea typeface="+mn-lt"/>
                <a:cs typeface="+mn-lt"/>
              </a:rPr>
              <a:t>pokazala</a:t>
            </a:r>
            <a:r>
              <a:rPr lang="en-US" sz="2200" i="1">
                <a:ea typeface="+mn-lt"/>
                <a:cs typeface="+mn-lt"/>
              </a:rPr>
              <a:t> </a:t>
            </a:r>
            <a:r>
              <a:rPr lang="en-US" sz="2200" i="1" err="1">
                <a:ea typeface="+mn-lt"/>
                <a:cs typeface="+mn-lt"/>
              </a:rPr>
              <a:t>praktična</a:t>
            </a:r>
            <a:r>
              <a:rPr lang="en-US" sz="2200" i="1">
                <a:ea typeface="+mn-lt"/>
                <a:cs typeface="+mn-lt"/>
              </a:rPr>
              <a:t> </a:t>
            </a:r>
            <a:r>
              <a:rPr lang="en-US" sz="2200" i="1" err="1">
                <a:ea typeface="+mn-lt"/>
                <a:cs typeface="+mn-lt"/>
              </a:rPr>
              <a:t>primjena</a:t>
            </a:r>
            <a:r>
              <a:rPr lang="en-US" sz="2200" i="1">
                <a:ea typeface="+mn-lt"/>
                <a:cs typeface="+mn-lt"/>
              </a:rPr>
              <a:t> UI, </a:t>
            </a:r>
            <a:r>
              <a:rPr lang="en-US" sz="2200" i="1" err="1">
                <a:ea typeface="+mn-lt"/>
                <a:cs typeface="+mn-lt"/>
              </a:rPr>
              <a:t>gdje</a:t>
            </a:r>
            <a:r>
              <a:rPr lang="en-US" sz="2200" i="1">
                <a:ea typeface="+mn-lt"/>
                <a:cs typeface="+mn-lt"/>
              </a:rPr>
              <a:t> </a:t>
            </a:r>
            <a:r>
              <a:rPr lang="en-US" sz="2200" i="1" err="1">
                <a:ea typeface="+mn-lt"/>
                <a:cs typeface="+mn-lt"/>
              </a:rPr>
              <a:t>su</a:t>
            </a:r>
            <a:r>
              <a:rPr lang="en-US" sz="2200" i="1">
                <a:ea typeface="+mn-lt"/>
                <a:cs typeface="+mn-lt"/>
              </a:rPr>
              <a:t> </a:t>
            </a:r>
            <a:r>
              <a:rPr lang="en-US" sz="2200" i="1" err="1">
                <a:ea typeface="+mn-lt"/>
                <a:cs typeface="+mn-lt"/>
              </a:rPr>
              <a:t>učenici</a:t>
            </a:r>
            <a:r>
              <a:rPr lang="en-US" sz="2200" i="1">
                <a:ea typeface="+mn-lt"/>
                <a:cs typeface="+mn-lt"/>
              </a:rPr>
              <a:t> </a:t>
            </a:r>
            <a:r>
              <a:rPr lang="en-US" sz="2200" i="1" err="1">
                <a:ea typeface="+mn-lt"/>
                <a:cs typeface="+mn-lt"/>
              </a:rPr>
              <a:t>pronašli</a:t>
            </a:r>
            <a:r>
              <a:rPr lang="en-US" sz="2200" i="1">
                <a:ea typeface="+mn-lt"/>
                <a:cs typeface="+mn-lt"/>
              </a:rPr>
              <a:t> </a:t>
            </a:r>
            <a:r>
              <a:rPr lang="en-US" sz="2200" i="1" err="1">
                <a:ea typeface="+mn-lt"/>
                <a:cs typeface="+mn-lt"/>
              </a:rPr>
              <a:t>praktičnu</a:t>
            </a:r>
            <a:r>
              <a:rPr lang="en-US" sz="2200" i="1">
                <a:ea typeface="+mn-lt"/>
                <a:cs typeface="+mn-lt"/>
              </a:rPr>
              <a:t> </a:t>
            </a:r>
            <a:r>
              <a:rPr lang="en-US" sz="2200" i="1" err="1">
                <a:ea typeface="+mn-lt"/>
                <a:cs typeface="+mn-lt"/>
              </a:rPr>
              <a:t>svrhu</a:t>
            </a:r>
            <a:r>
              <a:rPr lang="en-US" sz="2200" i="1">
                <a:ea typeface="+mn-lt"/>
                <a:cs typeface="+mn-lt"/>
              </a:rPr>
              <a:t> </a:t>
            </a:r>
            <a:r>
              <a:rPr lang="en-US" sz="2200" i="1" err="1">
                <a:ea typeface="+mn-lt"/>
                <a:cs typeface="+mn-lt"/>
              </a:rPr>
              <a:t>uloženog</a:t>
            </a:r>
            <a:r>
              <a:rPr lang="en-US" sz="2200" i="1">
                <a:ea typeface="+mn-lt"/>
                <a:cs typeface="+mn-lt"/>
              </a:rPr>
              <a:t> </a:t>
            </a:r>
            <a:r>
              <a:rPr lang="en-US" sz="2200" i="1" err="1">
                <a:ea typeface="+mn-lt"/>
                <a:cs typeface="+mn-lt"/>
              </a:rPr>
              <a:t>vremena</a:t>
            </a:r>
            <a:r>
              <a:rPr lang="en-US" sz="2200" i="1">
                <a:ea typeface="+mn-lt"/>
                <a:cs typeface="+mn-lt"/>
              </a:rPr>
              <a:t> </a:t>
            </a:r>
            <a:r>
              <a:rPr lang="en-US" sz="2200" i="1" err="1">
                <a:ea typeface="+mn-lt"/>
                <a:cs typeface="+mn-lt"/>
              </a:rPr>
              <a:t>i</a:t>
            </a:r>
            <a:r>
              <a:rPr lang="en-US" sz="2200" i="1">
                <a:ea typeface="+mn-lt"/>
                <a:cs typeface="+mn-lt"/>
              </a:rPr>
              <a:t> </a:t>
            </a:r>
            <a:r>
              <a:rPr lang="en-US" sz="2200" i="1" err="1">
                <a:ea typeface="+mn-lt"/>
                <a:cs typeface="+mn-lt"/>
              </a:rPr>
              <a:t>truda</a:t>
            </a:r>
            <a:r>
              <a:rPr lang="en-US" sz="2200" i="1">
                <a:ea typeface="+mn-lt"/>
                <a:cs typeface="+mn-lt"/>
              </a:rPr>
              <a:t>."</a:t>
            </a:r>
          </a:p>
          <a:p>
            <a:pPr marL="0" indent="0" algn="r">
              <a:buNone/>
            </a:pPr>
            <a:r>
              <a:rPr lang="en-US" sz="2200" i="1"/>
              <a:t>L.Š.</a:t>
            </a:r>
          </a:p>
        </p:txBody>
      </p:sp>
      <p:sp>
        <p:nvSpPr>
          <p:cNvPr id="5" name="Date Placeholder 4">
            <a:extLst>
              <a:ext uri="{FF2B5EF4-FFF2-40B4-BE49-F238E27FC236}">
                <a16:creationId xmlns:a16="http://schemas.microsoft.com/office/drawing/2014/main" id="{15893976-8A4B-3F57-74C9-3141DEF80656}"/>
              </a:ext>
            </a:extLst>
          </p:cNvPr>
          <p:cNvSpPr>
            <a:spLocks noGrp="1"/>
          </p:cNvSpPr>
          <p:nvPr>
            <p:ph type="dt" sz="half" idx="10"/>
          </p:nvPr>
        </p:nvSpPr>
        <p:spPr/>
        <p:txBody>
          <a:bodyPr/>
          <a:lstStyle/>
          <a:p>
            <a:fld id="{57208F43-6A83-4EA5-8EE6-1C7F2E33BA72}" type="datetime1">
              <a:t>11/21/2025</a:t>
            </a:fld>
            <a:endParaRPr lang="en-US"/>
          </a:p>
        </p:txBody>
      </p:sp>
    </p:spTree>
    <p:extLst>
      <p:ext uri="{BB962C8B-B14F-4D97-AF65-F5344CB8AC3E}">
        <p14:creationId xmlns:p14="http://schemas.microsoft.com/office/powerpoint/2010/main" val="127935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5C50-D310-E708-527B-7519EABD24CA}"/>
              </a:ext>
            </a:extLst>
          </p:cNvPr>
          <p:cNvSpPr>
            <a:spLocks noGrp="1"/>
          </p:cNvSpPr>
          <p:nvPr>
            <p:ph type="title"/>
          </p:nvPr>
        </p:nvSpPr>
        <p:spPr>
          <a:xfrm>
            <a:off x="868680" y="1709928"/>
            <a:ext cx="3099816" cy="1709928"/>
          </a:xfrm>
        </p:spPr>
        <p:txBody>
          <a:bodyPr anchor="t">
            <a:normAutofit/>
          </a:bodyPr>
          <a:lstStyle/>
          <a:p>
            <a:r>
              <a:rPr lang="en-US" err="1"/>
              <a:t>Interes</a:t>
            </a:r>
            <a:r>
              <a:rPr lang="en-US"/>
              <a:t> </a:t>
            </a:r>
            <a:r>
              <a:rPr lang="en-US" err="1"/>
              <a:t>učenika</a:t>
            </a:r>
          </a:p>
        </p:txBody>
      </p:sp>
      <p:pic>
        <p:nvPicPr>
          <p:cNvPr id="11" name="Content Placeholder 10" descr="A pie chart with numbers and a number of different colored circles&#10;&#10;AI-generated content may be incorrect.">
            <a:extLst>
              <a:ext uri="{FF2B5EF4-FFF2-40B4-BE49-F238E27FC236}">
                <a16:creationId xmlns:a16="http://schemas.microsoft.com/office/drawing/2014/main" id="{C659CD09-75F6-BD0F-51F0-91D38104E322}"/>
              </a:ext>
            </a:extLst>
          </p:cNvPr>
          <p:cNvPicPr>
            <a:picLocks noGrp="1" noChangeAspect="1"/>
          </p:cNvPicPr>
          <p:nvPr>
            <p:ph type="pic" idx="1"/>
          </p:nvPr>
        </p:nvPicPr>
        <p:blipFill>
          <a:blip r:embed="rId3"/>
          <a:stretch/>
        </p:blipFill>
        <p:spPr>
          <a:xfrm>
            <a:off x="4965192" y="1372331"/>
            <a:ext cx="6729984" cy="4223066"/>
          </a:xfrm>
          <a:noFill/>
        </p:spPr>
      </p:pic>
      <p:sp>
        <p:nvSpPr>
          <p:cNvPr id="16" name="Text Placeholder 3">
            <a:extLst>
              <a:ext uri="{FF2B5EF4-FFF2-40B4-BE49-F238E27FC236}">
                <a16:creationId xmlns:a16="http://schemas.microsoft.com/office/drawing/2014/main" id="{904A6EF7-24FA-D70C-4DEC-34D515B766D6}"/>
              </a:ext>
            </a:extLst>
          </p:cNvPr>
          <p:cNvSpPr>
            <a:spLocks noGrp="1"/>
          </p:cNvSpPr>
          <p:nvPr>
            <p:ph type="body" sz="half" idx="2"/>
          </p:nvPr>
        </p:nvSpPr>
        <p:spPr>
          <a:xfrm>
            <a:off x="868680" y="3438144"/>
            <a:ext cx="3099816" cy="2057400"/>
          </a:xfrm>
        </p:spPr>
        <p:txBody>
          <a:bodyPr/>
          <a:lstStyle/>
          <a:p>
            <a:endParaRPr lang="en-US"/>
          </a:p>
        </p:txBody>
      </p:sp>
      <p:sp>
        <p:nvSpPr>
          <p:cNvPr id="4" name="Date Placeholder 3">
            <a:extLst>
              <a:ext uri="{FF2B5EF4-FFF2-40B4-BE49-F238E27FC236}">
                <a16:creationId xmlns:a16="http://schemas.microsoft.com/office/drawing/2014/main" id="{970CD20F-67F5-C739-5297-ADEF8D8BA631}"/>
              </a:ext>
            </a:extLst>
          </p:cNvPr>
          <p:cNvSpPr>
            <a:spLocks noGrp="1"/>
          </p:cNvSpPr>
          <p:nvPr>
            <p:ph type="dt" sz="half" idx="10"/>
          </p:nvPr>
        </p:nvSpPr>
        <p:spPr>
          <a:xfrm>
            <a:off x="868680" y="6356350"/>
            <a:ext cx="2743200" cy="365125"/>
          </a:xfrm>
        </p:spPr>
        <p:txBody>
          <a:bodyPr anchor="ctr">
            <a:normAutofit/>
          </a:bodyPr>
          <a:lstStyle/>
          <a:p>
            <a:pPr>
              <a:spcAft>
                <a:spcPts val="600"/>
              </a:spcAft>
            </a:pPr>
            <a:fld id="{9F5A8C57-A9AD-4FF6-9F1E-3AB046AA7538}" type="datetime1">
              <a:rPr lang="en-US"/>
              <a:pPr>
                <a:spcAft>
                  <a:spcPts val="600"/>
                </a:spcAft>
              </a:pPr>
              <a:t>11/21/2025</a:t>
            </a:fld>
            <a:endParaRPr lang="en-US"/>
          </a:p>
        </p:txBody>
      </p:sp>
    </p:spTree>
    <p:extLst>
      <p:ext uri="{BB962C8B-B14F-4D97-AF65-F5344CB8AC3E}">
        <p14:creationId xmlns:p14="http://schemas.microsoft.com/office/powerpoint/2010/main" val="293140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8114-4F37-2D8F-00DD-39E17EC39EDB}"/>
              </a:ext>
            </a:extLst>
          </p:cNvPr>
          <p:cNvSpPr>
            <a:spLocks noGrp="1"/>
          </p:cNvSpPr>
          <p:nvPr>
            <p:ph type="title"/>
          </p:nvPr>
        </p:nvSpPr>
        <p:spPr/>
        <p:txBody>
          <a:bodyPr>
            <a:normAutofit fontScale="90000"/>
          </a:bodyPr>
          <a:lstStyle/>
          <a:p>
            <a:r>
              <a:rPr lang="en-US" err="1"/>
              <a:t>Reakcije</a:t>
            </a:r>
            <a:r>
              <a:rPr lang="en-US"/>
              <a:t> </a:t>
            </a:r>
            <a:r>
              <a:rPr lang="en-US" err="1"/>
              <a:t>učenika</a:t>
            </a:r>
            <a:r>
              <a:rPr lang="en-US"/>
              <a:t> </a:t>
            </a:r>
            <a:r>
              <a:rPr lang="en-US" err="1"/>
              <a:t>na</a:t>
            </a:r>
            <a:r>
              <a:rPr lang="en-US"/>
              <a:t> </a:t>
            </a:r>
            <a:r>
              <a:rPr lang="en-US" err="1"/>
              <a:t>kurikul</a:t>
            </a:r>
            <a:r>
              <a:rPr lang="en-US"/>
              <a:t> (</a:t>
            </a:r>
            <a:r>
              <a:rPr lang="en-US" err="1"/>
              <a:t>upitnik</a:t>
            </a:r>
            <a:r>
              <a:rPr lang="en-US"/>
              <a:t> </a:t>
            </a:r>
            <a:r>
              <a:rPr lang="en-US" err="1"/>
              <a:t>i</a:t>
            </a:r>
            <a:r>
              <a:rPr lang="en-US"/>
              <a:t> </a:t>
            </a:r>
            <a:r>
              <a:rPr lang="en-US" err="1"/>
              <a:t>akcijsko</a:t>
            </a:r>
            <a:r>
              <a:rPr lang="en-US"/>
              <a:t>)</a:t>
            </a:r>
          </a:p>
        </p:txBody>
      </p:sp>
      <p:sp>
        <p:nvSpPr>
          <p:cNvPr id="3" name="Picture Placeholder 2">
            <a:extLst>
              <a:ext uri="{FF2B5EF4-FFF2-40B4-BE49-F238E27FC236}">
                <a16:creationId xmlns:a16="http://schemas.microsoft.com/office/drawing/2014/main" id="{D628DACF-70F6-E073-ACFF-0CB2FC0DDD16}"/>
              </a:ext>
            </a:extLst>
          </p:cNvPr>
          <p:cNvSpPr>
            <a:spLocks noGrp="1"/>
          </p:cNvSpPr>
          <p:nvPr>
            <p:ph sz="half" idx="1"/>
          </p:nvPr>
        </p:nvSpPr>
        <p:spPr/>
        <p:txBody>
          <a:bodyPr vert="horz" lIns="91440" tIns="45720" rIns="91440" bIns="45720" rtlCol="0" anchor="t">
            <a:noAutofit/>
          </a:bodyPr>
          <a:lstStyle/>
          <a:p>
            <a:pPr algn="just"/>
            <a:r>
              <a:rPr lang="hr-HR" sz="1300" b="1">
                <a:ea typeface="+mn-lt"/>
                <a:cs typeface="+mn-lt"/>
              </a:rPr>
              <a:t>Visok interes i motivacija</a:t>
            </a:r>
            <a:r>
              <a:rPr lang="hr-HR" sz="1300">
                <a:ea typeface="+mn-lt"/>
                <a:cs typeface="+mn-lt"/>
              </a:rPr>
              <a:t>: Učenici su pokazali izniman interes i motivaciju za temu UI, čak i ako nisu bili direktno upoznati s njom. Sadržaji su u skladu s njihovim svijetom.</a:t>
            </a:r>
          </a:p>
          <a:p>
            <a:pPr algn="just"/>
            <a:r>
              <a:rPr lang="hr-HR" sz="1300" b="1">
                <a:ea typeface="+mn-lt"/>
                <a:cs typeface="+mn-lt"/>
              </a:rPr>
              <a:t>Samostalno učenje i istraživanje</a:t>
            </a:r>
            <a:r>
              <a:rPr lang="hr-HR" sz="1300">
                <a:ea typeface="+mn-lt"/>
                <a:cs typeface="+mn-lt"/>
              </a:rPr>
              <a:t>: Učenici su pokazali inicijativu, istraživali mogućnosti alata za UI kod kuće i dijelili iskustva s kolegama. Preferiraju samostalno učenje i istraživanje uz vođenje nastavnika.</a:t>
            </a:r>
          </a:p>
          <a:p>
            <a:pPr algn="just"/>
            <a:r>
              <a:rPr lang="hr-HR" sz="1300" b="1">
                <a:ea typeface="+mn-lt"/>
                <a:cs typeface="+mn-lt"/>
              </a:rPr>
              <a:t>Prednosti UI za učenje</a:t>
            </a:r>
            <a:r>
              <a:rPr lang="hr-HR" sz="1300">
                <a:ea typeface="+mn-lt"/>
                <a:cs typeface="+mn-lt"/>
              </a:rPr>
              <a:t>: Većina učenika smatra da UI može poboljšati proces učenja kroz brzi pristup informacijama, izradu sažetaka i objašnjenja. Razumiju da moraju razvijati svoje vještine korištenja UI.</a:t>
            </a:r>
          </a:p>
          <a:p>
            <a:pPr algn="just"/>
            <a:r>
              <a:rPr lang="hr-HR" sz="1300" b="1">
                <a:ea typeface="+mn-lt"/>
                <a:cs typeface="+mn-lt"/>
              </a:rPr>
              <a:t>Najefikasnije metode</a:t>
            </a:r>
            <a:r>
              <a:rPr lang="hr-HR" sz="1300">
                <a:ea typeface="+mn-lt"/>
                <a:cs typeface="+mn-lt"/>
              </a:rPr>
              <a:t>: Metoda praktičnih i istraživačkih radova u paru ili timu (malim timovima) najučinkovitija je metoda za učenje prema anketi (54 % učenika).</a:t>
            </a:r>
          </a:p>
          <a:p>
            <a:pPr algn="just"/>
            <a:endParaRPr lang="hr-HR" sz="1300">
              <a:ea typeface="+mn-lt"/>
              <a:cs typeface="+mn-lt"/>
            </a:endParaRPr>
          </a:p>
          <a:p>
            <a:endParaRPr lang="en-US" sz="1300">
              <a:ea typeface="+mn-lt"/>
              <a:cs typeface="+mn-lt"/>
            </a:endParaRPr>
          </a:p>
        </p:txBody>
      </p:sp>
      <p:sp>
        <p:nvSpPr>
          <p:cNvPr id="4" name="Text Placeholder 3">
            <a:extLst>
              <a:ext uri="{FF2B5EF4-FFF2-40B4-BE49-F238E27FC236}">
                <a16:creationId xmlns:a16="http://schemas.microsoft.com/office/drawing/2014/main" id="{4DA6F94B-F13A-DD6C-724F-71E4CCD75C17}"/>
              </a:ext>
            </a:extLst>
          </p:cNvPr>
          <p:cNvSpPr>
            <a:spLocks noGrp="1"/>
          </p:cNvSpPr>
          <p:nvPr>
            <p:ph sz="half" idx="2"/>
          </p:nvPr>
        </p:nvSpPr>
        <p:spPr/>
        <p:txBody>
          <a:bodyPr vert="horz" lIns="91440" tIns="45720" rIns="91440" bIns="45720" rtlCol="0" anchor="t">
            <a:normAutofit fontScale="47500" lnSpcReduction="20000"/>
          </a:bodyPr>
          <a:lstStyle/>
          <a:p>
            <a:pPr algn="just"/>
            <a:r>
              <a:rPr lang="hr-HR" b="1">
                <a:ea typeface="+mn-lt"/>
                <a:cs typeface="+mn-lt"/>
              </a:rPr>
              <a:t>Kreativnost i aktivno uključivanje</a:t>
            </a:r>
            <a:r>
              <a:rPr lang="hr-HR">
                <a:ea typeface="+mn-lt"/>
                <a:cs typeface="+mn-lt"/>
              </a:rPr>
              <a:t>: Učenici najviše napreduju kada su aktivno uključeni u stvaranje sadržaja (npr. UI bajke, zajedničke UI slikovnice, igre u </a:t>
            </a:r>
            <a:r>
              <a:rPr lang="hr-HR" err="1">
                <a:ea typeface="+mn-lt"/>
                <a:cs typeface="+mn-lt"/>
              </a:rPr>
              <a:t>Scratch</a:t>
            </a:r>
            <a:r>
              <a:rPr lang="hr-HR">
                <a:ea typeface="+mn-lt"/>
                <a:cs typeface="+mn-lt"/>
              </a:rPr>
              <a:t> Labu, modeliranje ponašanja). Najproduktivniji su u kreativnim aktivnostima.</a:t>
            </a:r>
            <a:endParaRPr lang="en-US">
              <a:ea typeface="+mn-lt"/>
              <a:cs typeface="+mn-lt"/>
            </a:endParaRPr>
          </a:p>
          <a:p>
            <a:pPr algn="just"/>
            <a:r>
              <a:rPr lang="hr-HR" b="1">
                <a:ea typeface="+mn-lt"/>
                <a:cs typeface="+mn-lt"/>
              </a:rPr>
              <a:t>Povezanost s interesima</a:t>
            </a:r>
            <a:r>
              <a:rPr lang="hr-HR">
                <a:ea typeface="+mn-lt"/>
                <a:cs typeface="+mn-lt"/>
              </a:rPr>
              <a:t>: Učenici najbolje reagiraju kada UI koncepte mogu povezati sa svojim interesima, poput </a:t>
            </a:r>
            <a:r>
              <a:rPr lang="hr-HR" err="1">
                <a:ea typeface="+mn-lt"/>
                <a:cs typeface="+mn-lt"/>
              </a:rPr>
              <a:t>gaminga</a:t>
            </a:r>
            <a:r>
              <a:rPr lang="hr-HR">
                <a:ea typeface="+mn-lt"/>
                <a:cs typeface="+mn-lt"/>
              </a:rPr>
              <a:t>, društvenih mreža i kreativnih sadržaja.</a:t>
            </a:r>
            <a:endParaRPr lang="en-US">
              <a:ea typeface="+mn-lt"/>
              <a:cs typeface="+mn-lt"/>
            </a:endParaRPr>
          </a:p>
          <a:p>
            <a:pPr algn="just"/>
            <a:r>
              <a:rPr lang="hr-HR" b="1">
                <a:ea typeface="+mn-lt"/>
                <a:cs typeface="+mn-lt"/>
              </a:rPr>
              <a:t>Izazovi i prilagodba</a:t>
            </a:r>
            <a:r>
              <a:rPr lang="hr-HR">
                <a:ea typeface="+mn-lt"/>
                <a:cs typeface="+mn-lt"/>
              </a:rPr>
              <a:t>: Učenici nailaze na izazove kada UI ne generira odmah očekivane rezultate te ih je potrebno usmjeravati da daju preciznije upute alatu.</a:t>
            </a:r>
            <a:endParaRPr lang="en-US">
              <a:ea typeface="+mn-lt"/>
              <a:cs typeface="+mn-lt"/>
            </a:endParaRPr>
          </a:p>
          <a:p>
            <a:pPr algn="just"/>
            <a:r>
              <a:rPr lang="hr-HR" b="1">
                <a:ea typeface="+mn-lt"/>
                <a:cs typeface="+mn-lt"/>
              </a:rPr>
              <a:t>Napredak i uspješnost</a:t>
            </a:r>
            <a:r>
              <a:rPr lang="hr-HR">
                <a:ea typeface="+mn-lt"/>
                <a:cs typeface="+mn-lt"/>
              </a:rPr>
              <a:t>: Učenici uspijevaju brzo ostvariti odgojno-obrazovne ishode, vjerojatno jer predmet upisuju visokomotivirani učenici, bez obzira na njihove opće ocjene. Uspješno su ostvarili sve ishode.</a:t>
            </a:r>
            <a:endParaRPr lang="en-US">
              <a:ea typeface="+mn-lt"/>
              <a:cs typeface="+mn-lt"/>
            </a:endParaRPr>
          </a:p>
          <a:p>
            <a:endParaRPr lang="en-US"/>
          </a:p>
        </p:txBody>
      </p:sp>
      <p:sp>
        <p:nvSpPr>
          <p:cNvPr id="5" name="Date Placeholder 4">
            <a:extLst>
              <a:ext uri="{FF2B5EF4-FFF2-40B4-BE49-F238E27FC236}">
                <a16:creationId xmlns:a16="http://schemas.microsoft.com/office/drawing/2014/main" id="{E96A979C-9F42-6F37-54FC-E9CE333F0512}"/>
              </a:ext>
            </a:extLst>
          </p:cNvPr>
          <p:cNvSpPr>
            <a:spLocks noGrp="1"/>
          </p:cNvSpPr>
          <p:nvPr>
            <p:ph type="dt" sz="half" idx="10"/>
          </p:nvPr>
        </p:nvSpPr>
        <p:spPr/>
        <p:txBody>
          <a:bodyPr/>
          <a:lstStyle/>
          <a:p>
            <a:fld id="{7F5B9A67-BC5F-4B33-A06E-9089267DDB8C}" type="datetime1">
              <a:t>11/21/2025</a:t>
            </a:fld>
            <a:endParaRPr lang="en-US"/>
          </a:p>
        </p:txBody>
      </p:sp>
    </p:spTree>
    <p:extLst>
      <p:ext uri="{BB962C8B-B14F-4D97-AF65-F5344CB8AC3E}">
        <p14:creationId xmlns:p14="http://schemas.microsoft.com/office/powerpoint/2010/main" val="277689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3C7C-981C-6B00-5D33-915B4C211226}"/>
              </a:ext>
            </a:extLst>
          </p:cNvPr>
          <p:cNvSpPr>
            <a:spLocks noGrp="1"/>
          </p:cNvSpPr>
          <p:nvPr>
            <p:ph type="title"/>
          </p:nvPr>
        </p:nvSpPr>
        <p:spPr/>
        <p:txBody>
          <a:bodyPr/>
          <a:lstStyle/>
          <a:p>
            <a:r>
              <a:rPr lang="en-US" err="1"/>
              <a:t>Kontekst</a:t>
            </a:r>
            <a:r>
              <a:rPr lang="en-US"/>
              <a:t> </a:t>
            </a:r>
            <a:r>
              <a:rPr lang="en-US" err="1"/>
              <a:t>istraživanja</a:t>
            </a:r>
          </a:p>
        </p:txBody>
      </p:sp>
      <p:sp>
        <p:nvSpPr>
          <p:cNvPr id="3" name="Content Placeholder 2">
            <a:extLst>
              <a:ext uri="{FF2B5EF4-FFF2-40B4-BE49-F238E27FC236}">
                <a16:creationId xmlns:a16="http://schemas.microsoft.com/office/drawing/2014/main" id="{193BEBEB-E39A-A122-5C69-9A87D458E9D0}"/>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n-US" err="1"/>
              <a:t>Provedba</a:t>
            </a:r>
            <a:r>
              <a:rPr lang="en-US"/>
              <a:t> </a:t>
            </a:r>
            <a:r>
              <a:rPr lang="en-US" err="1"/>
              <a:t>projekta</a:t>
            </a:r>
            <a:r>
              <a:rPr lang="en-US"/>
              <a:t> </a:t>
            </a:r>
            <a:r>
              <a:rPr lang="en-US" err="1"/>
              <a:t>BrAIn</a:t>
            </a:r>
            <a:r>
              <a:rPr lang="en-US"/>
              <a:t>: </a:t>
            </a:r>
            <a:r>
              <a:rPr lang="en-US" err="1"/>
              <a:t>Primjena</a:t>
            </a:r>
            <a:r>
              <a:rPr lang="en-US"/>
              <a:t> </a:t>
            </a:r>
            <a:r>
              <a:rPr lang="en-US" err="1"/>
              <a:t>digitalnih</a:t>
            </a:r>
            <a:r>
              <a:rPr lang="en-US"/>
              <a:t> </a:t>
            </a:r>
            <a:r>
              <a:rPr lang="en-US" err="1"/>
              <a:t>tehnologija</a:t>
            </a:r>
            <a:r>
              <a:rPr lang="en-US"/>
              <a:t> </a:t>
            </a:r>
            <a:r>
              <a:rPr lang="en-US" err="1"/>
              <a:t>temeljenih</a:t>
            </a:r>
            <a:r>
              <a:rPr lang="en-US"/>
              <a:t> </a:t>
            </a:r>
            <a:r>
              <a:rPr lang="en-US" err="1"/>
              <a:t>na</a:t>
            </a:r>
            <a:r>
              <a:rPr lang="en-US"/>
              <a:t> </a:t>
            </a:r>
            <a:r>
              <a:rPr lang="en-US" err="1"/>
              <a:t>umjetnoj</a:t>
            </a:r>
            <a:r>
              <a:rPr lang="en-US"/>
              <a:t> </a:t>
            </a:r>
            <a:r>
              <a:rPr lang="en-US" err="1"/>
              <a:t>inteligenciji</a:t>
            </a:r>
            <a:r>
              <a:rPr lang="en-US"/>
              <a:t> u </a:t>
            </a:r>
            <a:r>
              <a:rPr lang="en-US" err="1"/>
              <a:t>obrazovanju</a:t>
            </a:r>
            <a:r>
              <a:rPr lang="en-US"/>
              <a:t> </a:t>
            </a:r>
            <a:r>
              <a:rPr lang="en-US" err="1"/>
              <a:t>i</a:t>
            </a:r>
            <a:r>
              <a:rPr lang="en-US"/>
              <a:t> </a:t>
            </a:r>
            <a:r>
              <a:rPr lang="en-US" err="1"/>
              <a:t>eksperimentalna</a:t>
            </a:r>
            <a:r>
              <a:rPr lang="en-US"/>
              <a:t> </a:t>
            </a:r>
            <a:r>
              <a:rPr lang="en-US" err="1"/>
              <a:t>implementacija</a:t>
            </a:r>
            <a:r>
              <a:rPr lang="en-US"/>
              <a:t> </a:t>
            </a:r>
            <a:r>
              <a:rPr lang="en-US" err="1"/>
              <a:t>kurikuluma</a:t>
            </a:r>
            <a:r>
              <a:rPr lang="en-US"/>
              <a:t> </a:t>
            </a:r>
            <a:r>
              <a:rPr lang="en-US" err="1"/>
              <a:t>Umjetna</a:t>
            </a:r>
            <a:r>
              <a:rPr lang="en-US"/>
              <a:t> </a:t>
            </a:r>
            <a:r>
              <a:rPr lang="en-US" err="1"/>
              <a:t>inteligencija</a:t>
            </a:r>
            <a:r>
              <a:rPr lang="en-US"/>
              <a:t>: od </a:t>
            </a:r>
            <a:r>
              <a:rPr lang="en-US" err="1"/>
              <a:t>koncepta</a:t>
            </a:r>
            <a:r>
              <a:rPr lang="en-US"/>
              <a:t> do </a:t>
            </a:r>
            <a:r>
              <a:rPr lang="en-US" err="1"/>
              <a:t>primjene</a:t>
            </a:r>
            <a:r>
              <a:rPr lang="en-US"/>
              <a:t> </a:t>
            </a:r>
            <a:r>
              <a:rPr lang="en-US" err="1"/>
              <a:t>tijekom</a:t>
            </a:r>
            <a:r>
              <a:rPr lang="en-US"/>
              <a:t> 2024. / 2025. </a:t>
            </a:r>
            <a:r>
              <a:rPr lang="en-US" err="1"/>
              <a:t>godine</a:t>
            </a:r>
            <a:endParaRPr lang="en-US"/>
          </a:p>
        </p:txBody>
      </p:sp>
      <p:pic>
        <p:nvPicPr>
          <p:cNvPr id="6" name="Content Placeholder 5">
            <a:extLst>
              <a:ext uri="{FF2B5EF4-FFF2-40B4-BE49-F238E27FC236}">
                <a16:creationId xmlns:a16="http://schemas.microsoft.com/office/drawing/2014/main" id="{C6DDDD7E-0E4D-E2A8-DBFF-DDE83D983146}"/>
              </a:ext>
            </a:extLst>
          </p:cNvPr>
          <p:cNvPicPr>
            <a:picLocks noGrp="1" noChangeAspect="1"/>
          </p:cNvPicPr>
          <p:nvPr>
            <p:ph sz="half" idx="2"/>
          </p:nvPr>
        </p:nvPicPr>
        <p:blipFill>
          <a:blip r:embed="rId2"/>
          <a:stretch>
            <a:fillRect/>
          </a:stretch>
        </p:blipFill>
        <p:spPr>
          <a:xfrm>
            <a:off x="6345936" y="3200352"/>
            <a:ext cx="4937760" cy="2249520"/>
          </a:xfrm>
          <a:prstGeom prst="rect">
            <a:avLst/>
          </a:prstGeom>
        </p:spPr>
      </p:pic>
      <p:sp>
        <p:nvSpPr>
          <p:cNvPr id="4" name="Date Placeholder 3">
            <a:extLst>
              <a:ext uri="{FF2B5EF4-FFF2-40B4-BE49-F238E27FC236}">
                <a16:creationId xmlns:a16="http://schemas.microsoft.com/office/drawing/2014/main" id="{5BD9CA37-7930-55A3-3856-C436CE3B92C5}"/>
              </a:ext>
            </a:extLst>
          </p:cNvPr>
          <p:cNvSpPr>
            <a:spLocks noGrp="1"/>
          </p:cNvSpPr>
          <p:nvPr>
            <p:ph type="dt" sz="half" idx="10"/>
          </p:nvPr>
        </p:nvSpPr>
        <p:spPr/>
        <p:txBody>
          <a:bodyPr/>
          <a:lstStyle/>
          <a:p>
            <a:fld id="{C923F062-57F3-456E-B9B8-596F729068CF}" type="datetime1">
              <a:t>11/21/2025</a:t>
            </a:fld>
            <a:endParaRPr lang="en-US"/>
          </a:p>
        </p:txBody>
      </p:sp>
    </p:spTree>
    <p:extLst>
      <p:ext uri="{BB962C8B-B14F-4D97-AF65-F5344CB8AC3E}">
        <p14:creationId xmlns:p14="http://schemas.microsoft.com/office/powerpoint/2010/main" val="414575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5E1AF-F43E-494F-24DB-CC9862E93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76C67-BE8C-B492-12B7-B8AD47BE3828}"/>
              </a:ext>
            </a:extLst>
          </p:cNvPr>
          <p:cNvSpPr>
            <a:spLocks noGrp="1"/>
          </p:cNvSpPr>
          <p:nvPr>
            <p:ph type="title"/>
          </p:nvPr>
        </p:nvSpPr>
        <p:spPr>
          <a:xfrm>
            <a:off x="868680" y="1709928"/>
            <a:ext cx="3099816" cy="1709928"/>
          </a:xfrm>
        </p:spPr>
        <p:txBody>
          <a:bodyPr anchor="t">
            <a:normAutofit/>
          </a:bodyPr>
          <a:lstStyle/>
          <a:p>
            <a:pPr>
              <a:lnSpc>
                <a:spcPct val="90000"/>
              </a:lnSpc>
            </a:pPr>
            <a:r>
              <a:rPr lang="en-US" sz="2900" err="1"/>
              <a:t>Odustajanje</a:t>
            </a:r>
            <a:r>
              <a:rPr lang="en-US" sz="2900"/>
              <a:t> </a:t>
            </a:r>
            <a:r>
              <a:rPr lang="en-US" sz="2900" err="1"/>
              <a:t>učenika</a:t>
            </a:r>
            <a:r>
              <a:rPr lang="en-US" sz="2900"/>
              <a:t> od </a:t>
            </a:r>
            <a:r>
              <a:rPr lang="en-US" sz="2900" err="1"/>
              <a:t>izvannastavne</a:t>
            </a:r>
            <a:r>
              <a:rPr lang="en-US" sz="2900"/>
              <a:t> </a:t>
            </a:r>
            <a:r>
              <a:rPr lang="en-US" sz="2900" err="1"/>
              <a:t>aktivnosti</a:t>
            </a:r>
          </a:p>
        </p:txBody>
      </p:sp>
      <p:pic>
        <p:nvPicPr>
          <p:cNvPr id="15" name="Content Placeholder 14" descr="A pie chart with numbers and percentages&#10;&#10;AI-generated content may be incorrect.">
            <a:extLst>
              <a:ext uri="{FF2B5EF4-FFF2-40B4-BE49-F238E27FC236}">
                <a16:creationId xmlns:a16="http://schemas.microsoft.com/office/drawing/2014/main" id="{539A8696-A39B-2DAF-C1C0-AC3227C3A786}"/>
              </a:ext>
            </a:extLst>
          </p:cNvPr>
          <p:cNvPicPr>
            <a:picLocks noGrp="1" noChangeAspect="1"/>
          </p:cNvPicPr>
          <p:nvPr>
            <p:ph type="pic" idx="1"/>
          </p:nvPr>
        </p:nvPicPr>
        <p:blipFill>
          <a:blip r:embed="rId2"/>
          <a:srcRect l="5036" r="5863" b="1"/>
          <a:stretch>
            <a:fillRect/>
          </a:stretch>
        </p:blipFill>
        <p:spPr>
          <a:xfrm>
            <a:off x="4965192" y="1161288"/>
            <a:ext cx="6729984" cy="4645152"/>
          </a:xfrm>
          <a:noFill/>
        </p:spPr>
      </p:pic>
      <p:sp>
        <p:nvSpPr>
          <p:cNvPr id="20" name="Text Placeholder 3">
            <a:extLst>
              <a:ext uri="{FF2B5EF4-FFF2-40B4-BE49-F238E27FC236}">
                <a16:creationId xmlns:a16="http://schemas.microsoft.com/office/drawing/2014/main" id="{96CB8A85-A04E-EF36-26AC-B635D2CFD146}"/>
              </a:ext>
            </a:extLst>
          </p:cNvPr>
          <p:cNvSpPr>
            <a:spLocks noGrp="1"/>
          </p:cNvSpPr>
          <p:nvPr>
            <p:ph type="body" sz="half" idx="2"/>
          </p:nvPr>
        </p:nvSpPr>
        <p:spPr>
          <a:xfrm>
            <a:off x="868680" y="3438144"/>
            <a:ext cx="3099816" cy="2057400"/>
          </a:xfrm>
        </p:spPr>
        <p:txBody>
          <a:bodyPr/>
          <a:lstStyle/>
          <a:p>
            <a:endParaRPr lang="en-US"/>
          </a:p>
        </p:txBody>
      </p:sp>
      <p:sp>
        <p:nvSpPr>
          <p:cNvPr id="4" name="Date Placeholder 3">
            <a:extLst>
              <a:ext uri="{FF2B5EF4-FFF2-40B4-BE49-F238E27FC236}">
                <a16:creationId xmlns:a16="http://schemas.microsoft.com/office/drawing/2014/main" id="{256E9A28-942F-9F83-D711-667BC7ADCCD8}"/>
              </a:ext>
            </a:extLst>
          </p:cNvPr>
          <p:cNvSpPr>
            <a:spLocks noGrp="1"/>
          </p:cNvSpPr>
          <p:nvPr>
            <p:ph type="dt" sz="half" idx="10"/>
          </p:nvPr>
        </p:nvSpPr>
        <p:spPr>
          <a:xfrm>
            <a:off x="868680" y="6356350"/>
            <a:ext cx="2743200" cy="365125"/>
          </a:xfrm>
        </p:spPr>
        <p:txBody>
          <a:bodyPr anchor="ctr">
            <a:normAutofit/>
          </a:bodyPr>
          <a:lstStyle/>
          <a:p>
            <a:pPr>
              <a:spcAft>
                <a:spcPts val="600"/>
              </a:spcAft>
            </a:pPr>
            <a:fld id="{9F5A8C57-A9AD-4FF6-9F1E-3AB046AA7538}" type="datetime1">
              <a:rPr lang="en-US"/>
              <a:pPr>
                <a:spcAft>
                  <a:spcPts val="600"/>
                </a:spcAft>
              </a:pPr>
              <a:t>11/21/2025</a:t>
            </a:fld>
            <a:endParaRPr lang="en-US"/>
          </a:p>
        </p:txBody>
      </p:sp>
    </p:spTree>
    <p:extLst>
      <p:ext uri="{BB962C8B-B14F-4D97-AF65-F5344CB8AC3E}">
        <p14:creationId xmlns:p14="http://schemas.microsoft.com/office/powerpoint/2010/main" val="38682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A6AF-BB44-C3A9-DE99-86832CD9B60E}"/>
              </a:ext>
            </a:extLst>
          </p:cNvPr>
          <p:cNvSpPr>
            <a:spLocks noGrp="1"/>
          </p:cNvSpPr>
          <p:nvPr>
            <p:ph type="title"/>
          </p:nvPr>
        </p:nvSpPr>
        <p:spPr>
          <a:xfrm>
            <a:off x="1115568" y="548640"/>
            <a:ext cx="10168128" cy="1179576"/>
          </a:xfrm>
        </p:spPr>
        <p:txBody>
          <a:bodyPr anchor="ctr">
            <a:normAutofit/>
          </a:bodyPr>
          <a:lstStyle/>
          <a:p>
            <a:r>
              <a:rPr lang="en-US" sz="3700" err="1"/>
              <a:t>Odustajanje</a:t>
            </a:r>
            <a:r>
              <a:rPr lang="en-US" sz="3700"/>
              <a:t> </a:t>
            </a:r>
            <a:r>
              <a:rPr lang="en-US" sz="3700" err="1"/>
              <a:t>učenika</a:t>
            </a:r>
            <a:r>
              <a:rPr lang="en-US" sz="3700"/>
              <a:t> od </a:t>
            </a:r>
            <a:r>
              <a:rPr lang="en-US" sz="3700" err="1"/>
              <a:t>izvannastavne</a:t>
            </a:r>
            <a:r>
              <a:rPr lang="en-US" sz="3700"/>
              <a:t> </a:t>
            </a:r>
            <a:r>
              <a:rPr lang="en-US" sz="3700" err="1"/>
              <a:t>aktivnosti</a:t>
            </a:r>
            <a:endParaRPr lang="en-US" sz="3700"/>
          </a:p>
        </p:txBody>
      </p:sp>
      <p:sp>
        <p:nvSpPr>
          <p:cNvPr id="5" name="Date Placeholder 4">
            <a:extLst>
              <a:ext uri="{FF2B5EF4-FFF2-40B4-BE49-F238E27FC236}">
                <a16:creationId xmlns:a16="http://schemas.microsoft.com/office/drawing/2014/main" id="{3E237C9B-463E-E171-2EF1-E29E0FE8E0B4}"/>
              </a:ext>
            </a:extLst>
          </p:cNvPr>
          <p:cNvSpPr>
            <a:spLocks noGrp="1"/>
          </p:cNvSpPr>
          <p:nvPr>
            <p:ph type="dt" sz="half" idx="10"/>
          </p:nvPr>
        </p:nvSpPr>
        <p:spPr>
          <a:xfrm>
            <a:off x="1115568" y="6356350"/>
            <a:ext cx="2743200" cy="365125"/>
          </a:xfrm>
        </p:spPr>
        <p:txBody>
          <a:bodyPr anchor="ctr">
            <a:normAutofit/>
          </a:bodyPr>
          <a:lstStyle/>
          <a:p>
            <a:pPr>
              <a:spcAft>
                <a:spcPts val="600"/>
              </a:spcAft>
            </a:pPr>
            <a:fld id="{0F4C9200-4F02-42EB-82E8-01AA0113AAB7}" type="datetime1">
              <a:rPr lang="en-US"/>
              <a:pPr>
                <a:spcAft>
                  <a:spcPts val="600"/>
                </a:spcAft>
              </a:pPr>
              <a:t>11/21/2025</a:t>
            </a:fld>
            <a:endParaRPr lang="en-US"/>
          </a:p>
        </p:txBody>
      </p:sp>
      <p:graphicFrame>
        <p:nvGraphicFramePr>
          <p:cNvPr id="21" name="Content Placeholder 2">
            <a:extLst>
              <a:ext uri="{FF2B5EF4-FFF2-40B4-BE49-F238E27FC236}">
                <a16:creationId xmlns:a16="http://schemas.microsoft.com/office/drawing/2014/main" id="{B74C749E-8AD4-2643-8F85-111F7769A514}"/>
              </a:ext>
            </a:extLst>
          </p:cNvPr>
          <p:cNvGraphicFramePr>
            <a:graphicFrameLocks noGrp="1"/>
          </p:cNvGraphicFramePr>
          <p:nvPr>
            <p:ph idx="1"/>
            <p:extLst>
              <p:ext uri="{D42A27DB-BD31-4B8C-83A1-F6EECF244321}">
                <p14:modId xmlns:p14="http://schemas.microsoft.com/office/powerpoint/2010/main" val="3613926387"/>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11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CC64-9A57-A275-4270-5D6740DE5690}"/>
              </a:ext>
            </a:extLst>
          </p:cNvPr>
          <p:cNvSpPr>
            <a:spLocks noGrp="1"/>
          </p:cNvSpPr>
          <p:nvPr>
            <p:ph type="title"/>
          </p:nvPr>
        </p:nvSpPr>
        <p:spPr>
          <a:xfrm>
            <a:off x="868680" y="1709928"/>
            <a:ext cx="3099816" cy="1709928"/>
          </a:xfrm>
        </p:spPr>
        <p:txBody>
          <a:bodyPr anchor="t">
            <a:normAutofit/>
          </a:bodyPr>
          <a:lstStyle/>
          <a:p>
            <a:pPr>
              <a:lnSpc>
                <a:spcPct val="90000"/>
              </a:lnSpc>
            </a:pPr>
            <a:r>
              <a:rPr lang="hr-HR" sz="2600"/>
              <a:t>Potrebe učenika vezane za uspješnu provedbu kurikula</a:t>
            </a:r>
          </a:p>
        </p:txBody>
      </p:sp>
      <p:pic>
        <p:nvPicPr>
          <p:cNvPr id="7" name="Picture 6" descr="A graph with numbers and text&#10;&#10;AI-generated content may be incorrect.">
            <a:extLst>
              <a:ext uri="{FF2B5EF4-FFF2-40B4-BE49-F238E27FC236}">
                <a16:creationId xmlns:a16="http://schemas.microsoft.com/office/drawing/2014/main" id="{46FC76AA-F531-1628-C58A-8A357904B552}"/>
              </a:ext>
            </a:extLst>
          </p:cNvPr>
          <p:cNvPicPr>
            <a:picLocks noChangeAspect="1"/>
          </p:cNvPicPr>
          <p:nvPr/>
        </p:nvPicPr>
        <p:blipFill>
          <a:blip r:embed="rId3"/>
          <a:stretch>
            <a:fillRect/>
          </a:stretch>
        </p:blipFill>
        <p:spPr>
          <a:xfrm>
            <a:off x="4965192" y="1606909"/>
            <a:ext cx="6729984" cy="3753910"/>
          </a:xfrm>
          <a:prstGeom prst="rect">
            <a:avLst/>
          </a:prstGeom>
          <a:noFill/>
        </p:spPr>
      </p:pic>
      <p:sp>
        <p:nvSpPr>
          <p:cNvPr id="3" name="Content Placeholder 2">
            <a:extLst>
              <a:ext uri="{FF2B5EF4-FFF2-40B4-BE49-F238E27FC236}">
                <a16:creationId xmlns:a16="http://schemas.microsoft.com/office/drawing/2014/main" id="{01D2F636-EEB3-9513-4CFB-EA5AB396DF65}"/>
              </a:ext>
            </a:extLst>
          </p:cNvPr>
          <p:cNvSpPr>
            <a:spLocks noGrp="1"/>
          </p:cNvSpPr>
          <p:nvPr>
            <p:ph type="body" sz="half" idx="2"/>
          </p:nvPr>
        </p:nvSpPr>
        <p:spPr>
          <a:xfrm>
            <a:off x="868680" y="3438144"/>
            <a:ext cx="3099816" cy="2057400"/>
          </a:xfrm>
        </p:spPr>
        <p:txBody>
          <a:bodyPr vert="horz" lIns="91440" tIns="45720" rIns="91440" bIns="45720" rtlCol="0">
            <a:normAutofit/>
          </a:bodyPr>
          <a:lstStyle/>
          <a:p>
            <a:endParaRPr lang="hr-HR"/>
          </a:p>
          <a:p>
            <a:endParaRPr lang="en-US"/>
          </a:p>
        </p:txBody>
      </p:sp>
      <p:sp>
        <p:nvSpPr>
          <p:cNvPr id="14" name="Date Placeholder 4">
            <a:extLst>
              <a:ext uri="{FF2B5EF4-FFF2-40B4-BE49-F238E27FC236}">
                <a16:creationId xmlns:a16="http://schemas.microsoft.com/office/drawing/2014/main" id="{D8129C33-17E7-0B84-F120-B63D311EAFC1}"/>
              </a:ext>
            </a:extLst>
          </p:cNvPr>
          <p:cNvSpPr>
            <a:spLocks noGrp="1"/>
          </p:cNvSpPr>
          <p:nvPr>
            <p:ph type="dt" sz="half" idx="10"/>
          </p:nvPr>
        </p:nvSpPr>
        <p:spPr>
          <a:xfrm>
            <a:off x="868680" y="6356350"/>
            <a:ext cx="2743200" cy="365125"/>
          </a:xfrm>
        </p:spPr>
        <p:txBody>
          <a:bodyPr/>
          <a:lstStyle/>
          <a:p>
            <a:pPr>
              <a:spcAft>
                <a:spcPts val="600"/>
              </a:spcAft>
            </a:pPr>
            <a:fld id="{EC23D6FA-323E-4E67-B64D-BB42D916331F}" type="datetime1">
              <a:pPr>
                <a:spcAft>
                  <a:spcPts val="600"/>
                </a:spcAft>
              </a:pPr>
              <a:t>11/21/2025</a:t>
            </a:fld>
            <a:endParaRPr lang="en-US"/>
          </a:p>
        </p:txBody>
      </p:sp>
    </p:spTree>
    <p:extLst>
      <p:ext uri="{BB962C8B-B14F-4D97-AF65-F5344CB8AC3E}">
        <p14:creationId xmlns:p14="http://schemas.microsoft.com/office/powerpoint/2010/main" val="293893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6B8E-D4BD-B526-D59B-2B96CD1AA7C9}"/>
              </a:ext>
            </a:extLst>
          </p:cNvPr>
          <p:cNvSpPr>
            <a:spLocks noGrp="1"/>
          </p:cNvSpPr>
          <p:nvPr>
            <p:ph type="title"/>
          </p:nvPr>
        </p:nvSpPr>
        <p:spPr>
          <a:xfrm>
            <a:off x="868680" y="1709928"/>
            <a:ext cx="3099816" cy="1709928"/>
          </a:xfrm>
        </p:spPr>
        <p:txBody>
          <a:bodyPr anchor="t">
            <a:normAutofit fontScale="90000"/>
          </a:bodyPr>
          <a:lstStyle/>
          <a:p>
            <a:pPr>
              <a:lnSpc>
                <a:spcPct val="90000"/>
              </a:lnSpc>
            </a:pPr>
            <a:r>
              <a:rPr lang="hr-HR" sz="2900" dirty="0"/>
              <a:t>Potrebe za dodatnim resursima ili podrškom</a:t>
            </a:r>
            <a:br>
              <a:rPr lang="hr-HR" sz="2900" dirty="0"/>
            </a:br>
            <a:r>
              <a:rPr lang="hr-HR" sz="2200" dirty="0"/>
              <a:t>(1- uopće nije potrebno</a:t>
            </a:r>
            <a:br>
              <a:rPr lang="hr-HR" sz="2200" dirty="0"/>
            </a:br>
            <a:r>
              <a:rPr lang="hr-HR" sz="2200" dirty="0"/>
              <a:t>5- vrlo potrebno)</a:t>
            </a:r>
            <a:endParaRPr lang="en-US" sz="2200" dirty="0"/>
          </a:p>
        </p:txBody>
      </p:sp>
      <p:pic>
        <p:nvPicPr>
          <p:cNvPr id="6" name="Picture 5" descr="A graph with blue and white text&#10;&#10;AI-generated content may be incorrect.">
            <a:extLst>
              <a:ext uri="{FF2B5EF4-FFF2-40B4-BE49-F238E27FC236}">
                <a16:creationId xmlns:a16="http://schemas.microsoft.com/office/drawing/2014/main" id="{6553236A-8C4A-C5C6-504C-55E13191D94F}"/>
              </a:ext>
            </a:extLst>
          </p:cNvPr>
          <p:cNvPicPr>
            <a:picLocks noChangeAspect="1"/>
          </p:cNvPicPr>
          <p:nvPr/>
        </p:nvPicPr>
        <p:blipFill>
          <a:blip r:embed="rId3"/>
          <a:stretch>
            <a:fillRect/>
          </a:stretch>
        </p:blipFill>
        <p:spPr>
          <a:xfrm>
            <a:off x="4965192" y="1820044"/>
            <a:ext cx="6729984" cy="3876279"/>
          </a:xfrm>
          <a:prstGeom prst="rect">
            <a:avLst/>
          </a:prstGeom>
          <a:noFill/>
        </p:spPr>
      </p:pic>
      <p:sp>
        <p:nvSpPr>
          <p:cNvPr id="3" name="Content Placeholder 2">
            <a:extLst>
              <a:ext uri="{FF2B5EF4-FFF2-40B4-BE49-F238E27FC236}">
                <a16:creationId xmlns:a16="http://schemas.microsoft.com/office/drawing/2014/main" id="{AF6E39F6-EAC7-AD79-4D9E-3483CDE319EF}"/>
              </a:ext>
            </a:extLst>
          </p:cNvPr>
          <p:cNvSpPr>
            <a:spLocks noGrp="1"/>
          </p:cNvSpPr>
          <p:nvPr>
            <p:ph type="body" sz="half" idx="2"/>
          </p:nvPr>
        </p:nvSpPr>
        <p:spPr>
          <a:xfrm>
            <a:off x="868680" y="3429000"/>
            <a:ext cx="3099816" cy="2066544"/>
          </a:xfrm>
        </p:spPr>
        <p:txBody>
          <a:bodyPr vert="horz" lIns="91440" tIns="45720" rIns="91440" bIns="45720" rtlCol="0">
            <a:normAutofit/>
          </a:bodyPr>
          <a:lstStyle/>
          <a:p>
            <a:endParaRPr lang="hr-HR"/>
          </a:p>
          <a:p>
            <a:endParaRPr lang="hr-HR"/>
          </a:p>
        </p:txBody>
      </p:sp>
      <p:sp>
        <p:nvSpPr>
          <p:cNvPr id="19" name="Date Placeholder 4">
            <a:extLst>
              <a:ext uri="{FF2B5EF4-FFF2-40B4-BE49-F238E27FC236}">
                <a16:creationId xmlns:a16="http://schemas.microsoft.com/office/drawing/2014/main" id="{ED0216C0-B23B-77D3-8FE2-A761ED783878}"/>
              </a:ext>
            </a:extLst>
          </p:cNvPr>
          <p:cNvSpPr>
            <a:spLocks noGrp="1"/>
          </p:cNvSpPr>
          <p:nvPr>
            <p:ph type="dt" sz="half" idx="10"/>
          </p:nvPr>
        </p:nvSpPr>
        <p:spPr>
          <a:xfrm>
            <a:off x="868680" y="6356350"/>
            <a:ext cx="2743200" cy="365125"/>
          </a:xfrm>
        </p:spPr>
        <p:txBody>
          <a:bodyPr anchor="ctr">
            <a:normAutofit/>
          </a:bodyPr>
          <a:lstStyle/>
          <a:p>
            <a:pPr>
              <a:spcAft>
                <a:spcPts val="600"/>
              </a:spcAft>
            </a:pPr>
            <a:fld id="{09016EF8-9F61-40F9-88CC-29E5EECF55F5}" type="datetime1">
              <a:rPr lang="en-US"/>
              <a:pPr>
                <a:spcAft>
                  <a:spcPts val="600"/>
                </a:spcAft>
              </a:pPr>
              <a:t>11/21/2025</a:t>
            </a:fld>
            <a:endParaRPr lang="en-US"/>
          </a:p>
        </p:txBody>
      </p:sp>
    </p:spTree>
    <p:extLst>
      <p:ext uri="{BB962C8B-B14F-4D97-AF65-F5344CB8AC3E}">
        <p14:creationId xmlns:p14="http://schemas.microsoft.com/office/powerpoint/2010/main" val="299883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D3BF57-54C8-53BD-3C20-76EF25B361D2}"/>
              </a:ext>
            </a:extLst>
          </p:cNvPr>
          <p:cNvSpPr>
            <a:spLocks noGrp="1"/>
          </p:cNvSpPr>
          <p:nvPr>
            <p:ph type="title"/>
          </p:nvPr>
        </p:nvSpPr>
        <p:spPr>
          <a:xfrm>
            <a:off x="868680" y="1709928"/>
            <a:ext cx="3099816" cy="1709928"/>
          </a:xfrm>
        </p:spPr>
        <p:txBody>
          <a:bodyPr anchor="t">
            <a:normAutofit/>
          </a:bodyPr>
          <a:lstStyle/>
          <a:p>
            <a:pPr>
              <a:lnSpc>
                <a:spcPct val="90000"/>
              </a:lnSpc>
            </a:pPr>
            <a:r>
              <a:rPr lang="hr-HR" sz="2900"/>
              <a:t>Prijedlozi za poboljšanje i doradu kurikuluma</a:t>
            </a:r>
            <a:endParaRPr lang="sr-Latn-RS" sz="2900"/>
          </a:p>
        </p:txBody>
      </p:sp>
      <p:pic>
        <p:nvPicPr>
          <p:cNvPr id="10" name="Picture 9" descr="A graph with blue and white text&#10;&#10;AI-generated content may be incorrect.">
            <a:extLst>
              <a:ext uri="{FF2B5EF4-FFF2-40B4-BE49-F238E27FC236}">
                <a16:creationId xmlns:a16="http://schemas.microsoft.com/office/drawing/2014/main" id="{A5FF7587-14AA-CCCC-2F09-2249B99A1C95}"/>
              </a:ext>
            </a:extLst>
          </p:cNvPr>
          <p:cNvPicPr>
            <a:picLocks noChangeAspect="1"/>
          </p:cNvPicPr>
          <p:nvPr/>
        </p:nvPicPr>
        <p:blipFill>
          <a:blip r:embed="rId2"/>
          <a:srcRect t="4144" r="-5" b="6935"/>
          <a:stretch>
            <a:fillRect/>
          </a:stretch>
        </p:blipFill>
        <p:spPr>
          <a:xfrm>
            <a:off x="4965192" y="1460862"/>
            <a:ext cx="6729984" cy="4046003"/>
          </a:xfrm>
          <a:prstGeom prst="rect">
            <a:avLst/>
          </a:prstGeom>
          <a:noFill/>
        </p:spPr>
      </p:pic>
      <p:sp>
        <p:nvSpPr>
          <p:cNvPr id="3" name="Rezervirano mjesto sadržaja 2">
            <a:extLst>
              <a:ext uri="{FF2B5EF4-FFF2-40B4-BE49-F238E27FC236}">
                <a16:creationId xmlns:a16="http://schemas.microsoft.com/office/drawing/2014/main" id="{BECEF5F7-EB7C-87E0-0DB3-2498FE31B0DE}"/>
              </a:ext>
            </a:extLst>
          </p:cNvPr>
          <p:cNvSpPr>
            <a:spLocks noGrp="1"/>
          </p:cNvSpPr>
          <p:nvPr>
            <p:ph type="body" sz="half" idx="2"/>
          </p:nvPr>
        </p:nvSpPr>
        <p:spPr>
          <a:xfrm>
            <a:off x="868680" y="3438144"/>
            <a:ext cx="3099816" cy="2057400"/>
          </a:xfrm>
        </p:spPr>
        <p:txBody>
          <a:bodyPr vert="horz" lIns="91440" tIns="45720" rIns="91440" bIns="45720" rtlCol="0">
            <a:normAutofit/>
          </a:bodyPr>
          <a:lstStyle/>
          <a:p>
            <a:endParaRPr lang="hr-HR"/>
          </a:p>
          <a:p>
            <a:endParaRPr lang="hr-HR"/>
          </a:p>
        </p:txBody>
      </p:sp>
      <p:sp>
        <p:nvSpPr>
          <p:cNvPr id="5" name="Rezervirano mjesto datuma 4">
            <a:extLst>
              <a:ext uri="{FF2B5EF4-FFF2-40B4-BE49-F238E27FC236}">
                <a16:creationId xmlns:a16="http://schemas.microsoft.com/office/drawing/2014/main" id="{61D309D8-E4BF-2761-AEDA-F2ADF693E074}"/>
              </a:ext>
            </a:extLst>
          </p:cNvPr>
          <p:cNvSpPr>
            <a:spLocks noGrp="1"/>
          </p:cNvSpPr>
          <p:nvPr>
            <p:ph type="dt" sz="half" idx="10"/>
          </p:nvPr>
        </p:nvSpPr>
        <p:spPr>
          <a:xfrm>
            <a:off x="868680" y="6356350"/>
            <a:ext cx="2743200" cy="365125"/>
          </a:xfrm>
        </p:spPr>
        <p:txBody>
          <a:bodyPr anchor="ctr">
            <a:normAutofit/>
          </a:bodyPr>
          <a:lstStyle/>
          <a:p>
            <a:pPr>
              <a:spcAft>
                <a:spcPts val="600"/>
              </a:spcAft>
            </a:pPr>
            <a:fld id="{41DBF94A-9A3D-4DFE-9C57-B7ECD4F328C5}" type="datetime1">
              <a:rPr lang="en-US"/>
              <a:pPr>
                <a:spcAft>
                  <a:spcPts val="600"/>
                </a:spcAft>
              </a:pPr>
              <a:t>11/21/2025</a:t>
            </a:fld>
            <a:endParaRPr lang="en-US"/>
          </a:p>
        </p:txBody>
      </p:sp>
    </p:spTree>
    <p:extLst>
      <p:ext uri="{BB962C8B-B14F-4D97-AF65-F5344CB8AC3E}">
        <p14:creationId xmlns:p14="http://schemas.microsoft.com/office/powerpoint/2010/main" val="162850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D0892D-8E3C-A674-47F5-6E58FA5DE375}"/>
              </a:ext>
            </a:extLst>
          </p:cNvPr>
          <p:cNvSpPr>
            <a:spLocks noGrp="1"/>
          </p:cNvSpPr>
          <p:nvPr>
            <p:ph type="title"/>
          </p:nvPr>
        </p:nvSpPr>
        <p:spPr>
          <a:xfrm>
            <a:off x="868680" y="1709928"/>
            <a:ext cx="3099816" cy="1709928"/>
          </a:xfrm>
        </p:spPr>
        <p:txBody>
          <a:bodyPr anchor="t">
            <a:normAutofit/>
          </a:bodyPr>
          <a:lstStyle/>
          <a:p>
            <a:r>
              <a:rPr lang="hr-HR"/>
              <a:t>Izazovi u provedbi kurikuluma</a:t>
            </a:r>
          </a:p>
        </p:txBody>
      </p:sp>
      <p:pic>
        <p:nvPicPr>
          <p:cNvPr id="9" name="Content Placeholder 8" descr="A graph with blue and white text&#10;&#10;AI-generated content may be incorrect.">
            <a:extLst>
              <a:ext uri="{FF2B5EF4-FFF2-40B4-BE49-F238E27FC236}">
                <a16:creationId xmlns:a16="http://schemas.microsoft.com/office/drawing/2014/main" id="{3A674E69-BB73-2BF0-6792-B646EB51B2ED}"/>
              </a:ext>
            </a:extLst>
          </p:cNvPr>
          <p:cNvPicPr>
            <a:picLocks noGrp="1" noChangeAspect="1"/>
          </p:cNvPicPr>
          <p:nvPr>
            <p:ph type="pic" idx="1"/>
          </p:nvPr>
        </p:nvPicPr>
        <p:blipFill>
          <a:blip r:embed="rId3"/>
          <a:stretch/>
        </p:blipFill>
        <p:spPr>
          <a:xfrm>
            <a:off x="4965192" y="1472966"/>
            <a:ext cx="6729984" cy="4021795"/>
          </a:xfrm>
          <a:noFill/>
        </p:spPr>
      </p:pic>
      <p:sp>
        <p:nvSpPr>
          <p:cNvPr id="14" name="Text Placeholder 3">
            <a:extLst>
              <a:ext uri="{FF2B5EF4-FFF2-40B4-BE49-F238E27FC236}">
                <a16:creationId xmlns:a16="http://schemas.microsoft.com/office/drawing/2014/main" id="{D6700452-D7FD-A533-1B2F-E51005CFA518}"/>
              </a:ext>
            </a:extLst>
          </p:cNvPr>
          <p:cNvSpPr>
            <a:spLocks noGrp="1"/>
          </p:cNvSpPr>
          <p:nvPr>
            <p:ph type="body" sz="half" idx="2"/>
          </p:nvPr>
        </p:nvSpPr>
        <p:spPr>
          <a:xfrm>
            <a:off x="868680" y="3438144"/>
            <a:ext cx="3099816" cy="2057400"/>
          </a:xfrm>
        </p:spPr>
        <p:txBody>
          <a:bodyPr vert="horz" lIns="91440" tIns="45720" rIns="91440" bIns="45720" rtlCol="0" anchor="t">
            <a:normAutofit/>
          </a:bodyPr>
          <a:lstStyle/>
          <a:p>
            <a:r>
              <a:rPr lang="en-US" dirty="0"/>
              <a:t>(1- </a:t>
            </a:r>
            <a:r>
              <a:rPr lang="en-US" dirty="0" err="1"/>
              <a:t>uopće</a:t>
            </a:r>
            <a:r>
              <a:rPr lang="en-US" dirty="0"/>
              <a:t> </a:t>
            </a:r>
            <a:r>
              <a:rPr lang="en-US" dirty="0" err="1"/>
              <a:t>nije</a:t>
            </a:r>
            <a:r>
              <a:rPr lang="en-US" dirty="0"/>
              <a:t> bio </a:t>
            </a:r>
            <a:r>
              <a:rPr lang="en-US" dirty="0" err="1"/>
              <a:t>izazov</a:t>
            </a:r>
            <a:endParaRPr lang="en-US" dirty="0"/>
          </a:p>
          <a:p>
            <a:r>
              <a:rPr lang="en-US" dirty="0"/>
              <a:t>5- </a:t>
            </a:r>
            <a:r>
              <a:rPr lang="en-US" dirty="0" err="1"/>
              <a:t>vrlo</a:t>
            </a:r>
            <a:r>
              <a:rPr lang="en-US" dirty="0"/>
              <a:t> </a:t>
            </a:r>
            <a:r>
              <a:rPr lang="en-US" dirty="0" err="1"/>
              <a:t>veliki</a:t>
            </a:r>
            <a:r>
              <a:rPr lang="en-US" dirty="0"/>
              <a:t> </a:t>
            </a:r>
            <a:r>
              <a:rPr lang="en-US" dirty="0" err="1"/>
              <a:t>izazov</a:t>
            </a:r>
            <a:r>
              <a:rPr lang="en-US" dirty="0"/>
              <a:t>)</a:t>
            </a:r>
          </a:p>
        </p:txBody>
      </p:sp>
      <p:sp>
        <p:nvSpPr>
          <p:cNvPr id="5" name="Rezervirano mjesto datuma 4">
            <a:extLst>
              <a:ext uri="{FF2B5EF4-FFF2-40B4-BE49-F238E27FC236}">
                <a16:creationId xmlns:a16="http://schemas.microsoft.com/office/drawing/2014/main" id="{E9DBC0A0-E23F-2656-B272-983B65CE8094}"/>
              </a:ext>
            </a:extLst>
          </p:cNvPr>
          <p:cNvSpPr>
            <a:spLocks noGrp="1"/>
          </p:cNvSpPr>
          <p:nvPr>
            <p:ph type="dt" sz="half" idx="10"/>
          </p:nvPr>
        </p:nvSpPr>
        <p:spPr>
          <a:xfrm>
            <a:off x="868680" y="6356350"/>
            <a:ext cx="2743200" cy="365125"/>
          </a:xfrm>
        </p:spPr>
        <p:txBody>
          <a:bodyPr anchor="ctr">
            <a:normAutofit/>
          </a:bodyPr>
          <a:lstStyle/>
          <a:p>
            <a:pPr>
              <a:spcAft>
                <a:spcPts val="600"/>
              </a:spcAft>
            </a:pPr>
            <a:fld id="{375DE128-5BD6-4C45-92F4-4FC8DFFF8B30}" type="datetime1">
              <a:rPr lang="en-US"/>
              <a:pPr>
                <a:spcAft>
                  <a:spcPts val="600"/>
                </a:spcAft>
              </a:pPr>
              <a:t>11/21/2025</a:t>
            </a:fld>
            <a:endParaRPr lang="en-US"/>
          </a:p>
        </p:txBody>
      </p:sp>
    </p:spTree>
    <p:extLst>
      <p:ext uri="{BB962C8B-B14F-4D97-AF65-F5344CB8AC3E}">
        <p14:creationId xmlns:p14="http://schemas.microsoft.com/office/powerpoint/2010/main" val="246589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CFE9-F671-9458-23A9-320362AF84DC}"/>
              </a:ext>
            </a:extLst>
          </p:cNvPr>
          <p:cNvSpPr>
            <a:spLocks noGrp="1"/>
          </p:cNvSpPr>
          <p:nvPr>
            <p:ph type="title"/>
          </p:nvPr>
        </p:nvSpPr>
        <p:spPr/>
        <p:txBody>
          <a:bodyPr/>
          <a:lstStyle/>
          <a:p>
            <a:r>
              <a:rPr lang="hr-HR" sz="3600"/>
              <a:t>Potrebe učenika vezane za uspješnu provedbu </a:t>
            </a:r>
            <a:r>
              <a:rPr lang="hr-HR" sz="3600" err="1"/>
              <a:t>kurikula</a:t>
            </a:r>
            <a:endParaRPr lang="hr-HR" sz="3600" err="1">
              <a:solidFill>
                <a:srgbClr val="FF0000"/>
              </a:solidFill>
            </a:endParaRPr>
          </a:p>
        </p:txBody>
      </p:sp>
      <p:sp>
        <p:nvSpPr>
          <p:cNvPr id="3" name="Content Placeholder 2">
            <a:extLst>
              <a:ext uri="{FF2B5EF4-FFF2-40B4-BE49-F238E27FC236}">
                <a16:creationId xmlns:a16="http://schemas.microsoft.com/office/drawing/2014/main" id="{BB1C437F-ACCC-F941-56A9-BDFE06DCC65F}"/>
              </a:ext>
            </a:extLst>
          </p:cNvPr>
          <p:cNvSpPr>
            <a:spLocks noGrp="1"/>
          </p:cNvSpPr>
          <p:nvPr>
            <p:ph sz="half" idx="1"/>
          </p:nvPr>
        </p:nvSpPr>
        <p:spPr>
          <a:xfrm>
            <a:off x="1115568" y="2478024"/>
            <a:ext cx="6116037" cy="3941122"/>
          </a:xfrm>
        </p:spPr>
        <p:txBody>
          <a:bodyPr vert="horz" lIns="91440" tIns="45720" rIns="91440" bIns="45720" rtlCol="0" anchor="t">
            <a:noAutofit/>
          </a:bodyPr>
          <a:lstStyle/>
          <a:p>
            <a:r>
              <a:rPr lang="hr-HR" sz="2000"/>
              <a:t>Besplatan pristup alatima UI je istaknuta potreba (92 %).</a:t>
            </a:r>
            <a:endParaRPr lang="en-US" sz="2000"/>
          </a:p>
          <a:p>
            <a:r>
              <a:rPr lang="hr-HR" sz="2000"/>
              <a:t>Potreba za više digitalnih sadržaja (51 %) i više praktičnih zadataka (63 %) je također značajna.</a:t>
            </a:r>
            <a:endParaRPr lang="en-US" sz="2000"/>
          </a:p>
          <a:p>
            <a:r>
              <a:rPr lang="hr-HR" sz="2000"/>
              <a:t>Manji broj nastavnika uočava potrebu za više vremena za učenje (23 %).</a:t>
            </a:r>
            <a:endParaRPr lang="en-US" sz="2000"/>
          </a:p>
          <a:p>
            <a:r>
              <a:rPr lang="hr-HR" sz="2000"/>
              <a:t>Pojedini nastavnici smatraju da bi se nastava trebala više orijentirati na primjenu UI u svakodnevnom učenju, dok bi drugima trebalo omogućiti uvid u algoritme i mehanizme iza UI.</a:t>
            </a:r>
            <a:endParaRPr lang="en-US" sz="2000"/>
          </a:p>
        </p:txBody>
      </p:sp>
      <p:sp>
        <p:nvSpPr>
          <p:cNvPr id="4" name="Content Placeholder 3">
            <a:extLst>
              <a:ext uri="{FF2B5EF4-FFF2-40B4-BE49-F238E27FC236}">
                <a16:creationId xmlns:a16="http://schemas.microsoft.com/office/drawing/2014/main" id="{B84E99A6-54BD-FEA1-3D54-8C90851B3557}"/>
              </a:ext>
            </a:extLst>
          </p:cNvPr>
          <p:cNvSpPr>
            <a:spLocks noGrp="1"/>
          </p:cNvSpPr>
          <p:nvPr>
            <p:ph sz="half" idx="2"/>
          </p:nvPr>
        </p:nvSpPr>
        <p:spPr>
          <a:xfrm>
            <a:off x="7136158" y="2478024"/>
            <a:ext cx="4937760" cy="3694176"/>
          </a:xfrm>
        </p:spPr>
        <p:txBody>
          <a:bodyPr vert="horz" lIns="91440" tIns="45720" rIns="91440" bIns="45720" rtlCol="0" anchor="t">
            <a:normAutofit/>
          </a:bodyPr>
          <a:lstStyle/>
          <a:p>
            <a:r>
              <a:rPr lang="en-US" sz="2000" err="1"/>
              <a:t>Dodatne</a:t>
            </a:r>
            <a:r>
              <a:rPr lang="en-US" sz="2000"/>
              <a:t> </a:t>
            </a:r>
            <a:r>
              <a:rPr lang="en-US" sz="2000" err="1"/>
              <a:t>uočene</a:t>
            </a:r>
            <a:r>
              <a:rPr lang="en-US" sz="2000"/>
              <a:t> </a:t>
            </a:r>
            <a:r>
              <a:rPr lang="en-US" sz="2000" err="1"/>
              <a:t>potrebe</a:t>
            </a:r>
            <a:r>
              <a:rPr lang="en-US" sz="2000"/>
              <a:t> </a:t>
            </a:r>
            <a:r>
              <a:rPr lang="en-US" sz="2000" err="1"/>
              <a:t>su</a:t>
            </a:r>
            <a:r>
              <a:rPr lang="en-US" sz="2000"/>
              <a:t> </a:t>
            </a:r>
            <a:r>
              <a:rPr lang="en-US" sz="2000" err="1"/>
              <a:t>posjet</a:t>
            </a:r>
            <a:r>
              <a:rPr lang="en-US" sz="2000"/>
              <a:t> </a:t>
            </a:r>
            <a:r>
              <a:rPr lang="en-US" sz="2000" err="1"/>
              <a:t>ustanovi</a:t>
            </a:r>
            <a:r>
              <a:rPr lang="en-US" sz="2000"/>
              <a:t> </a:t>
            </a:r>
            <a:r>
              <a:rPr lang="en-US" sz="2000" err="1"/>
              <a:t>koja</a:t>
            </a:r>
            <a:r>
              <a:rPr lang="en-US" sz="2000"/>
              <a:t> </a:t>
            </a:r>
            <a:r>
              <a:rPr lang="en-US" sz="2000" err="1"/>
              <a:t>primjenjuje</a:t>
            </a:r>
            <a:r>
              <a:rPr lang="en-US" sz="2000"/>
              <a:t> UI u </a:t>
            </a:r>
            <a:r>
              <a:rPr lang="en-US" sz="2000" err="1"/>
              <a:t>radu</a:t>
            </a:r>
            <a:r>
              <a:rPr lang="en-US" sz="2000"/>
              <a:t>, </a:t>
            </a:r>
            <a:r>
              <a:rPr lang="en-US" sz="2000" err="1"/>
              <a:t>dodatna</a:t>
            </a:r>
            <a:r>
              <a:rPr lang="en-US" sz="2000"/>
              <a:t> </a:t>
            </a:r>
            <a:r>
              <a:rPr lang="en-US" sz="2000" err="1"/>
              <a:t>oprema</a:t>
            </a:r>
            <a:r>
              <a:rPr lang="en-US" sz="2000"/>
              <a:t> (</a:t>
            </a:r>
            <a:r>
              <a:rPr lang="en-US" sz="2000" err="1"/>
              <a:t>npr</a:t>
            </a:r>
            <a:r>
              <a:rPr lang="en-US" sz="2000"/>
              <a:t>. VR </a:t>
            </a:r>
            <a:r>
              <a:rPr lang="en-US" sz="2000" err="1"/>
              <a:t>naočale</a:t>
            </a:r>
            <a:r>
              <a:rPr lang="en-US" sz="2000"/>
              <a:t> </a:t>
            </a:r>
            <a:r>
              <a:rPr lang="en-US" sz="2000" err="1"/>
              <a:t>ili</a:t>
            </a:r>
            <a:r>
              <a:rPr lang="en-US" sz="2000"/>
              <a:t> </a:t>
            </a:r>
            <a:r>
              <a:rPr lang="en-US" sz="2000" err="1"/>
              <a:t>plaćene</a:t>
            </a:r>
            <a:r>
              <a:rPr lang="en-US" sz="2000"/>
              <a:t> </a:t>
            </a:r>
            <a:r>
              <a:rPr lang="en-US" sz="2000" err="1"/>
              <a:t>verzije</a:t>
            </a:r>
            <a:r>
              <a:rPr lang="en-US" sz="2000"/>
              <a:t> UI alata </a:t>
            </a:r>
            <a:r>
              <a:rPr lang="en-US" sz="2000" err="1"/>
              <a:t>koje</a:t>
            </a:r>
            <a:r>
              <a:rPr lang="en-US" sz="2000"/>
              <a:t> </a:t>
            </a:r>
            <a:r>
              <a:rPr lang="en-US" sz="2000" err="1"/>
              <a:t>su</a:t>
            </a:r>
            <a:r>
              <a:rPr lang="en-US" sz="2000"/>
              <a:t> </a:t>
            </a:r>
            <a:r>
              <a:rPr lang="en-US" sz="2000" err="1"/>
              <a:t>sigurnije</a:t>
            </a:r>
            <a:r>
              <a:rPr lang="en-US" sz="2000"/>
              <a:t>) </a:t>
            </a:r>
            <a:r>
              <a:rPr lang="en-US" sz="2000" err="1"/>
              <a:t>i</a:t>
            </a:r>
            <a:r>
              <a:rPr lang="en-US" sz="2000"/>
              <a:t> </a:t>
            </a:r>
            <a:r>
              <a:rPr lang="en-US" sz="2000" err="1"/>
              <a:t>otkrivanje</a:t>
            </a:r>
            <a:r>
              <a:rPr lang="en-US" sz="2000"/>
              <a:t> </a:t>
            </a:r>
            <a:r>
              <a:rPr lang="en-US" sz="2000" err="1"/>
              <a:t>novih</a:t>
            </a:r>
            <a:r>
              <a:rPr lang="en-US" sz="2000"/>
              <a:t> UI alata.</a:t>
            </a:r>
          </a:p>
        </p:txBody>
      </p:sp>
      <p:sp>
        <p:nvSpPr>
          <p:cNvPr id="5" name="Date Placeholder 4">
            <a:extLst>
              <a:ext uri="{FF2B5EF4-FFF2-40B4-BE49-F238E27FC236}">
                <a16:creationId xmlns:a16="http://schemas.microsoft.com/office/drawing/2014/main" id="{CF60D1F4-8085-D5A4-CBDC-1207875BDA3A}"/>
              </a:ext>
            </a:extLst>
          </p:cNvPr>
          <p:cNvSpPr>
            <a:spLocks noGrp="1"/>
          </p:cNvSpPr>
          <p:nvPr>
            <p:ph type="dt" sz="half" idx="10"/>
          </p:nvPr>
        </p:nvSpPr>
        <p:spPr/>
        <p:txBody>
          <a:bodyPr/>
          <a:lstStyle/>
          <a:p>
            <a:fld id="{DE6444FB-54CF-4382-B97D-A679EF97D298}" type="datetime1">
              <a:t>11/21/2025</a:t>
            </a:fld>
            <a:endParaRPr lang="en-US"/>
          </a:p>
        </p:txBody>
      </p:sp>
    </p:spTree>
    <p:extLst>
      <p:ext uri="{BB962C8B-B14F-4D97-AF65-F5344CB8AC3E}">
        <p14:creationId xmlns:p14="http://schemas.microsoft.com/office/powerpoint/2010/main" val="63979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BF5020-C30E-7A3F-B0EF-E1C1605395F2}"/>
              </a:ext>
            </a:extLst>
          </p:cNvPr>
          <p:cNvSpPr>
            <a:spLocks noGrp="1"/>
          </p:cNvSpPr>
          <p:nvPr>
            <p:ph type="title"/>
          </p:nvPr>
        </p:nvSpPr>
        <p:spPr>
          <a:xfrm>
            <a:off x="868680" y="1709928"/>
            <a:ext cx="3099816" cy="1709928"/>
          </a:xfrm>
        </p:spPr>
        <p:txBody>
          <a:bodyPr anchor="t">
            <a:normAutofit/>
          </a:bodyPr>
          <a:lstStyle/>
          <a:p>
            <a:pPr>
              <a:lnSpc>
                <a:spcPct val="90000"/>
              </a:lnSpc>
            </a:pPr>
            <a:r>
              <a:rPr lang="hr-HR" sz="2100"/>
              <a:t>Aspekti umjetne inteligencije najkorisniji za razvoj UI pismenosti učenika</a:t>
            </a:r>
            <a:endParaRPr lang="sr-Latn-RS" sz="2100"/>
          </a:p>
        </p:txBody>
      </p:sp>
      <p:pic>
        <p:nvPicPr>
          <p:cNvPr id="13" name="Picture 12" descr="A graph with different colored bars&#10;&#10;AI-generated content may be incorrect.">
            <a:extLst>
              <a:ext uri="{FF2B5EF4-FFF2-40B4-BE49-F238E27FC236}">
                <a16:creationId xmlns:a16="http://schemas.microsoft.com/office/drawing/2014/main" id="{503E9D98-526A-1B7F-FD06-6A41C6B65AD9}"/>
              </a:ext>
            </a:extLst>
          </p:cNvPr>
          <p:cNvPicPr>
            <a:picLocks noChangeAspect="1"/>
          </p:cNvPicPr>
          <p:nvPr/>
        </p:nvPicPr>
        <p:blipFill>
          <a:blip r:embed="rId2"/>
          <a:stretch>
            <a:fillRect/>
          </a:stretch>
        </p:blipFill>
        <p:spPr>
          <a:xfrm>
            <a:off x="4965192" y="1351503"/>
            <a:ext cx="6729984" cy="4264722"/>
          </a:xfrm>
          <a:prstGeom prst="rect">
            <a:avLst/>
          </a:prstGeom>
          <a:noFill/>
        </p:spPr>
      </p:pic>
      <p:sp>
        <p:nvSpPr>
          <p:cNvPr id="3" name="Rezervirano mjesto sadržaja 2">
            <a:extLst>
              <a:ext uri="{FF2B5EF4-FFF2-40B4-BE49-F238E27FC236}">
                <a16:creationId xmlns:a16="http://schemas.microsoft.com/office/drawing/2014/main" id="{B1C73BD0-34E5-E317-D39E-535E40D5FFFC}"/>
              </a:ext>
            </a:extLst>
          </p:cNvPr>
          <p:cNvSpPr>
            <a:spLocks noGrp="1"/>
          </p:cNvSpPr>
          <p:nvPr>
            <p:ph type="body" sz="half" idx="2"/>
          </p:nvPr>
        </p:nvSpPr>
        <p:spPr>
          <a:xfrm>
            <a:off x="868680" y="3438144"/>
            <a:ext cx="3099816" cy="2057400"/>
          </a:xfrm>
        </p:spPr>
        <p:txBody>
          <a:bodyPr vert="horz" lIns="91440" tIns="45720" rIns="91440" bIns="45720" rtlCol="0">
            <a:normAutofit/>
          </a:bodyPr>
          <a:lstStyle/>
          <a:p>
            <a:endParaRPr lang="hr-HR"/>
          </a:p>
          <a:p>
            <a:endParaRPr lang="hr-HR"/>
          </a:p>
        </p:txBody>
      </p:sp>
      <p:sp>
        <p:nvSpPr>
          <p:cNvPr id="4" name="Rezervirano mjesto datuma 3">
            <a:extLst>
              <a:ext uri="{FF2B5EF4-FFF2-40B4-BE49-F238E27FC236}">
                <a16:creationId xmlns:a16="http://schemas.microsoft.com/office/drawing/2014/main" id="{BC3B7350-2E20-6870-26D1-751F01FA7450}"/>
              </a:ext>
            </a:extLst>
          </p:cNvPr>
          <p:cNvSpPr>
            <a:spLocks noGrp="1"/>
          </p:cNvSpPr>
          <p:nvPr>
            <p:ph type="dt" sz="half" idx="10"/>
          </p:nvPr>
        </p:nvSpPr>
        <p:spPr>
          <a:xfrm>
            <a:off x="868680" y="6356350"/>
            <a:ext cx="2743200" cy="365125"/>
          </a:xfrm>
        </p:spPr>
        <p:txBody>
          <a:bodyPr anchor="ctr">
            <a:normAutofit/>
          </a:bodyPr>
          <a:lstStyle/>
          <a:p>
            <a:pPr>
              <a:spcAft>
                <a:spcPts val="600"/>
              </a:spcAft>
            </a:pPr>
            <a:fld id="{C6A6A2CA-93E4-4ECC-837B-AD0D709D9BA7}" type="datetime1">
              <a:rPr lang="en-US"/>
              <a:pPr>
                <a:spcAft>
                  <a:spcPts val="600"/>
                </a:spcAft>
              </a:pPr>
              <a:t>11/21/2025</a:t>
            </a:fld>
            <a:endParaRPr lang="en-US"/>
          </a:p>
        </p:txBody>
      </p:sp>
    </p:spTree>
    <p:extLst>
      <p:ext uri="{BB962C8B-B14F-4D97-AF65-F5344CB8AC3E}">
        <p14:creationId xmlns:p14="http://schemas.microsoft.com/office/powerpoint/2010/main" val="375720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D1A35E-1925-1A6B-C13A-7EA4321D8885}"/>
              </a:ext>
            </a:extLst>
          </p:cNvPr>
          <p:cNvSpPr>
            <a:spLocks noGrp="1"/>
          </p:cNvSpPr>
          <p:nvPr>
            <p:ph type="title"/>
          </p:nvPr>
        </p:nvSpPr>
        <p:spPr>
          <a:xfrm>
            <a:off x="1115568" y="548640"/>
            <a:ext cx="10168128" cy="1179576"/>
          </a:xfrm>
        </p:spPr>
        <p:txBody>
          <a:bodyPr anchor="ctr">
            <a:normAutofit/>
          </a:bodyPr>
          <a:lstStyle/>
          <a:p>
            <a:r>
              <a:rPr lang="hr-HR"/>
              <a:t>Alati umjetne inteligencije koji se koriste</a:t>
            </a:r>
            <a:endParaRPr lang="sr-Latn-RS"/>
          </a:p>
        </p:txBody>
      </p:sp>
      <p:pic>
        <p:nvPicPr>
          <p:cNvPr id="9" name="Content Placeholder 8" descr="A graph with numbers and text&#10;&#10;AI-generated content may be incorrect.">
            <a:extLst>
              <a:ext uri="{FF2B5EF4-FFF2-40B4-BE49-F238E27FC236}">
                <a16:creationId xmlns:a16="http://schemas.microsoft.com/office/drawing/2014/main" id="{C27B094C-4019-272D-3FF1-521948FBAF9E}"/>
              </a:ext>
            </a:extLst>
          </p:cNvPr>
          <p:cNvPicPr>
            <a:picLocks noGrp="1" noChangeAspect="1"/>
          </p:cNvPicPr>
          <p:nvPr>
            <p:ph idx="1"/>
          </p:nvPr>
        </p:nvPicPr>
        <p:blipFill>
          <a:blip r:embed="rId2"/>
          <a:stretch>
            <a:fillRect/>
          </a:stretch>
        </p:blipFill>
        <p:spPr>
          <a:xfrm>
            <a:off x="3066329" y="2478024"/>
            <a:ext cx="6266606" cy="3694176"/>
          </a:xfrm>
          <a:noFill/>
        </p:spPr>
      </p:pic>
      <p:sp>
        <p:nvSpPr>
          <p:cNvPr id="5" name="Rezervirano mjesto datuma 4">
            <a:extLst>
              <a:ext uri="{FF2B5EF4-FFF2-40B4-BE49-F238E27FC236}">
                <a16:creationId xmlns:a16="http://schemas.microsoft.com/office/drawing/2014/main" id="{05D2C95C-37BB-4389-FAC5-587DE67CB775}"/>
              </a:ext>
            </a:extLst>
          </p:cNvPr>
          <p:cNvSpPr>
            <a:spLocks noGrp="1"/>
          </p:cNvSpPr>
          <p:nvPr>
            <p:ph type="dt" sz="half" idx="10"/>
          </p:nvPr>
        </p:nvSpPr>
        <p:spPr>
          <a:xfrm>
            <a:off x="1115568" y="6356350"/>
            <a:ext cx="2743200" cy="365125"/>
          </a:xfrm>
        </p:spPr>
        <p:txBody>
          <a:bodyPr anchor="ctr">
            <a:normAutofit/>
          </a:bodyPr>
          <a:lstStyle/>
          <a:p>
            <a:pPr>
              <a:spcAft>
                <a:spcPts val="600"/>
              </a:spcAft>
            </a:pPr>
            <a:fld id="{0DC85CF0-9561-4F05-970E-B33BA79ACB8E}" type="datetime1">
              <a:rPr lang="en-US"/>
              <a:pPr>
                <a:spcAft>
                  <a:spcPts val="600"/>
                </a:spcAft>
              </a:pPr>
              <a:t>11/21/2025</a:t>
            </a:fld>
            <a:endParaRPr lang="en-US"/>
          </a:p>
        </p:txBody>
      </p:sp>
    </p:spTree>
    <p:extLst>
      <p:ext uri="{BB962C8B-B14F-4D97-AF65-F5344CB8AC3E}">
        <p14:creationId xmlns:p14="http://schemas.microsoft.com/office/powerpoint/2010/main" val="417885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99F3422-A777-2E65-C3DC-8966BC3B3CB5}"/>
              </a:ext>
            </a:extLst>
          </p:cNvPr>
          <p:cNvSpPr>
            <a:spLocks noGrp="1"/>
          </p:cNvSpPr>
          <p:nvPr>
            <p:ph type="title"/>
          </p:nvPr>
        </p:nvSpPr>
        <p:spPr>
          <a:xfrm>
            <a:off x="1115568" y="548640"/>
            <a:ext cx="10168128" cy="1179576"/>
          </a:xfrm>
        </p:spPr>
        <p:txBody>
          <a:bodyPr anchor="ctr">
            <a:normAutofit/>
          </a:bodyPr>
          <a:lstStyle/>
          <a:p>
            <a:r>
              <a:rPr lang="en-US"/>
              <a:t>Alati </a:t>
            </a:r>
            <a:r>
              <a:rPr lang="en-US" err="1"/>
              <a:t>koje</a:t>
            </a:r>
            <a:r>
              <a:rPr lang="en-US"/>
              <a:t> </a:t>
            </a:r>
            <a:r>
              <a:rPr lang="en-US" err="1"/>
              <a:t>koriste</a:t>
            </a:r>
            <a:r>
              <a:rPr lang="en-US"/>
              <a:t> </a:t>
            </a:r>
            <a:r>
              <a:rPr lang="en-US" err="1"/>
              <a:t>nastavnici</a:t>
            </a:r>
          </a:p>
        </p:txBody>
      </p:sp>
      <p:pic>
        <p:nvPicPr>
          <p:cNvPr id="10" name="Content Placeholder 9">
            <a:extLst>
              <a:ext uri="{FF2B5EF4-FFF2-40B4-BE49-F238E27FC236}">
                <a16:creationId xmlns:a16="http://schemas.microsoft.com/office/drawing/2014/main" id="{0B60D7DF-6686-DFBD-3214-93B0CDC8F4D7}"/>
              </a:ext>
            </a:extLst>
          </p:cNvPr>
          <p:cNvPicPr>
            <a:picLocks noGrp="1" noChangeAspect="1"/>
          </p:cNvPicPr>
          <p:nvPr>
            <p:ph idx="1"/>
          </p:nvPr>
        </p:nvPicPr>
        <p:blipFill>
          <a:blip r:embed="rId2"/>
          <a:stretch/>
        </p:blipFill>
        <p:spPr>
          <a:xfrm>
            <a:off x="3275295" y="2478024"/>
            <a:ext cx="5848674" cy="3694176"/>
          </a:xfrm>
          <a:noFill/>
        </p:spPr>
      </p:pic>
      <p:sp>
        <p:nvSpPr>
          <p:cNvPr id="7" name="Date Placeholder 6">
            <a:extLst>
              <a:ext uri="{FF2B5EF4-FFF2-40B4-BE49-F238E27FC236}">
                <a16:creationId xmlns:a16="http://schemas.microsoft.com/office/drawing/2014/main" id="{871EB9DD-061C-CB49-17DA-32CCAB33F8BA}"/>
              </a:ext>
            </a:extLst>
          </p:cNvPr>
          <p:cNvSpPr>
            <a:spLocks noGrp="1"/>
          </p:cNvSpPr>
          <p:nvPr>
            <p:ph type="dt" sz="half" idx="10"/>
          </p:nvPr>
        </p:nvSpPr>
        <p:spPr>
          <a:xfrm>
            <a:off x="1115568" y="6356350"/>
            <a:ext cx="2743200" cy="365125"/>
          </a:xfrm>
        </p:spPr>
        <p:txBody>
          <a:bodyPr anchor="ctr">
            <a:normAutofit/>
          </a:bodyPr>
          <a:lstStyle/>
          <a:p>
            <a:pPr>
              <a:spcAft>
                <a:spcPts val="600"/>
              </a:spcAft>
            </a:pPr>
            <a:fld id="{D011BADF-2DA8-4481-AF6B-5CD1AC30125F}" type="datetime1">
              <a:pPr>
                <a:spcAft>
                  <a:spcPts val="600"/>
                </a:spcAft>
              </a:pPr>
              <a:t>11/21/2025</a:t>
            </a:fld>
            <a:endParaRPr lang="en-US"/>
          </a:p>
        </p:txBody>
      </p:sp>
    </p:spTree>
    <p:extLst>
      <p:ext uri="{BB962C8B-B14F-4D97-AF65-F5344CB8AC3E}">
        <p14:creationId xmlns:p14="http://schemas.microsoft.com/office/powerpoint/2010/main" val="3862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7703-1E0E-D9BC-C8FD-033038735EBD}"/>
              </a:ext>
            </a:extLst>
          </p:cNvPr>
          <p:cNvSpPr>
            <a:spLocks noGrp="1"/>
          </p:cNvSpPr>
          <p:nvPr>
            <p:ph type="title"/>
          </p:nvPr>
        </p:nvSpPr>
        <p:spPr/>
        <p:txBody>
          <a:bodyPr/>
          <a:lstStyle/>
          <a:p>
            <a:r>
              <a:rPr lang="en-US"/>
              <a:t>Svrha </a:t>
            </a:r>
            <a:r>
              <a:rPr lang="en-US" err="1"/>
              <a:t>i</a:t>
            </a:r>
            <a:r>
              <a:rPr lang="en-US"/>
              <a:t> </a:t>
            </a:r>
            <a:r>
              <a:rPr lang="en-US" err="1"/>
              <a:t>ciljevi</a:t>
            </a:r>
            <a:r>
              <a:rPr lang="en-US"/>
              <a:t> </a:t>
            </a:r>
            <a:r>
              <a:rPr lang="en-US" err="1"/>
              <a:t>istraživanja</a:t>
            </a:r>
          </a:p>
        </p:txBody>
      </p:sp>
      <p:sp>
        <p:nvSpPr>
          <p:cNvPr id="3" name="Content Placeholder 2">
            <a:extLst>
              <a:ext uri="{FF2B5EF4-FFF2-40B4-BE49-F238E27FC236}">
                <a16:creationId xmlns:a16="http://schemas.microsoft.com/office/drawing/2014/main" id="{0017F10E-9AF9-FE7A-6144-CBFC9C9B1736}"/>
              </a:ext>
            </a:extLst>
          </p:cNvPr>
          <p:cNvSpPr>
            <a:spLocks noGrp="1"/>
          </p:cNvSpPr>
          <p:nvPr>
            <p:ph idx="1"/>
          </p:nvPr>
        </p:nvSpPr>
        <p:spPr/>
        <p:txBody>
          <a:bodyPr vert="horz" lIns="91440" tIns="45720" rIns="91440" bIns="45720" rtlCol="0" anchor="t">
            <a:normAutofit/>
          </a:bodyPr>
          <a:lstStyle/>
          <a:p>
            <a:pPr marL="0" indent="0" algn="just">
              <a:buNone/>
            </a:pPr>
            <a:r>
              <a:rPr lang="hr">
                <a:latin typeface="Arial"/>
                <a:cs typeface="Arial"/>
              </a:rPr>
              <a:t>Svrha - stjecanje uvida u primjenjivost, relevantnost i korisnost kurikuluma te potrebe za digitalnim obrazovnim sadržajima</a:t>
            </a:r>
            <a:endParaRPr lang="en-US"/>
          </a:p>
          <a:p>
            <a:pPr marL="0" indent="0" algn="just">
              <a:buNone/>
            </a:pPr>
            <a:r>
              <a:rPr lang="en-US" err="1"/>
              <a:t>Ciljevi</a:t>
            </a:r>
          </a:p>
          <a:p>
            <a:pPr algn="just"/>
            <a:r>
              <a:rPr lang="en-US" err="1"/>
              <a:t>izrada</a:t>
            </a:r>
            <a:r>
              <a:rPr lang="en-US"/>
              <a:t> </a:t>
            </a:r>
            <a:r>
              <a:rPr lang="en-US" err="1"/>
              <a:t>preporuka</a:t>
            </a:r>
            <a:r>
              <a:rPr lang="en-US"/>
              <a:t> za </a:t>
            </a:r>
            <a:r>
              <a:rPr lang="en-US" err="1"/>
              <a:t>reviziju</a:t>
            </a:r>
            <a:r>
              <a:rPr lang="en-US"/>
              <a:t> </a:t>
            </a:r>
            <a:r>
              <a:rPr lang="en-US" err="1"/>
              <a:t>kurikuluma</a:t>
            </a:r>
            <a:endParaRPr lang="en-US"/>
          </a:p>
          <a:p>
            <a:pPr algn="just"/>
            <a:r>
              <a:rPr lang="en-US" err="1"/>
              <a:t>izrada</a:t>
            </a:r>
            <a:r>
              <a:rPr lang="en-US"/>
              <a:t> </a:t>
            </a:r>
            <a:r>
              <a:rPr lang="en-US" err="1"/>
              <a:t>preporuka</a:t>
            </a:r>
            <a:r>
              <a:rPr lang="en-US"/>
              <a:t> za </a:t>
            </a:r>
            <a:r>
              <a:rPr lang="en-US" err="1"/>
              <a:t>implementaciju</a:t>
            </a:r>
            <a:r>
              <a:rPr lang="en-US"/>
              <a:t> </a:t>
            </a:r>
            <a:r>
              <a:rPr lang="en-US" err="1"/>
              <a:t>kurikuluma</a:t>
            </a:r>
            <a:endParaRPr lang="en-US"/>
          </a:p>
          <a:p>
            <a:pPr algn="just"/>
            <a:r>
              <a:rPr lang="en-US" err="1"/>
              <a:t>izrada</a:t>
            </a:r>
            <a:r>
              <a:rPr lang="en-US"/>
              <a:t> </a:t>
            </a:r>
            <a:r>
              <a:rPr lang="en-US" err="1"/>
              <a:t>preporuka</a:t>
            </a:r>
            <a:r>
              <a:rPr lang="en-US"/>
              <a:t> za </a:t>
            </a:r>
            <a:r>
              <a:rPr lang="en-US" err="1"/>
              <a:t>digitalne</a:t>
            </a:r>
            <a:r>
              <a:rPr lang="en-US"/>
              <a:t> </a:t>
            </a:r>
            <a:r>
              <a:rPr lang="en-US" err="1"/>
              <a:t>obrazovne</a:t>
            </a:r>
            <a:r>
              <a:rPr lang="en-US"/>
              <a:t> </a:t>
            </a:r>
            <a:r>
              <a:rPr lang="en-US" err="1"/>
              <a:t>sadržaje</a:t>
            </a:r>
            <a:r>
              <a:rPr lang="en-US"/>
              <a:t> (</a:t>
            </a:r>
            <a:r>
              <a:rPr lang="en-US" err="1"/>
              <a:t>priručnik</a:t>
            </a:r>
            <a:r>
              <a:rPr lang="en-US"/>
              <a:t>)</a:t>
            </a:r>
          </a:p>
          <a:p>
            <a:endParaRPr lang="en-US"/>
          </a:p>
        </p:txBody>
      </p:sp>
      <p:sp>
        <p:nvSpPr>
          <p:cNvPr id="4" name="Date Placeholder 3">
            <a:extLst>
              <a:ext uri="{FF2B5EF4-FFF2-40B4-BE49-F238E27FC236}">
                <a16:creationId xmlns:a16="http://schemas.microsoft.com/office/drawing/2014/main" id="{5C4D26A1-5846-B0C8-D1F8-DF1665BDA04E}"/>
              </a:ext>
            </a:extLst>
          </p:cNvPr>
          <p:cNvSpPr>
            <a:spLocks noGrp="1"/>
          </p:cNvSpPr>
          <p:nvPr>
            <p:ph type="dt" sz="half" idx="10"/>
          </p:nvPr>
        </p:nvSpPr>
        <p:spPr/>
        <p:txBody>
          <a:bodyPr/>
          <a:lstStyle/>
          <a:p>
            <a:fld id="{B3921793-A74F-4B53-9BD1-8538BF2AC4C7}" type="datetime1">
              <a:t>11/21/2025</a:t>
            </a:fld>
            <a:endParaRPr lang="en-US"/>
          </a:p>
        </p:txBody>
      </p:sp>
    </p:spTree>
    <p:extLst>
      <p:ext uri="{BB962C8B-B14F-4D97-AF65-F5344CB8AC3E}">
        <p14:creationId xmlns:p14="http://schemas.microsoft.com/office/powerpoint/2010/main" val="4210637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8F2B-B3DC-0962-0667-D80E29094564}"/>
              </a:ext>
            </a:extLst>
          </p:cNvPr>
          <p:cNvSpPr>
            <a:spLocks noGrp="1"/>
          </p:cNvSpPr>
          <p:nvPr>
            <p:ph type="title"/>
          </p:nvPr>
        </p:nvSpPr>
        <p:spPr/>
        <p:txBody>
          <a:bodyPr/>
          <a:lstStyle/>
          <a:p>
            <a:r>
              <a:rPr lang="en-US" sz="3400" err="1"/>
              <a:t>Ostali</a:t>
            </a:r>
            <a:r>
              <a:rPr lang="en-US" sz="3400"/>
              <a:t> </a:t>
            </a:r>
            <a:r>
              <a:rPr lang="en-US" sz="3400" err="1"/>
              <a:t>alati</a:t>
            </a:r>
            <a:r>
              <a:rPr lang="en-US" sz="3400"/>
              <a:t> </a:t>
            </a:r>
            <a:r>
              <a:rPr lang="en-US" sz="3400" err="1"/>
              <a:t>koje</a:t>
            </a:r>
            <a:r>
              <a:rPr lang="en-US" sz="3400"/>
              <a:t> </a:t>
            </a:r>
            <a:r>
              <a:rPr lang="en-US" sz="3400" err="1"/>
              <a:t>koriste</a:t>
            </a:r>
            <a:r>
              <a:rPr lang="en-US" sz="3400"/>
              <a:t> </a:t>
            </a:r>
            <a:r>
              <a:rPr lang="en-US" sz="3400" err="1"/>
              <a:t>nastavnici</a:t>
            </a:r>
            <a:endParaRPr lang="en-US" err="1"/>
          </a:p>
        </p:txBody>
      </p:sp>
      <p:sp>
        <p:nvSpPr>
          <p:cNvPr id="3" name="Picture Placeholder 2">
            <a:extLst>
              <a:ext uri="{FF2B5EF4-FFF2-40B4-BE49-F238E27FC236}">
                <a16:creationId xmlns:a16="http://schemas.microsoft.com/office/drawing/2014/main" id="{DA6ADC08-DE70-0B12-7681-D005E46FFD59}"/>
              </a:ext>
            </a:extLst>
          </p:cNvPr>
          <p:cNvSpPr>
            <a:spLocks noGrp="1"/>
          </p:cNvSpPr>
          <p:nvPr>
            <p:ph idx="1"/>
          </p:nvPr>
        </p:nvSpPr>
        <p:spPr/>
        <p:txBody>
          <a:bodyPr vert="horz" lIns="91440" tIns="45720" rIns="91440" bIns="45720" rtlCol="0" anchor="t">
            <a:normAutofit/>
          </a:bodyPr>
          <a:lstStyle/>
          <a:p>
            <a:pPr marL="0" indent="0">
              <a:buNone/>
            </a:pPr>
            <a:r>
              <a:rPr lang="en-US"/>
              <a:t>Azure, </a:t>
            </a:r>
            <a:r>
              <a:rPr lang="en-US" err="1"/>
              <a:t>Fotur</a:t>
            </a:r>
            <a:r>
              <a:rPr lang="en-US"/>
              <a:t>, </a:t>
            </a:r>
            <a:r>
              <a:rPr lang="en-US" err="1"/>
              <a:t>MyLens</a:t>
            </a:r>
            <a:r>
              <a:rPr lang="en-US"/>
              <a:t>, Gamma, Pollo, </a:t>
            </a:r>
            <a:r>
              <a:rPr lang="en-US" err="1"/>
              <a:t>Haiper</a:t>
            </a:r>
            <a:r>
              <a:rPr lang="en-US"/>
              <a:t>, Animate Drawings, Leonardo.ai, </a:t>
            </a:r>
            <a:r>
              <a:rPr lang="en-US" err="1"/>
              <a:t>Deepnote</a:t>
            </a:r>
            <a:r>
              <a:rPr lang="en-US"/>
              <a:t>, Grok, </a:t>
            </a:r>
            <a:r>
              <a:rPr lang="en-US" err="1"/>
              <a:t>InvideoAI</a:t>
            </a:r>
            <a:r>
              <a:rPr lang="en-US"/>
              <a:t>, </a:t>
            </a:r>
            <a:r>
              <a:rPr lang="en-US" err="1"/>
              <a:t>SeeingAI</a:t>
            </a:r>
            <a:r>
              <a:rPr lang="en-US"/>
              <a:t>, Kling, Prezi, </a:t>
            </a:r>
            <a:r>
              <a:rPr lang="en-US" err="1"/>
              <a:t>Scroobly</a:t>
            </a:r>
            <a:r>
              <a:rPr lang="en-US"/>
              <a:t>, Bing Image Creator, Fliki.ai, suno.ai, </a:t>
            </a:r>
            <a:r>
              <a:rPr lang="en-US" err="1"/>
              <a:t>Avaturn</a:t>
            </a:r>
            <a:r>
              <a:rPr lang="en-US"/>
              <a:t>, </a:t>
            </a:r>
            <a:r>
              <a:rPr lang="en-US" err="1"/>
              <a:t>Vidnoz</a:t>
            </a:r>
            <a:r>
              <a:rPr lang="en-US"/>
              <a:t> AI, Google </a:t>
            </a:r>
            <a:r>
              <a:rPr lang="en-US" err="1"/>
              <a:t>Colab</a:t>
            </a:r>
            <a:r>
              <a:rPr lang="en-US"/>
              <a:t>, </a:t>
            </a:r>
            <a:r>
              <a:rPr lang="en-US" err="1"/>
              <a:t>Starryai</a:t>
            </a:r>
            <a:r>
              <a:rPr lang="en-US"/>
              <a:t>, </a:t>
            </a:r>
            <a:r>
              <a:rPr lang="en-US" err="1"/>
              <a:t>PiccyBot</a:t>
            </a:r>
            <a:r>
              <a:rPr lang="en-US"/>
              <a:t>, AI for Oceans, Perplexity, </a:t>
            </a:r>
            <a:r>
              <a:rPr lang="en-US" err="1"/>
              <a:t>Bookwidgets</a:t>
            </a:r>
            <a:r>
              <a:rPr lang="en-US"/>
              <a:t>, </a:t>
            </a:r>
            <a:r>
              <a:rPr lang="en-US" err="1"/>
              <a:t>CrAIon</a:t>
            </a:r>
            <a:r>
              <a:rPr lang="en-US"/>
              <a:t>, Mizou, Meshy AI, </a:t>
            </a:r>
            <a:r>
              <a:rPr lang="en-US" err="1"/>
              <a:t>PictoBlox</a:t>
            </a:r>
            <a:r>
              <a:rPr lang="en-US"/>
              <a:t>, Visla, Eduaide.ai </a:t>
            </a:r>
          </a:p>
        </p:txBody>
      </p:sp>
      <p:sp>
        <p:nvSpPr>
          <p:cNvPr id="5" name="Date Placeholder 4">
            <a:extLst>
              <a:ext uri="{FF2B5EF4-FFF2-40B4-BE49-F238E27FC236}">
                <a16:creationId xmlns:a16="http://schemas.microsoft.com/office/drawing/2014/main" id="{A47621CA-87CB-21F9-ADBD-324FFBEA5489}"/>
              </a:ext>
            </a:extLst>
          </p:cNvPr>
          <p:cNvSpPr>
            <a:spLocks noGrp="1"/>
          </p:cNvSpPr>
          <p:nvPr>
            <p:ph type="dt" sz="half" idx="10"/>
          </p:nvPr>
        </p:nvSpPr>
        <p:spPr/>
        <p:txBody>
          <a:bodyPr/>
          <a:lstStyle/>
          <a:p>
            <a:fld id="{EB8DB376-4681-4DFE-83CE-33956452844C}" type="datetime1">
              <a:rPr lang="en-HR"/>
              <a:t>11/21/2025</a:t>
            </a:fld>
            <a:endParaRPr lang="en-US"/>
          </a:p>
        </p:txBody>
      </p:sp>
    </p:spTree>
    <p:extLst>
      <p:ext uri="{BB962C8B-B14F-4D97-AF65-F5344CB8AC3E}">
        <p14:creationId xmlns:p14="http://schemas.microsoft.com/office/powerpoint/2010/main" val="2838638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BA62C4-9F6A-B02C-8AC8-707C0DC8E187}"/>
              </a:ext>
            </a:extLst>
          </p:cNvPr>
          <p:cNvSpPr>
            <a:spLocks noGrp="1"/>
          </p:cNvSpPr>
          <p:nvPr>
            <p:ph type="title"/>
          </p:nvPr>
        </p:nvSpPr>
        <p:spPr>
          <a:xfrm>
            <a:off x="1115568" y="548640"/>
            <a:ext cx="10168128" cy="1179576"/>
          </a:xfrm>
        </p:spPr>
        <p:txBody>
          <a:bodyPr anchor="ctr">
            <a:normAutofit/>
          </a:bodyPr>
          <a:lstStyle/>
          <a:p>
            <a:r>
              <a:rPr lang="hr-HR"/>
              <a:t>Obrazovni sadržaji i izvori informacija</a:t>
            </a:r>
          </a:p>
        </p:txBody>
      </p:sp>
      <p:pic>
        <p:nvPicPr>
          <p:cNvPr id="6" name="Content Placeholder 5" descr="A graph with numbers and text&#10;&#10;AI-generated content may be incorrect.">
            <a:extLst>
              <a:ext uri="{FF2B5EF4-FFF2-40B4-BE49-F238E27FC236}">
                <a16:creationId xmlns:a16="http://schemas.microsoft.com/office/drawing/2014/main" id="{458A4EEF-27DE-A0B3-7B90-ABA35E9B96A6}"/>
              </a:ext>
            </a:extLst>
          </p:cNvPr>
          <p:cNvPicPr>
            <a:picLocks noGrp="1" noChangeAspect="1"/>
          </p:cNvPicPr>
          <p:nvPr>
            <p:ph idx="1"/>
          </p:nvPr>
        </p:nvPicPr>
        <p:blipFill>
          <a:blip r:embed="rId3"/>
          <a:stretch>
            <a:fillRect/>
          </a:stretch>
        </p:blipFill>
        <p:spPr>
          <a:xfrm>
            <a:off x="2989605" y="2478024"/>
            <a:ext cx="6420054" cy="3694176"/>
          </a:xfrm>
          <a:noFill/>
        </p:spPr>
      </p:pic>
      <p:sp>
        <p:nvSpPr>
          <p:cNvPr id="5" name="Rezervirano mjesto datuma 4">
            <a:extLst>
              <a:ext uri="{FF2B5EF4-FFF2-40B4-BE49-F238E27FC236}">
                <a16:creationId xmlns:a16="http://schemas.microsoft.com/office/drawing/2014/main" id="{8CF5D1D9-E224-3D8F-76F7-9C8701E87982}"/>
              </a:ext>
            </a:extLst>
          </p:cNvPr>
          <p:cNvSpPr>
            <a:spLocks noGrp="1"/>
          </p:cNvSpPr>
          <p:nvPr>
            <p:ph type="dt" sz="half" idx="10"/>
          </p:nvPr>
        </p:nvSpPr>
        <p:spPr>
          <a:xfrm>
            <a:off x="1115568" y="6356350"/>
            <a:ext cx="2743200" cy="365125"/>
          </a:xfrm>
        </p:spPr>
        <p:txBody>
          <a:bodyPr anchor="ctr">
            <a:normAutofit/>
          </a:bodyPr>
          <a:lstStyle/>
          <a:p>
            <a:pPr>
              <a:spcAft>
                <a:spcPts val="600"/>
              </a:spcAft>
            </a:pPr>
            <a:fld id="{EF618777-DABF-4A94-BEC4-636EE7A65095}" type="datetime1">
              <a:rPr lang="en-US"/>
              <a:pPr>
                <a:spcAft>
                  <a:spcPts val="600"/>
                </a:spcAft>
              </a:pPr>
              <a:t>11/21/2025</a:t>
            </a:fld>
            <a:endParaRPr lang="en-US"/>
          </a:p>
        </p:txBody>
      </p:sp>
    </p:spTree>
    <p:extLst>
      <p:ext uri="{BB962C8B-B14F-4D97-AF65-F5344CB8AC3E}">
        <p14:creationId xmlns:p14="http://schemas.microsoft.com/office/powerpoint/2010/main" val="2716495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F59E-B783-ABE9-A2A7-9A98566C9C6A}"/>
              </a:ext>
            </a:extLst>
          </p:cNvPr>
          <p:cNvSpPr>
            <a:spLocks noGrp="1"/>
          </p:cNvSpPr>
          <p:nvPr>
            <p:ph type="title"/>
          </p:nvPr>
        </p:nvSpPr>
        <p:spPr/>
        <p:txBody>
          <a:bodyPr/>
          <a:lstStyle/>
          <a:p>
            <a:r>
              <a:rPr lang="en-US"/>
              <a:t>Online </a:t>
            </a:r>
            <a:r>
              <a:rPr lang="en-US" err="1"/>
              <a:t>udžbenici</a:t>
            </a:r>
            <a:r>
              <a:rPr lang="en-US"/>
              <a:t> </a:t>
            </a:r>
            <a:r>
              <a:rPr lang="en-US" err="1"/>
              <a:t>i</a:t>
            </a:r>
            <a:r>
              <a:rPr lang="en-US"/>
              <a:t> </a:t>
            </a:r>
            <a:r>
              <a:rPr lang="en-US" err="1"/>
              <a:t>priručnici</a:t>
            </a:r>
          </a:p>
        </p:txBody>
      </p:sp>
      <p:sp>
        <p:nvSpPr>
          <p:cNvPr id="3" name="Content Placeholder 2">
            <a:extLst>
              <a:ext uri="{FF2B5EF4-FFF2-40B4-BE49-F238E27FC236}">
                <a16:creationId xmlns:a16="http://schemas.microsoft.com/office/drawing/2014/main" id="{0254FA59-4748-C488-39EF-E4A701DB02DA}"/>
              </a:ext>
            </a:extLst>
          </p:cNvPr>
          <p:cNvSpPr>
            <a:spLocks noGrp="1"/>
          </p:cNvSpPr>
          <p:nvPr>
            <p:ph idx="1"/>
          </p:nvPr>
        </p:nvSpPr>
        <p:spPr/>
        <p:txBody>
          <a:bodyPr vert="horz" lIns="91440" tIns="45720" rIns="91440" bIns="45720" rtlCol="0" anchor="t">
            <a:normAutofit fontScale="85000" lnSpcReduction="10000"/>
          </a:bodyPr>
          <a:lstStyle/>
          <a:p>
            <a:r>
              <a:rPr lang="en-US" sz="2400">
                <a:hlinkClick r:id="rId2"/>
              </a:rPr>
              <a:t>Medijska pismenost.hr: edukativni priručnik: umjetna inteligencija u obrazovanju</a:t>
            </a:r>
          </a:p>
          <a:p>
            <a:r>
              <a:rPr lang="en-US" sz="2400">
                <a:hlinkClick r:id="rId3"/>
              </a:rPr>
              <a:t>Dalia Kager: Umjetna inteligencija – razvoj i primjena (priručnik za početno učenje)</a:t>
            </a:r>
            <a:endParaRPr lang="en-US" sz="2400"/>
          </a:p>
          <a:p>
            <a:r>
              <a:rPr lang="en-US" sz="2400">
                <a:hlinkClick r:id="rId4"/>
              </a:rPr>
              <a:t>Marko Brajković: Alati budućnosti - izrada obrazovnih sadržaja s pomoću alata UI</a:t>
            </a:r>
          </a:p>
          <a:p>
            <a:r>
              <a:rPr lang="en-US" sz="2400">
                <a:solidFill>
                  <a:srgbClr val="000000"/>
                </a:solidFill>
                <a:latin typeface="Avenir Next LT Pro"/>
                <a:cs typeface="Poppins"/>
                <a:hlinkClick r:id="rId5"/>
              </a:rPr>
              <a:t>Artificial Inteligence with MIT app inventor</a:t>
            </a:r>
          </a:p>
          <a:p>
            <a:r>
              <a:rPr lang="en-US" sz="2400">
                <a:solidFill>
                  <a:srgbClr val="000000"/>
                </a:solidFill>
                <a:latin typeface="Avenir Next LT Pro"/>
                <a:cs typeface="Poppins"/>
                <a:hlinkClick r:id="rId6"/>
              </a:rPr>
              <a:t>Stipaničev, Šerić, Braović: Uvod u UI</a:t>
            </a:r>
            <a:endParaRPr lang="en-US" sz="2400">
              <a:solidFill>
                <a:srgbClr val="000000"/>
              </a:solidFill>
              <a:latin typeface="Avenir Next LT Pro"/>
              <a:cs typeface="Poppins"/>
            </a:endParaRPr>
          </a:p>
          <a:p>
            <a:r>
              <a:rPr lang="en-US" sz="2400">
                <a:solidFill>
                  <a:srgbClr val="000000"/>
                </a:solidFill>
                <a:ea typeface="+mn-lt"/>
                <a:cs typeface="+mn-lt"/>
                <a:hlinkClick r:id="rId7"/>
              </a:rPr>
              <a:t>Priručnik kurikuluma Umjetna inteligencija (UI) kroz Microsoft okruženje</a:t>
            </a:r>
            <a:endParaRPr lang="en-US" sz="2400">
              <a:solidFill>
                <a:srgbClr val="000000"/>
              </a:solidFill>
              <a:latin typeface="Avenir Next LT Pro"/>
              <a:cs typeface="Poppins"/>
            </a:endParaRPr>
          </a:p>
          <a:p>
            <a:r>
              <a:rPr lang="en-US" b="1">
                <a:solidFill>
                  <a:srgbClr val="FFFFFF"/>
                </a:solidFill>
                <a:latin typeface="Poppins"/>
                <a:cs typeface="Poppins"/>
              </a:rPr>
              <a:t>Artificial Intelligence with MIT App Invent</a:t>
            </a:r>
            <a:endParaRPr lang="en-US"/>
          </a:p>
        </p:txBody>
      </p:sp>
      <p:sp>
        <p:nvSpPr>
          <p:cNvPr id="5" name="Date Placeholder 4">
            <a:extLst>
              <a:ext uri="{FF2B5EF4-FFF2-40B4-BE49-F238E27FC236}">
                <a16:creationId xmlns:a16="http://schemas.microsoft.com/office/drawing/2014/main" id="{7FE97409-A8FD-DCC0-1F02-E044DB4A0AFF}"/>
              </a:ext>
            </a:extLst>
          </p:cNvPr>
          <p:cNvSpPr>
            <a:spLocks noGrp="1"/>
          </p:cNvSpPr>
          <p:nvPr>
            <p:ph type="dt" sz="half" idx="10"/>
          </p:nvPr>
        </p:nvSpPr>
        <p:spPr/>
        <p:txBody>
          <a:bodyPr/>
          <a:lstStyle/>
          <a:p>
            <a:fld id="{0BF656A8-EB39-4FC2-B6A5-F6077EBE37CC}" type="datetime1">
              <a:t>11/21/2025</a:t>
            </a:fld>
            <a:endParaRPr lang="en-US"/>
          </a:p>
        </p:txBody>
      </p:sp>
    </p:spTree>
    <p:extLst>
      <p:ext uri="{BB962C8B-B14F-4D97-AF65-F5344CB8AC3E}">
        <p14:creationId xmlns:p14="http://schemas.microsoft.com/office/powerpoint/2010/main" val="4074464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1ED8-7912-91D1-1809-EEA249A899DB}"/>
              </a:ext>
            </a:extLst>
          </p:cNvPr>
          <p:cNvSpPr>
            <a:spLocks noGrp="1"/>
          </p:cNvSpPr>
          <p:nvPr>
            <p:ph type="title"/>
          </p:nvPr>
        </p:nvSpPr>
        <p:spPr/>
        <p:txBody>
          <a:bodyPr>
            <a:normAutofit/>
          </a:bodyPr>
          <a:lstStyle/>
          <a:p>
            <a:r>
              <a:rPr lang="en-US"/>
              <a:t>Online </a:t>
            </a:r>
            <a:r>
              <a:rPr lang="en-US" err="1"/>
              <a:t>tečajevi</a:t>
            </a:r>
          </a:p>
        </p:txBody>
      </p:sp>
      <p:sp>
        <p:nvSpPr>
          <p:cNvPr id="3" name="Content Placeholder 2">
            <a:extLst>
              <a:ext uri="{FF2B5EF4-FFF2-40B4-BE49-F238E27FC236}">
                <a16:creationId xmlns:a16="http://schemas.microsoft.com/office/drawing/2014/main" id="{A112ECE5-D5D2-ABF2-4C17-683802149BCF}"/>
              </a:ext>
            </a:extLst>
          </p:cNvPr>
          <p:cNvSpPr>
            <a:spLocks noGrp="1"/>
          </p:cNvSpPr>
          <p:nvPr>
            <p:ph idx="1"/>
          </p:nvPr>
        </p:nvSpPr>
        <p:spPr/>
        <p:txBody>
          <a:bodyPr vert="horz" lIns="91440" tIns="45720" rIns="91440" bIns="45720" rtlCol="0" anchor="t">
            <a:normAutofit lnSpcReduction="10000"/>
          </a:bodyPr>
          <a:lstStyle/>
          <a:p>
            <a:r>
              <a:rPr lang="en-US">
                <a:hlinkClick r:id="rId2"/>
              </a:rPr>
              <a:t>AI for Oceans</a:t>
            </a:r>
          </a:p>
          <a:p>
            <a:r>
              <a:rPr lang="en-US">
                <a:hlinkClick r:id="rId3"/>
              </a:rPr>
              <a:t>MindSpark AI for kids</a:t>
            </a:r>
            <a:endParaRPr lang="en-US"/>
          </a:p>
          <a:p>
            <a:r>
              <a:rPr lang="en-US">
                <a:hlinkClick r:id="rId4"/>
              </a:rPr>
              <a:t>Elements of AI</a:t>
            </a:r>
          </a:p>
          <a:p>
            <a:r>
              <a:rPr lang="en-US">
                <a:hlinkClick r:id="rId5"/>
              </a:rPr>
              <a:t>European Schoolnet Academy: Unlocking the Power of AI in education</a:t>
            </a:r>
          </a:p>
          <a:p>
            <a:r>
              <a:rPr lang="en-US">
                <a:hlinkClick r:id="rId6"/>
              </a:rPr>
              <a:t>Common sense education: </a:t>
            </a:r>
            <a:r>
              <a:rPr lang="en-US">
                <a:ea typeface="+mn-lt"/>
                <a:cs typeface="+mn-lt"/>
                <a:hlinkClick r:id="rId6"/>
              </a:rPr>
              <a:t>AI Literacy Lessons for Grades 6–12</a:t>
            </a:r>
            <a:endParaRPr lang="en-US"/>
          </a:p>
        </p:txBody>
      </p:sp>
      <p:sp>
        <p:nvSpPr>
          <p:cNvPr id="4" name="Date Placeholder 3">
            <a:extLst>
              <a:ext uri="{FF2B5EF4-FFF2-40B4-BE49-F238E27FC236}">
                <a16:creationId xmlns:a16="http://schemas.microsoft.com/office/drawing/2014/main" id="{4C1F6C6D-9987-D8CD-A9D0-1D0D6F85AEA7}"/>
              </a:ext>
            </a:extLst>
          </p:cNvPr>
          <p:cNvSpPr>
            <a:spLocks noGrp="1"/>
          </p:cNvSpPr>
          <p:nvPr>
            <p:ph type="dt" sz="half" idx="10"/>
          </p:nvPr>
        </p:nvSpPr>
        <p:spPr/>
        <p:txBody>
          <a:bodyPr/>
          <a:lstStyle/>
          <a:p>
            <a:fld id="{DA3A8D4E-3D9F-4A9F-BF5A-9A040A2202E3}" type="datetime1">
              <a:t>11/21/2025</a:t>
            </a:fld>
            <a:endParaRPr lang="en-US"/>
          </a:p>
        </p:txBody>
      </p:sp>
    </p:spTree>
    <p:extLst>
      <p:ext uri="{BB962C8B-B14F-4D97-AF65-F5344CB8AC3E}">
        <p14:creationId xmlns:p14="http://schemas.microsoft.com/office/powerpoint/2010/main" val="4006052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1697-878C-809C-D656-A746ADC09E88}"/>
              </a:ext>
            </a:extLst>
          </p:cNvPr>
          <p:cNvSpPr>
            <a:spLocks noGrp="1"/>
          </p:cNvSpPr>
          <p:nvPr>
            <p:ph type="title"/>
          </p:nvPr>
        </p:nvSpPr>
        <p:spPr/>
        <p:txBody>
          <a:bodyPr/>
          <a:lstStyle/>
          <a:p>
            <a:r>
              <a:rPr lang="en-US" err="1"/>
              <a:t>Znanstveni</a:t>
            </a:r>
            <a:r>
              <a:rPr lang="en-US"/>
              <a:t> </a:t>
            </a:r>
            <a:r>
              <a:rPr lang="en-US" err="1"/>
              <a:t>i</a:t>
            </a:r>
            <a:r>
              <a:rPr lang="en-US"/>
              <a:t> </a:t>
            </a:r>
            <a:r>
              <a:rPr lang="en-US" err="1"/>
              <a:t>stručni</a:t>
            </a:r>
            <a:r>
              <a:rPr lang="en-US"/>
              <a:t> </a:t>
            </a:r>
            <a:r>
              <a:rPr lang="en-US" err="1"/>
              <a:t>članci</a:t>
            </a:r>
            <a:endParaRPr lang="en-US"/>
          </a:p>
        </p:txBody>
      </p:sp>
      <p:sp>
        <p:nvSpPr>
          <p:cNvPr id="3" name="Content Placeholder 2">
            <a:extLst>
              <a:ext uri="{FF2B5EF4-FFF2-40B4-BE49-F238E27FC236}">
                <a16:creationId xmlns:a16="http://schemas.microsoft.com/office/drawing/2014/main" id="{C5732386-DFAE-CF31-EFA6-C0E6B133C3F8}"/>
              </a:ext>
            </a:extLst>
          </p:cNvPr>
          <p:cNvSpPr>
            <a:spLocks noGrp="1"/>
          </p:cNvSpPr>
          <p:nvPr>
            <p:ph idx="1"/>
          </p:nvPr>
        </p:nvSpPr>
        <p:spPr/>
        <p:txBody>
          <a:bodyPr vert="horz" lIns="91440" tIns="45720" rIns="91440" bIns="45720" rtlCol="0" anchor="t">
            <a:normAutofit fontScale="92500" lnSpcReduction="10000"/>
          </a:bodyPr>
          <a:lstStyle/>
          <a:p>
            <a:r>
              <a:rPr lang="en-US">
                <a:ea typeface="+mn-lt"/>
                <a:cs typeface="+mn-lt"/>
                <a:hlinkClick r:id="rId2"/>
              </a:rPr>
              <a:t>Europska komisija. (2024). Etičke smjernice namijenjene nastavnom osoblju za upotrebu umjetne inteligencije i podataka u podučavanju i učenju</a:t>
            </a:r>
            <a:endParaRPr lang="en-US">
              <a:ea typeface="+mn-lt"/>
              <a:cs typeface="+mn-lt"/>
            </a:endParaRPr>
          </a:p>
          <a:p>
            <a:r>
              <a:rPr lang="en-US">
                <a:ea typeface="+mn-lt"/>
                <a:cs typeface="+mn-lt"/>
                <a:hlinkClick r:id="rId3"/>
              </a:rPr>
              <a:t>Karpouzis, K., Pantazatos, D., Taouki, J. i Meli, K. (2024). Tailoring education with GenAI: A new horizon in lesson planning</a:t>
            </a:r>
          </a:p>
          <a:p>
            <a:r>
              <a:rPr lang="en-US">
                <a:ea typeface="+mn-lt"/>
                <a:cs typeface="+mn-lt"/>
                <a:hlinkClick r:id="rId4"/>
              </a:rPr>
              <a:t>Ivanković, J. (2025). PRIMJENA UMJETNE INTELIGENCIJE U OBRAZOVANJU: STAVOVI MLADIH</a:t>
            </a:r>
          </a:p>
          <a:p>
            <a:r>
              <a:rPr lang="en-US">
                <a:ea typeface="+mn-lt"/>
                <a:cs typeface="+mn-lt"/>
                <a:hlinkClick r:id="rId5"/>
              </a:rPr>
              <a:t>Varga, M. i Ružić, D. (2024.) UI u obrazovanju</a:t>
            </a:r>
            <a:endParaRPr lang="en-US">
              <a:ea typeface="+mn-lt"/>
              <a:cs typeface="+mn-lt"/>
            </a:endParaRPr>
          </a:p>
        </p:txBody>
      </p:sp>
      <p:sp>
        <p:nvSpPr>
          <p:cNvPr id="4" name="Date Placeholder 3">
            <a:extLst>
              <a:ext uri="{FF2B5EF4-FFF2-40B4-BE49-F238E27FC236}">
                <a16:creationId xmlns:a16="http://schemas.microsoft.com/office/drawing/2014/main" id="{F99BE96D-1746-F6F9-7DEE-8B49B39AAAD1}"/>
              </a:ext>
            </a:extLst>
          </p:cNvPr>
          <p:cNvSpPr>
            <a:spLocks noGrp="1"/>
          </p:cNvSpPr>
          <p:nvPr>
            <p:ph type="dt" sz="half" idx="10"/>
          </p:nvPr>
        </p:nvSpPr>
        <p:spPr/>
        <p:txBody>
          <a:bodyPr/>
          <a:lstStyle/>
          <a:p>
            <a:fld id="{8259F60D-749D-4919-B8EB-65569F166152}" type="datetime1">
              <a:t>11/21/2025</a:t>
            </a:fld>
            <a:endParaRPr lang="en-US"/>
          </a:p>
        </p:txBody>
      </p:sp>
    </p:spTree>
    <p:extLst>
      <p:ext uri="{BB962C8B-B14F-4D97-AF65-F5344CB8AC3E}">
        <p14:creationId xmlns:p14="http://schemas.microsoft.com/office/powerpoint/2010/main" val="613084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1649-8164-AAB5-1CF1-239E3FEEA9F8}"/>
              </a:ext>
            </a:extLst>
          </p:cNvPr>
          <p:cNvSpPr>
            <a:spLocks noGrp="1"/>
          </p:cNvSpPr>
          <p:nvPr>
            <p:ph type="title"/>
          </p:nvPr>
        </p:nvSpPr>
        <p:spPr/>
        <p:txBody>
          <a:bodyPr/>
          <a:lstStyle/>
          <a:p>
            <a:r>
              <a:rPr lang="en-US"/>
              <a:t>Videomaterijali</a:t>
            </a:r>
          </a:p>
        </p:txBody>
      </p:sp>
      <p:sp>
        <p:nvSpPr>
          <p:cNvPr id="3" name="Content Placeholder 2">
            <a:extLst>
              <a:ext uri="{FF2B5EF4-FFF2-40B4-BE49-F238E27FC236}">
                <a16:creationId xmlns:a16="http://schemas.microsoft.com/office/drawing/2014/main" id="{B9F9BF64-B5F0-4133-F68C-1270CA1B4784}"/>
              </a:ext>
            </a:extLst>
          </p:cNvPr>
          <p:cNvSpPr>
            <a:spLocks noGrp="1"/>
          </p:cNvSpPr>
          <p:nvPr>
            <p:ph idx="1"/>
          </p:nvPr>
        </p:nvSpPr>
        <p:spPr/>
        <p:txBody>
          <a:bodyPr vert="horz" lIns="91440" tIns="45720" rIns="91440" bIns="45720" rtlCol="0" anchor="t">
            <a:normAutofit/>
          </a:bodyPr>
          <a:lstStyle/>
          <a:p>
            <a:r>
              <a:rPr lang="en-US">
                <a:hlinkClick r:id="rId2"/>
              </a:rPr>
              <a:t>Medijska pismenost.hr: edukativni video o UI</a:t>
            </a:r>
          </a:p>
          <a:p>
            <a:r>
              <a:rPr lang="en-US">
                <a:hlinkClick r:id="rId3"/>
              </a:rPr>
              <a:t>3blue1brown: Neural Networks</a:t>
            </a:r>
          </a:p>
          <a:p>
            <a:r>
              <a:rPr lang="en-US">
                <a:hlinkClick r:id="rId4"/>
              </a:rPr>
              <a:t>Mblock/Scratch tutorial: self driving car</a:t>
            </a:r>
          </a:p>
          <a:p>
            <a:r>
              <a:rPr lang="en-US">
                <a:hlinkClick r:id="rId5"/>
              </a:rPr>
              <a:t>Arjana Blažić: AI in the classroom</a:t>
            </a:r>
          </a:p>
          <a:p>
            <a:r>
              <a:rPr lang="en-US">
                <a:hlinkClick r:id="rId6"/>
              </a:rPr>
              <a:t>Smile and learn: AI for kids</a:t>
            </a:r>
            <a:endParaRPr lang="en-US"/>
          </a:p>
        </p:txBody>
      </p:sp>
      <p:sp>
        <p:nvSpPr>
          <p:cNvPr id="4" name="Date Placeholder 3">
            <a:extLst>
              <a:ext uri="{FF2B5EF4-FFF2-40B4-BE49-F238E27FC236}">
                <a16:creationId xmlns:a16="http://schemas.microsoft.com/office/drawing/2014/main" id="{F39CBE3C-CEDE-84AD-DEB4-7B9A9BDCACBF}"/>
              </a:ext>
            </a:extLst>
          </p:cNvPr>
          <p:cNvSpPr>
            <a:spLocks noGrp="1"/>
          </p:cNvSpPr>
          <p:nvPr>
            <p:ph type="dt" sz="half" idx="10"/>
          </p:nvPr>
        </p:nvSpPr>
        <p:spPr/>
        <p:txBody>
          <a:bodyPr/>
          <a:lstStyle/>
          <a:p>
            <a:fld id="{54568849-17BC-45CC-B4CD-F0BE31CC5C1A}" type="datetime1">
              <a:t>11/21/2025</a:t>
            </a:fld>
            <a:endParaRPr lang="en-US"/>
          </a:p>
        </p:txBody>
      </p:sp>
    </p:spTree>
    <p:extLst>
      <p:ext uri="{BB962C8B-B14F-4D97-AF65-F5344CB8AC3E}">
        <p14:creationId xmlns:p14="http://schemas.microsoft.com/office/powerpoint/2010/main" val="3795103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0CCD-DE4B-07A9-D7D7-1EDA34B3E2B7}"/>
              </a:ext>
            </a:extLst>
          </p:cNvPr>
          <p:cNvSpPr>
            <a:spLocks noGrp="1"/>
          </p:cNvSpPr>
          <p:nvPr>
            <p:ph type="title"/>
          </p:nvPr>
        </p:nvSpPr>
        <p:spPr/>
        <p:txBody>
          <a:bodyPr/>
          <a:lstStyle/>
          <a:p>
            <a:r>
              <a:rPr lang="en-US" err="1"/>
              <a:t>Radionice</a:t>
            </a:r>
            <a:r>
              <a:rPr lang="en-US"/>
              <a:t> </a:t>
            </a:r>
            <a:r>
              <a:rPr lang="en-US" err="1"/>
              <a:t>i</a:t>
            </a:r>
            <a:r>
              <a:rPr lang="en-US"/>
              <a:t> </a:t>
            </a:r>
            <a:r>
              <a:rPr lang="en-US" err="1"/>
              <a:t>webinari</a:t>
            </a:r>
          </a:p>
        </p:txBody>
      </p:sp>
      <p:sp>
        <p:nvSpPr>
          <p:cNvPr id="3" name="Content Placeholder 2">
            <a:extLst>
              <a:ext uri="{FF2B5EF4-FFF2-40B4-BE49-F238E27FC236}">
                <a16:creationId xmlns:a16="http://schemas.microsoft.com/office/drawing/2014/main" id="{9210C233-F153-3229-B9FD-1DCC300BC98C}"/>
              </a:ext>
            </a:extLst>
          </p:cNvPr>
          <p:cNvSpPr>
            <a:spLocks noGrp="1"/>
          </p:cNvSpPr>
          <p:nvPr>
            <p:ph idx="1"/>
          </p:nvPr>
        </p:nvSpPr>
        <p:spPr/>
        <p:txBody>
          <a:bodyPr vert="horz" lIns="91440" tIns="45720" rIns="91440" bIns="45720" rtlCol="0" anchor="t">
            <a:normAutofit/>
          </a:bodyPr>
          <a:lstStyle/>
          <a:p>
            <a:r>
              <a:rPr lang="en-US">
                <a:hlinkClick r:id="rId2"/>
              </a:rPr>
              <a:t>ENTER konferencija 2024.</a:t>
            </a:r>
          </a:p>
          <a:p>
            <a:r>
              <a:rPr lang="en-US">
                <a:hlinkClick r:id="rId3"/>
              </a:rPr>
              <a:t>StemKA</a:t>
            </a:r>
          </a:p>
          <a:p>
            <a:r>
              <a:rPr lang="en-US">
                <a:hlinkClick r:id="rId4"/>
              </a:rPr>
              <a:t>Udruga suradnici u učenju: UI u obrazovanju</a:t>
            </a:r>
            <a:endParaRPr lang="en-US"/>
          </a:p>
        </p:txBody>
      </p:sp>
      <p:sp>
        <p:nvSpPr>
          <p:cNvPr id="4" name="Date Placeholder 3">
            <a:extLst>
              <a:ext uri="{FF2B5EF4-FFF2-40B4-BE49-F238E27FC236}">
                <a16:creationId xmlns:a16="http://schemas.microsoft.com/office/drawing/2014/main" id="{B3F5A7E6-DD9F-B058-6E7E-225CC44FABA8}"/>
              </a:ext>
            </a:extLst>
          </p:cNvPr>
          <p:cNvSpPr>
            <a:spLocks noGrp="1"/>
          </p:cNvSpPr>
          <p:nvPr>
            <p:ph type="dt" sz="half" idx="10"/>
          </p:nvPr>
        </p:nvSpPr>
        <p:spPr/>
        <p:txBody>
          <a:bodyPr/>
          <a:lstStyle/>
          <a:p>
            <a:fld id="{F77281E4-8EFB-43EC-B919-2C79B4E11880}" type="datetime1">
              <a:t>11/21/2025</a:t>
            </a:fld>
            <a:endParaRPr lang="en-US"/>
          </a:p>
        </p:txBody>
      </p:sp>
    </p:spTree>
    <p:extLst>
      <p:ext uri="{BB962C8B-B14F-4D97-AF65-F5344CB8AC3E}">
        <p14:creationId xmlns:p14="http://schemas.microsoft.com/office/powerpoint/2010/main" val="3306615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4AE779-7053-1DC4-2F8E-A47FB9ACFA61}"/>
              </a:ext>
            </a:extLst>
          </p:cNvPr>
          <p:cNvSpPr>
            <a:spLocks noGrp="1"/>
          </p:cNvSpPr>
          <p:nvPr>
            <p:ph type="title"/>
          </p:nvPr>
        </p:nvSpPr>
        <p:spPr>
          <a:xfrm>
            <a:off x="868680" y="1709928"/>
            <a:ext cx="3099816" cy="1709928"/>
          </a:xfrm>
        </p:spPr>
        <p:txBody>
          <a:bodyPr anchor="t">
            <a:normAutofit/>
          </a:bodyPr>
          <a:lstStyle/>
          <a:p>
            <a:r>
              <a:rPr lang="hr-HR"/>
              <a:t>Izrada vlastitih DOS-eva</a:t>
            </a:r>
            <a:endParaRPr lang="sr-Latn-RS" err="1"/>
          </a:p>
        </p:txBody>
      </p:sp>
      <p:pic>
        <p:nvPicPr>
          <p:cNvPr id="15" name="Content Placeholder 14" descr="A blue and orange pie chart&#10;&#10;AI-generated content may be incorrect.">
            <a:extLst>
              <a:ext uri="{FF2B5EF4-FFF2-40B4-BE49-F238E27FC236}">
                <a16:creationId xmlns:a16="http://schemas.microsoft.com/office/drawing/2014/main" id="{1EA99541-33E4-C458-4C59-1E551D4D64F3}"/>
              </a:ext>
            </a:extLst>
          </p:cNvPr>
          <p:cNvPicPr>
            <a:picLocks noGrp="1" noChangeAspect="1"/>
          </p:cNvPicPr>
          <p:nvPr>
            <p:ph type="pic" idx="1"/>
          </p:nvPr>
        </p:nvPicPr>
        <p:blipFill>
          <a:blip r:embed="rId3"/>
          <a:stretch/>
        </p:blipFill>
        <p:spPr>
          <a:xfrm>
            <a:off x="4965192" y="1477636"/>
            <a:ext cx="6729984" cy="4012455"/>
          </a:xfrm>
          <a:noFill/>
        </p:spPr>
      </p:pic>
      <p:sp>
        <p:nvSpPr>
          <p:cNvPr id="20" name="Text Placeholder 3">
            <a:extLst>
              <a:ext uri="{FF2B5EF4-FFF2-40B4-BE49-F238E27FC236}">
                <a16:creationId xmlns:a16="http://schemas.microsoft.com/office/drawing/2014/main" id="{4AF6320C-D570-D713-8FEA-14D00588AF5D}"/>
              </a:ext>
            </a:extLst>
          </p:cNvPr>
          <p:cNvSpPr>
            <a:spLocks noGrp="1"/>
          </p:cNvSpPr>
          <p:nvPr>
            <p:ph type="body" sz="half" idx="2"/>
          </p:nvPr>
        </p:nvSpPr>
        <p:spPr>
          <a:xfrm>
            <a:off x="868680" y="3438144"/>
            <a:ext cx="3099816" cy="2057400"/>
          </a:xfrm>
        </p:spPr>
        <p:txBody>
          <a:bodyPr/>
          <a:lstStyle/>
          <a:p>
            <a:endParaRPr lang="en-US"/>
          </a:p>
        </p:txBody>
      </p:sp>
      <p:sp>
        <p:nvSpPr>
          <p:cNvPr id="5" name="Rezervirano mjesto datuma 4">
            <a:extLst>
              <a:ext uri="{FF2B5EF4-FFF2-40B4-BE49-F238E27FC236}">
                <a16:creationId xmlns:a16="http://schemas.microsoft.com/office/drawing/2014/main" id="{D942F003-FE44-BAF4-64FD-8C9F0942F808}"/>
              </a:ext>
            </a:extLst>
          </p:cNvPr>
          <p:cNvSpPr>
            <a:spLocks noGrp="1"/>
          </p:cNvSpPr>
          <p:nvPr>
            <p:ph type="dt" sz="half" idx="10"/>
          </p:nvPr>
        </p:nvSpPr>
        <p:spPr>
          <a:xfrm>
            <a:off x="868680" y="6356350"/>
            <a:ext cx="2743200" cy="365125"/>
          </a:xfrm>
        </p:spPr>
        <p:txBody>
          <a:bodyPr anchor="ctr">
            <a:normAutofit/>
          </a:bodyPr>
          <a:lstStyle/>
          <a:p>
            <a:pPr>
              <a:spcAft>
                <a:spcPts val="600"/>
              </a:spcAft>
            </a:pPr>
            <a:fld id="{5B0604A0-640C-49A1-B4E2-C5019DDF73F2}" type="datetime1">
              <a:rPr lang="en-US"/>
              <a:pPr>
                <a:spcAft>
                  <a:spcPts val="600"/>
                </a:spcAft>
              </a:pPr>
              <a:t>11/21/2025</a:t>
            </a:fld>
            <a:endParaRPr lang="en-US"/>
          </a:p>
        </p:txBody>
      </p:sp>
    </p:spTree>
    <p:extLst>
      <p:ext uri="{BB962C8B-B14F-4D97-AF65-F5344CB8AC3E}">
        <p14:creationId xmlns:p14="http://schemas.microsoft.com/office/powerpoint/2010/main" val="3437681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D424-0066-6344-362E-A17D1CBBB8AB}"/>
              </a:ext>
            </a:extLst>
          </p:cNvPr>
          <p:cNvSpPr>
            <a:spLocks noGrp="1"/>
          </p:cNvSpPr>
          <p:nvPr>
            <p:ph type="title"/>
          </p:nvPr>
        </p:nvSpPr>
        <p:spPr>
          <a:xfrm>
            <a:off x="868680" y="1709928"/>
            <a:ext cx="3099816" cy="1709928"/>
          </a:xfrm>
        </p:spPr>
        <p:txBody>
          <a:bodyPr anchor="t">
            <a:normAutofit/>
          </a:bodyPr>
          <a:lstStyle/>
          <a:p>
            <a:r>
              <a:rPr lang="en-US" sz="3100" err="1"/>
              <a:t>Vrijeme</a:t>
            </a:r>
            <a:r>
              <a:rPr lang="en-US" sz="3100"/>
              <a:t> </a:t>
            </a:r>
            <a:r>
              <a:rPr lang="en-US" sz="3100" err="1"/>
              <a:t>potrebno</a:t>
            </a:r>
            <a:r>
              <a:rPr lang="en-US" sz="3100"/>
              <a:t> za </a:t>
            </a:r>
            <a:r>
              <a:rPr lang="en-US" sz="3100" err="1"/>
              <a:t>izradu</a:t>
            </a:r>
            <a:r>
              <a:rPr lang="en-US" sz="3100"/>
              <a:t> DOS-eva</a:t>
            </a:r>
          </a:p>
        </p:txBody>
      </p:sp>
      <p:pic>
        <p:nvPicPr>
          <p:cNvPr id="12" name="Content Placeholder 11">
            <a:extLst>
              <a:ext uri="{FF2B5EF4-FFF2-40B4-BE49-F238E27FC236}">
                <a16:creationId xmlns:a16="http://schemas.microsoft.com/office/drawing/2014/main" id="{A084D22A-B8E2-B111-581D-580EDA946B7D}"/>
              </a:ext>
            </a:extLst>
          </p:cNvPr>
          <p:cNvPicPr>
            <a:picLocks noGrp="1" noChangeAspect="1"/>
          </p:cNvPicPr>
          <p:nvPr>
            <p:ph type="pic" idx="1"/>
          </p:nvPr>
        </p:nvPicPr>
        <p:blipFill>
          <a:blip r:embed="rId3"/>
          <a:stretch/>
        </p:blipFill>
        <p:spPr>
          <a:xfrm>
            <a:off x="4965192" y="1481693"/>
            <a:ext cx="6729984" cy="4004341"/>
          </a:xfrm>
          <a:noFill/>
        </p:spPr>
      </p:pic>
      <p:sp>
        <p:nvSpPr>
          <p:cNvPr id="17" name="Text Placeholder 3">
            <a:extLst>
              <a:ext uri="{FF2B5EF4-FFF2-40B4-BE49-F238E27FC236}">
                <a16:creationId xmlns:a16="http://schemas.microsoft.com/office/drawing/2014/main" id="{E8E82FC9-77F8-0748-9118-AA983A935E9B}"/>
              </a:ext>
            </a:extLst>
          </p:cNvPr>
          <p:cNvSpPr>
            <a:spLocks noGrp="1"/>
          </p:cNvSpPr>
          <p:nvPr>
            <p:ph type="body" sz="half" idx="2"/>
          </p:nvPr>
        </p:nvSpPr>
        <p:spPr>
          <a:xfrm>
            <a:off x="868680" y="3438144"/>
            <a:ext cx="3099816" cy="2057400"/>
          </a:xfrm>
        </p:spPr>
        <p:txBody>
          <a:bodyPr/>
          <a:lstStyle/>
          <a:p>
            <a:endParaRPr lang="en-US"/>
          </a:p>
        </p:txBody>
      </p:sp>
      <p:sp>
        <p:nvSpPr>
          <p:cNvPr id="5" name="Date Placeholder 4">
            <a:extLst>
              <a:ext uri="{FF2B5EF4-FFF2-40B4-BE49-F238E27FC236}">
                <a16:creationId xmlns:a16="http://schemas.microsoft.com/office/drawing/2014/main" id="{FAD5CDBB-F024-A1EF-D2C8-2BCB6A06E4DB}"/>
              </a:ext>
            </a:extLst>
          </p:cNvPr>
          <p:cNvSpPr>
            <a:spLocks noGrp="1"/>
          </p:cNvSpPr>
          <p:nvPr>
            <p:ph type="dt" sz="half" idx="10"/>
          </p:nvPr>
        </p:nvSpPr>
        <p:spPr>
          <a:xfrm>
            <a:off x="868680" y="6356350"/>
            <a:ext cx="2743200" cy="365125"/>
          </a:xfrm>
        </p:spPr>
        <p:txBody>
          <a:bodyPr anchor="ctr">
            <a:normAutofit/>
          </a:bodyPr>
          <a:lstStyle/>
          <a:p>
            <a:pPr>
              <a:spcAft>
                <a:spcPts val="600"/>
              </a:spcAft>
            </a:pPr>
            <a:fld id="{E6C6A1E2-00AB-43B0-ACD4-E75CB2273C35}" type="datetime1">
              <a:rPr lang="en-US"/>
              <a:pPr>
                <a:spcAft>
                  <a:spcPts val="600"/>
                </a:spcAft>
              </a:pPr>
              <a:t>11/21/2025</a:t>
            </a:fld>
            <a:endParaRPr lang="en-US"/>
          </a:p>
        </p:txBody>
      </p:sp>
    </p:spTree>
    <p:extLst>
      <p:ext uri="{BB962C8B-B14F-4D97-AF65-F5344CB8AC3E}">
        <p14:creationId xmlns:p14="http://schemas.microsoft.com/office/powerpoint/2010/main" val="2386608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7FDB-099B-6DEF-DF6B-E36E18B95155}"/>
              </a:ext>
            </a:extLst>
          </p:cNvPr>
          <p:cNvSpPr>
            <a:spLocks noGrp="1"/>
          </p:cNvSpPr>
          <p:nvPr>
            <p:ph type="title"/>
          </p:nvPr>
        </p:nvSpPr>
        <p:spPr>
          <a:xfrm>
            <a:off x="868680" y="1709928"/>
            <a:ext cx="3099816" cy="1709928"/>
          </a:xfrm>
        </p:spPr>
        <p:txBody>
          <a:bodyPr anchor="t">
            <a:normAutofit/>
          </a:bodyPr>
          <a:lstStyle/>
          <a:p>
            <a:r>
              <a:rPr lang="en-US" err="1"/>
              <a:t>Objavljivanje</a:t>
            </a:r>
            <a:r>
              <a:rPr lang="en-US"/>
              <a:t> DOS-</a:t>
            </a:r>
            <a:r>
              <a:rPr lang="en-US" err="1"/>
              <a:t>eva</a:t>
            </a:r>
            <a:r>
              <a:rPr lang="en-US"/>
              <a:t> </a:t>
            </a:r>
            <a:r>
              <a:rPr lang="en-US" err="1"/>
              <a:t>na</a:t>
            </a:r>
            <a:r>
              <a:rPr lang="en-US"/>
              <a:t> </a:t>
            </a:r>
            <a:r>
              <a:rPr lang="en-US" err="1"/>
              <a:t>Edutoriju</a:t>
            </a:r>
            <a:endParaRPr lang="en-US"/>
          </a:p>
        </p:txBody>
      </p:sp>
      <p:pic>
        <p:nvPicPr>
          <p:cNvPr id="10" name="Content Placeholder 9" descr="A graph with numbers and a green and blue circle&#10;&#10;AI-generated content may be incorrect.">
            <a:extLst>
              <a:ext uri="{FF2B5EF4-FFF2-40B4-BE49-F238E27FC236}">
                <a16:creationId xmlns:a16="http://schemas.microsoft.com/office/drawing/2014/main" id="{F579E12D-E6DA-7B7D-BA50-04A2D565E113}"/>
              </a:ext>
            </a:extLst>
          </p:cNvPr>
          <p:cNvPicPr>
            <a:picLocks noGrp="1" noChangeAspect="1"/>
          </p:cNvPicPr>
          <p:nvPr>
            <p:ph type="pic" idx="1"/>
          </p:nvPr>
        </p:nvPicPr>
        <p:blipFill>
          <a:blip r:embed="rId2"/>
          <a:stretch/>
        </p:blipFill>
        <p:spPr>
          <a:xfrm>
            <a:off x="4965192" y="1434441"/>
            <a:ext cx="6729984" cy="4098846"/>
          </a:xfrm>
          <a:noFill/>
        </p:spPr>
      </p:pic>
      <p:sp>
        <p:nvSpPr>
          <p:cNvPr id="15" name="Text Placeholder 3">
            <a:extLst>
              <a:ext uri="{FF2B5EF4-FFF2-40B4-BE49-F238E27FC236}">
                <a16:creationId xmlns:a16="http://schemas.microsoft.com/office/drawing/2014/main" id="{FD9AD24E-BB7A-0037-AEC0-0CD7A2EFB41E}"/>
              </a:ext>
            </a:extLst>
          </p:cNvPr>
          <p:cNvSpPr>
            <a:spLocks noGrp="1"/>
          </p:cNvSpPr>
          <p:nvPr>
            <p:ph type="body" sz="half" idx="2"/>
          </p:nvPr>
        </p:nvSpPr>
        <p:spPr>
          <a:xfrm>
            <a:off x="868680" y="3438144"/>
            <a:ext cx="3099816" cy="2057400"/>
          </a:xfrm>
        </p:spPr>
        <p:txBody>
          <a:bodyPr/>
          <a:lstStyle/>
          <a:p>
            <a:endParaRPr lang="en-US"/>
          </a:p>
        </p:txBody>
      </p:sp>
      <p:sp>
        <p:nvSpPr>
          <p:cNvPr id="7" name="Date Placeholder 6">
            <a:extLst>
              <a:ext uri="{FF2B5EF4-FFF2-40B4-BE49-F238E27FC236}">
                <a16:creationId xmlns:a16="http://schemas.microsoft.com/office/drawing/2014/main" id="{70816003-B771-A479-0D40-F26AC4FB6D5C}"/>
              </a:ext>
            </a:extLst>
          </p:cNvPr>
          <p:cNvSpPr>
            <a:spLocks noGrp="1"/>
          </p:cNvSpPr>
          <p:nvPr>
            <p:ph type="dt" sz="half" idx="10"/>
          </p:nvPr>
        </p:nvSpPr>
        <p:spPr>
          <a:xfrm>
            <a:off x="868680" y="6356350"/>
            <a:ext cx="2743200" cy="365125"/>
          </a:xfrm>
        </p:spPr>
        <p:txBody>
          <a:bodyPr anchor="ctr">
            <a:normAutofit/>
          </a:bodyPr>
          <a:lstStyle/>
          <a:p>
            <a:pPr>
              <a:spcAft>
                <a:spcPts val="600"/>
              </a:spcAft>
            </a:pPr>
            <a:fld id="{85CFAF50-8632-453D-8CFB-5713965A7C4E}" type="datetime1">
              <a:rPr lang="en-US"/>
              <a:pPr>
                <a:spcAft>
                  <a:spcPts val="600"/>
                </a:spcAft>
              </a:pPr>
              <a:t>11/21/2025</a:t>
            </a:fld>
            <a:endParaRPr lang="en-US"/>
          </a:p>
        </p:txBody>
      </p:sp>
    </p:spTree>
    <p:extLst>
      <p:ext uri="{BB962C8B-B14F-4D97-AF65-F5344CB8AC3E}">
        <p14:creationId xmlns:p14="http://schemas.microsoft.com/office/powerpoint/2010/main" val="88850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32E9-341F-4A40-65A4-2A4254B4F96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AC092C8-C474-52D3-33CF-6B706C2CF6E3}"/>
              </a:ext>
            </a:extLst>
          </p:cNvPr>
          <p:cNvSpPr>
            <a:spLocks noGrp="1"/>
          </p:cNvSpPr>
          <p:nvPr>
            <p:ph type="title"/>
          </p:nvPr>
        </p:nvSpPr>
        <p:spPr/>
        <p:txBody>
          <a:bodyPr>
            <a:normAutofit fontScale="90000"/>
          </a:bodyPr>
          <a:lstStyle/>
          <a:p>
            <a:r>
              <a:rPr lang="hr-HR"/>
              <a:t>Metodologija istraživanja - </a:t>
            </a:r>
            <a:r>
              <a:rPr lang="hr-HR" err="1"/>
              <a:t>eksploratorni</a:t>
            </a:r>
            <a:r>
              <a:rPr lang="hr-HR"/>
              <a:t> sekvencijalni dizajn + paralelni dizajn</a:t>
            </a:r>
          </a:p>
        </p:txBody>
      </p:sp>
      <p:graphicFrame>
        <p:nvGraphicFramePr>
          <p:cNvPr id="8" name="Rezervirano mjesto sadržaja 7">
            <a:extLst>
              <a:ext uri="{FF2B5EF4-FFF2-40B4-BE49-F238E27FC236}">
                <a16:creationId xmlns:a16="http://schemas.microsoft.com/office/drawing/2014/main" id="{418354D8-69D4-FF81-B41B-19E60D7F8684}"/>
              </a:ext>
            </a:extLst>
          </p:cNvPr>
          <p:cNvGraphicFramePr>
            <a:graphicFrameLocks noGrp="1"/>
          </p:cNvGraphicFramePr>
          <p:nvPr>
            <p:ph idx="1"/>
            <p:extLst>
              <p:ext uri="{D42A27DB-BD31-4B8C-83A1-F6EECF244321}">
                <p14:modId xmlns:p14="http://schemas.microsoft.com/office/powerpoint/2010/main" val="1654627746"/>
              </p:ext>
            </p:extLst>
          </p:nvPr>
        </p:nvGraphicFramePr>
        <p:xfrm>
          <a:off x="1116013" y="2350021"/>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zervirano mjesto datuma 4">
            <a:extLst>
              <a:ext uri="{FF2B5EF4-FFF2-40B4-BE49-F238E27FC236}">
                <a16:creationId xmlns:a16="http://schemas.microsoft.com/office/drawing/2014/main" id="{3AC67982-3BAE-3093-EAC9-6E795D4182BF}"/>
              </a:ext>
            </a:extLst>
          </p:cNvPr>
          <p:cNvSpPr>
            <a:spLocks noGrp="1"/>
          </p:cNvSpPr>
          <p:nvPr>
            <p:ph type="dt" sz="half" idx="10"/>
          </p:nvPr>
        </p:nvSpPr>
        <p:spPr/>
        <p:txBody>
          <a:bodyPr/>
          <a:lstStyle/>
          <a:p>
            <a:fld id="{8E040316-BB80-409F-BE66-B73D4E158F0D}" type="datetime1">
              <a:t>11/21/2025</a:t>
            </a:fld>
            <a:endParaRPr lang="en-US"/>
          </a:p>
        </p:txBody>
      </p:sp>
    </p:spTree>
    <p:extLst>
      <p:ext uri="{BB962C8B-B14F-4D97-AF65-F5344CB8AC3E}">
        <p14:creationId xmlns:p14="http://schemas.microsoft.com/office/powerpoint/2010/main" val="826592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657E96-7FD8-5FE8-89A3-FCCFAA5FE85D}"/>
              </a:ext>
            </a:extLst>
          </p:cNvPr>
          <p:cNvSpPr>
            <a:spLocks noGrp="1"/>
          </p:cNvSpPr>
          <p:nvPr>
            <p:ph type="title"/>
          </p:nvPr>
        </p:nvSpPr>
        <p:spPr/>
        <p:txBody>
          <a:bodyPr>
            <a:normAutofit/>
          </a:bodyPr>
          <a:lstStyle/>
          <a:p>
            <a:r>
              <a:rPr lang="hr-HR">
                <a:solidFill>
                  <a:schemeClr val="tx2"/>
                </a:solidFill>
              </a:rPr>
              <a:t>Izrada vlastitih DOS-</a:t>
            </a:r>
            <a:r>
              <a:rPr lang="hr-HR" err="1">
                <a:solidFill>
                  <a:schemeClr val="tx2"/>
                </a:solidFill>
              </a:rPr>
              <a:t>eva</a:t>
            </a:r>
            <a:r>
              <a:rPr lang="hr-HR">
                <a:solidFill>
                  <a:schemeClr val="tx2"/>
                </a:solidFill>
              </a:rPr>
              <a:t> </a:t>
            </a:r>
          </a:p>
        </p:txBody>
      </p:sp>
      <p:sp>
        <p:nvSpPr>
          <p:cNvPr id="3" name="Rezervirano mjesto sadržaja 2">
            <a:extLst>
              <a:ext uri="{FF2B5EF4-FFF2-40B4-BE49-F238E27FC236}">
                <a16:creationId xmlns:a16="http://schemas.microsoft.com/office/drawing/2014/main" id="{C27A700B-F416-EA4A-8E11-B1CDA8003315}"/>
              </a:ext>
            </a:extLst>
          </p:cNvPr>
          <p:cNvSpPr>
            <a:spLocks noGrp="1"/>
          </p:cNvSpPr>
          <p:nvPr>
            <p:ph sz="half" idx="1"/>
          </p:nvPr>
        </p:nvSpPr>
        <p:spPr/>
        <p:txBody>
          <a:bodyPr vert="horz" lIns="91440" tIns="45720" rIns="91440" bIns="45720" rtlCol="0" anchor="t">
            <a:noAutofit/>
          </a:bodyPr>
          <a:lstStyle/>
          <a:p>
            <a:endParaRPr lang="hr-HR" sz="1000">
              <a:ea typeface="+mn-lt"/>
              <a:cs typeface="+mn-lt"/>
            </a:endParaRPr>
          </a:p>
          <a:p>
            <a:pPr marL="0" indent="0">
              <a:buNone/>
            </a:pPr>
            <a:r>
              <a:rPr lang="hr-HR"/>
              <a:t>Navedeni razlozi </a:t>
            </a:r>
            <a:r>
              <a:rPr lang="hr-HR" b="1"/>
              <a:t>zašto ne izrađuju </a:t>
            </a:r>
            <a:r>
              <a:rPr lang="hr-HR"/>
              <a:t>vezani su uz nesigurnost u vezi formata i definicije digitalnog sadržaja, nedostatak edukacije i osjećaj da su još u fazi učenja.</a:t>
            </a:r>
          </a:p>
          <a:p>
            <a:endParaRPr lang="hr-HR"/>
          </a:p>
        </p:txBody>
      </p:sp>
      <p:sp>
        <p:nvSpPr>
          <p:cNvPr id="4" name="Rezervirano mjesto sadržaja 3">
            <a:extLst>
              <a:ext uri="{FF2B5EF4-FFF2-40B4-BE49-F238E27FC236}">
                <a16:creationId xmlns:a16="http://schemas.microsoft.com/office/drawing/2014/main" id="{0E3A826F-9C8B-0131-EDC9-81B2D6D424A1}"/>
              </a:ext>
            </a:extLst>
          </p:cNvPr>
          <p:cNvSpPr>
            <a:spLocks noGrp="1"/>
          </p:cNvSpPr>
          <p:nvPr>
            <p:ph sz="half" idx="2"/>
          </p:nvPr>
        </p:nvSpPr>
        <p:spPr/>
        <p:txBody>
          <a:bodyPr vert="horz" lIns="91440" tIns="45720" rIns="91440" bIns="45720" rtlCol="0" anchor="t">
            <a:noAutofit/>
          </a:bodyPr>
          <a:lstStyle/>
          <a:p>
            <a:pPr>
              <a:buFont typeface="Arial"/>
              <a:buChar char="•"/>
            </a:pPr>
            <a:r>
              <a:rPr lang="hr-HR" sz="2000">
                <a:latin typeface="Avenir Next LT Pro"/>
              </a:rPr>
              <a:t>„</a:t>
            </a:r>
            <a:r>
              <a:rPr lang="hr-HR" sz="2000" i="1"/>
              <a:t>Ponekad, izrađujem materijale za nastavu, pripremam prezentacije i slično, ali nisam sigurna kako bi to bilo strukturirano kao digitalni obrazovni sadržaj</a:t>
            </a:r>
            <a:r>
              <a:rPr lang="hr-HR" sz="2000"/>
              <a:t>.“</a:t>
            </a:r>
          </a:p>
          <a:p>
            <a:pPr>
              <a:buFont typeface="Arial"/>
              <a:buChar char="•"/>
            </a:pPr>
            <a:r>
              <a:rPr lang="hr-HR" sz="2000"/>
              <a:t>„</a:t>
            </a:r>
            <a:r>
              <a:rPr lang="hr-HR" sz="2000" i="1"/>
              <a:t>Smatram da nisam bila dovoljno educirana da bih znala što su točno digitalni obrazovni sadržaji i kako ih izrađivati</a:t>
            </a:r>
            <a:r>
              <a:rPr lang="hr-HR" sz="2000"/>
              <a:t>.“</a:t>
            </a:r>
          </a:p>
          <a:p>
            <a:pPr>
              <a:buFont typeface="Arial"/>
              <a:buChar char="•"/>
            </a:pPr>
            <a:r>
              <a:rPr lang="hr-HR" sz="2000"/>
              <a:t>„</a:t>
            </a:r>
            <a:r>
              <a:rPr lang="hr-HR" sz="2000" i="1"/>
              <a:t>Još učim</a:t>
            </a:r>
            <a:r>
              <a:rPr lang="hr-HR" sz="2000"/>
              <a:t>.“</a:t>
            </a:r>
          </a:p>
        </p:txBody>
      </p:sp>
      <p:sp>
        <p:nvSpPr>
          <p:cNvPr id="5" name="Rezervirano mjesto datuma 4">
            <a:extLst>
              <a:ext uri="{FF2B5EF4-FFF2-40B4-BE49-F238E27FC236}">
                <a16:creationId xmlns:a16="http://schemas.microsoft.com/office/drawing/2014/main" id="{ECBE4036-1604-D9EE-0F22-7980611D170F}"/>
              </a:ext>
            </a:extLst>
          </p:cNvPr>
          <p:cNvSpPr>
            <a:spLocks noGrp="1"/>
          </p:cNvSpPr>
          <p:nvPr>
            <p:ph type="dt" sz="half" idx="10"/>
          </p:nvPr>
        </p:nvSpPr>
        <p:spPr/>
        <p:txBody>
          <a:bodyPr/>
          <a:lstStyle/>
          <a:p>
            <a:fld id="{43EB6DA7-AFC2-4078-A18D-3F2B6BF659D4}" type="datetime1">
              <a:t>11/21/2025</a:t>
            </a:fld>
            <a:endParaRPr lang="en-US"/>
          </a:p>
        </p:txBody>
      </p:sp>
    </p:spTree>
    <p:extLst>
      <p:ext uri="{BB962C8B-B14F-4D97-AF65-F5344CB8AC3E}">
        <p14:creationId xmlns:p14="http://schemas.microsoft.com/office/powerpoint/2010/main" val="375759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4418-4A4B-20D7-53D5-266BF3F46FC7}"/>
              </a:ext>
            </a:extLst>
          </p:cNvPr>
          <p:cNvSpPr>
            <a:spLocks noGrp="1"/>
          </p:cNvSpPr>
          <p:nvPr>
            <p:ph type="title"/>
          </p:nvPr>
        </p:nvSpPr>
        <p:spPr>
          <a:xfrm>
            <a:off x="868680" y="1709928"/>
            <a:ext cx="3099816" cy="1709928"/>
          </a:xfrm>
        </p:spPr>
        <p:txBody>
          <a:bodyPr anchor="t">
            <a:normAutofit/>
          </a:bodyPr>
          <a:lstStyle/>
          <a:p>
            <a:pPr>
              <a:lnSpc>
                <a:spcPct val="90000"/>
              </a:lnSpc>
            </a:pPr>
            <a:r>
              <a:rPr lang="en-US" sz="2900" err="1"/>
              <a:t>Promjene</a:t>
            </a:r>
            <a:r>
              <a:rPr lang="en-US" sz="2900"/>
              <a:t> u </a:t>
            </a:r>
            <a:r>
              <a:rPr lang="en-US" sz="2900" err="1"/>
              <a:t>razini</a:t>
            </a:r>
            <a:r>
              <a:rPr lang="en-US" sz="2900"/>
              <a:t> </a:t>
            </a:r>
            <a:r>
              <a:rPr lang="en-US" sz="2900" err="1"/>
              <a:t>znanja</a:t>
            </a:r>
            <a:r>
              <a:rPr lang="en-US" sz="2900"/>
              <a:t> </a:t>
            </a:r>
            <a:r>
              <a:rPr lang="en-US" sz="2900" err="1"/>
              <a:t>i</a:t>
            </a:r>
            <a:r>
              <a:rPr lang="en-US" sz="2900"/>
              <a:t> </a:t>
            </a:r>
            <a:r>
              <a:rPr lang="en-US" sz="2900" err="1"/>
              <a:t>vještina</a:t>
            </a:r>
            <a:r>
              <a:rPr lang="en-US" sz="2900"/>
              <a:t> </a:t>
            </a:r>
            <a:r>
              <a:rPr lang="en-US" sz="2900" err="1"/>
              <a:t>nastavnika</a:t>
            </a:r>
          </a:p>
          <a:p>
            <a:pPr>
              <a:lnSpc>
                <a:spcPct val="90000"/>
              </a:lnSpc>
            </a:pPr>
            <a:endParaRPr lang="en-US" sz="2900"/>
          </a:p>
        </p:txBody>
      </p:sp>
      <p:pic>
        <p:nvPicPr>
          <p:cNvPr id="11" name="Content Placeholder 10" descr="A pie chart with text&#10;&#10;AI-generated content may be incorrect.">
            <a:extLst>
              <a:ext uri="{FF2B5EF4-FFF2-40B4-BE49-F238E27FC236}">
                <a16:creationId xmlns:a16="http://schemas.microsoft.com/office/drawing/2014/main" id="{CC50E3C8-0CFC-6D62-348B-432FFC3B06A6}"/>
              </a:ext>
            </a:extLst>
          </p:cNvPr>
          <p:cNvPicPr>
            <a:picLocks noGrp="1" noChangeAspect="1"/>
          </p:cNvPicPr>
          <p:nvPr>
            <p:ph type="pic" idx="1"/>
          </p:nvPr>
        </p:nvPicPr>
        <p:blipFill>
          <a:blip r:embed="rId2"/>
          <a:stretch/>
        </p:blipFill>
        <p:spPr>
          <a:xfrm>
            <a:off x="4965192" y="1481693"/>
            <a:ext cx="6729984" cy="4004341"/>
          </a:xfrm>
          <a:noFill/>
        </p:spPr>
      </p:pic>
      <p:sp>
        <p:nvSpPr>
          <p:cNvPr id="16" name="Text Placeholder 3">
            <a:extLst>
              <a:ext uri="{FF2B5EF4-FFF2-40B4-BE49-F238E27FC236}">
                <a16:creationId xmlns:a16="http://schemas.microsoft.com/office/drawing/2014/main" id="{CE53BE85-53C1-2CEB-B31E-E18A5F4FEED9}"/>
              </a:ext>
            </a:extLst>
          </p:cNvPr>
          <p:cNvSpPr>
            <a:spLocks noGrp="1"/>
          </p:cNvSpPr>
          <p:nvPr>
            <p:ph type="body" sz="half" idx="2"/>
          </p:nvPr>
        </p:nvSpPr>
        <p:spPr>
          <a:xfrm>
            <a:off x="868680" y="3438144"/>
            <a:ext cx="3099816" cy="2057400"/>
          </a:xfrm>
        </p:spPr>
        <p:txBody>
          <a:bodyPr/>
          <a:lstStyle/>
          <a:p>
            <a:endParaRPr lang="en-US"/>
          </a:p>
        </p:txBody>
      </p:sp>
      <p:sp>
        <p:nvSpPr>
          <p:cNvPr id="5" name="Date Placeholder 4">
            <a:extLst>
              <a:ext uri="{FF2B5EF4-FFF2-40B4-BE49-F238E27FC236}">
                <a16:creationId xmlns:a16="http://schemas.microsoft.com/office/drawing/2014/main" id="{0512EE7F-8941-2196-F3E4-AAC110A6C16E}"/>
              </a:ext>
            </a:extLst>
          </p:cNvPr>
          <p:cNvSpPr>
            <a:spLocks noGrp="1"/>
          </p:cNvSpPr>
          <p:nvPr>
            <p:ph type="dt" sz="half" idx="10"/>
          </p:nvPr>
        </p:nvSpPr>
        <p:spPr>
          <a:xfrm>
            <a:off x="868680" y="6356350"/>
            <a:ext cx="2743200" cy="365125"/>
          </a:xfrm>
        </p:spPr>
        <p:txBody>
          <a:bodyPr anchor="ctr">
            <a:normAutofit/>
          </a:bodyPr>
          <a:lstStyle/>
          <a:p>
            <a:pPr>
              <a:spcAft>
                <a:spcPts val="600"/>
              </a:spcAft>
            </a:pPr>
            <a:fld id="{8AC61C01-0DCB-4DC2-9C68-2A0E25808265}" type="datetime1">
              <a:rPr lang="en-US"/>
              <a:pPr>
                <a:spcAft>
                  <a:spcPts val="600"/>
                </a:spcAft>
              </a:pPr>
              <a:t>11/21/2025</a:t>
            </a:fld>
            <a:endParaRPr lang="en-US"/>
          </a:p>
        </p:txBody>
      </p:sp>
    </p:spTree>
    <p:extLst>
      <p:ext uri="{BB962C8B-B14F-4D97-AF65-F5344CB8AC3E}">
        <p14:creationId xmlns:p14="http://schemas.microsoft.com/office/powerpoint/2010/main" val="94775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39B60A-1573-6187-F0F5-133D42D15D76}"/>
              </a:ext>
            </a:extLst>
          </p:cNvPr>
          <p:cNvSpPr>
            <a:spLocks noGrp="1"/>
          </p:cNvSpPr>
          <p:nvPr>
            <p:ph type="title"/>
          </p:nvPr>
        </p:nvSpPr>
        <p:spPr>
          <a:xfrm>
            <a:off x="1115568" y="548640"/>
            <a:ext cx="10168128" cy="1179576"/>
          </a:xfrm>
        </p:spPr>
        <p:txBody>
          <a:bodyPr anchor="ctr">
            <a:normAutofit/>
          </a:bodyPr>
          <a:lstStyle/>
          <a:p>
            <a:r>
              <a:rPr lang="hr-HR" sz="3700"/>
              <a:t>Utjecaji na razinu znanja i vještina nastavnika </a:t>
            </a:r>
          </a:p>
        </p:txBody>
      </p:sp>
      <p:pic>
        <p:nvPicPr>
          <p:cNvPr id="14" name="Content Placeholder 13">
            <a:extLst>
              <a:ext uri="{FF2B5EF4-FFF2-40B4-BE49-F238E27FC236}">
                <a16:creationId xmlns:a16="http://schemas.microsoft.com/office/drawing/2014/main" id="{7961AF7A-B559-B7F2-3F49-C8C2A2FCEB7B}"/>
              </a:ext>
            </a:extLst>
          </p:cNvPr>
          <p:cNvPicPr>
            <a:picLocks noGrp="1" noChangeAspect="1"/>
          </p:cNvPicPr>
          <p:nvPr>
            <p:ph idx="1"/>
          </p:nvPr>
        </p:nvPicPr>
        <p:blipFill>
          <a:blip r:embed="rId3"/>
          <a:stretch>
            <a:fillRect/>
          </a:stretch>
        </p:blipFill>
        <p:spPr>
          <a:xfrm>
            <a:off x="2117671" y="2478024"/>
            <a:ext cx="8163921" cy="3694176"/>
          </a:xfrm>
          <a:prstGeom prst="rect">
            <a:avLst/>
          </a:prstGeom>
          <a:noFill/>
        </p:spPr>
      </p:pic>
      <p:sp>
        <p:nvSpPr>
          <p:cNvPr id="5" name="Rezervirano mjesto datuma 4">
            <a:extLst>
              <a:ext uri="{FF2B5EF4-FFF2-40B4-BE49-F238E27FC236}">
                <a16:creationId xmlns:a16="http://schemas.microsoft.com/office/drawing/2014/main" id="{24E89C87-149E-A8EF-756B-31C3016BD57A}"/>
              </a:ext>
            </a:extLst>
          </p:cNvPr>
          <p:cNvSpPr>
            <a:spLocks noGrp="1"/>
          </p:cNvSpPr>
          <p:nvPr>
            <p:ph type="dt" sz="half" idx="10"/>
          </p:nvPr>
        </p:nvSpPr>
        <p:spPr>
          <a:xfrm>
            <a:off x="1115568" y="6356350"/>
            <a:ext cx="2743200" cy="365125"/>
          </a:xfrm>
        </p:spPr>
        <p:txBody>
          <a:bodyPr anchor="ctr">
            <a:normAutofit/>
          </a:bodyPr>
          <a:lstStyle/>
          <a:p>
            <a:pPr>
              <a:spcAft>
                <a:spcPts val="600"/>
              </a:spcAft>
            </a:pPr>
            <a:fld id="{A6F8DE53-8CAE-475E-BC4A-47445E6D8843}" type="datetime1">
              <a:rPr lang="en-US"/>
              <a:pPr>
                <a:spcAft>
                  <a:spcPts val="600"/>
                </a:spcAft>
              </a:pPr>
              <a:t>11/21/2025</a:t>
            </a:fld>
            <a:endParaRPr lang="en-US"/>
          </a:p>
        </p:txBody>
      </p:sp>
    </p:spTree>
    <p:extLst>
      <p:ext uri="{BB962C8B-B14F-4D97-AF65-F5344CB8AC3E}">
        <p14:creationId xmlns:p14="http://schemas.microsoft.com/office/powerpoint/2010/main" val="3096636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A764F5-15B5-D79A-8DAF-77025B26442B}"/>
              </a:ext>
            </a:extLst>
          </p:cNvPr>
          <p:cNvSpPr>
            <a:spLocks noGrp="1"/>
          </p:cNvSpPr>
          <p:nvPr>
            <p:ph type="title"/>
          </p:nvPr>
        </p:nvSpPr>
        <p:spPr/>
        <p:txBody>
          <a:bodyPr/>
          <a:lstStyle/>
          <a:p>
            <a:r>
              <a:rPr lang="hr-HR"/>
              <a:t>Potrebna znanja i vještine nastavnika</a:t>
            </a:r>
          </a:p>
        </p:txBody>
      </p:sp>
      <p:sp>
        <p:nvSpPr>
          <p:cNvPr id="3" name="Rezervirano mjesto sadržaja 2">
            <a:extLst>
              <a:ext uri="{FF2B5EF4-FFF2-40B4-BE49-F238E27FC236}">
                <a16:creationId xmlns:a16="http://schemas.microsoft.com/office/drawing/2014/main" id="{00511652-9C41-1621-62F9-F63275197FDD}"/>
              </a:ext>
            </a:extLst>
          </p:cNvPr>
          <p:cNvSpPr>
            <a:spLocks noGrp="1"/>
          </p:cNvSpPr>
          <p:nvPr>
            <p:ph idx="1"/>
          </p:nvPr>
        </p:nvSpPr>
        <p:spPr/>
        <p:txBody>
          <a:bodyPr vert="horz" lIns="91440" tIns="45720" rIns="91440" bIns="45720" rtlCol="0" anchor="t">
            <a:normAutofit/>
          </a:bodyPr>
          <a:lstStyle/>
          <a:p>
            <a:pPr>
              <a:buFont typeface="Arial"/>
              <a:buChar char="•"/>
            </a:pPr>
            <a:endParaRPr lang="hr-HR" b="1">
              <a:ea typeface="+mn-lt"/>
              <a:cs typeface="+mn-lt"/>
            </a:endParaRPr>
          </a:p>
          <a:p>
            <a:pPr marL="0" indent="0">
              <a:buNone/>
            </a:pPr>
            <a:endParaRPr lang="hr-HR"/>
          </a:p>
        </p:txBody>
      </p:sp>
      <p:sp>
        <p:nvSpPr>
          <p:cNvPr id="5" name="Rezervirano mjesto datuma 4">
            <a:extLst>
              <a:ext uri="{FF2B5EF4-FFF2-40B4-BE49-F238E27FC236}">
                <a16:creationId xmlns:a16="http://schemas.microsoft.com/office/drawing/2014/main" id="{16C63C43-63E7-D731-3A8A-54B8E01A22AE}"/>
              </a:ext>
            </a:extLst>
          </p:cNvPr>
          <p:cNvSpPr>
            <a:spLocks noGrp="1"/>
          </p:cNvSpPr>
          <p:nvPr>
            <p:ph type="dt" sz="half" idx="10"/>
          </p:nvPr>
        </p:nvSpPr>
        <p:spPr/>
        <p:txBody>
          <a:bodyPr/>
          <a:lstStyle/>
          <a:p>
            <a:fld id="{7BF0623B-2B6B-4761-A6DA-6AAA1844D7D2}" type="datetime1">
              <a:t>11/21/2025</a:t>
            </a:fld>
            <a:endParaRPr lang="en-US"/>
          </a:p>
        </p:txBody>
      </p:sp>
      <p:pic>
        <p:nvPicPr>
          <p:cNvPr id="13" name="Picture 12" descr="A graph with different colored lines and numbers&#10;&#10;AI-generated content may be incorrect.">
            <a:extLst>
              <a:ext uri="{FF2B5EF4-FFF2-40B4-BE49-F238E27FC236}">
                <a16:creationId xmlns:a16="http://schemas.microsoft.com/office/drawing/2014/main" id="{3C86FC08-AB37-1517-4077-7D58C304D295}"/>
              </a:ext>
            </a:extLst>
          </p:cNvPr>
          <p:cNvPicPr>
            <a:picLocks noChangeAspect="1"/>
          </p:cNvPicPr>
          <p:nvPr/>
        </p:nvPicPr>
        <p:blipFill>
          <a:blip r:embed="rId2"/>
          <a:stretch>
            <a:fillRect/>
          </a:stretch>
        </p:blipFill>
        <p:spPr>
          <a:xfrm>
            <a:off x="2256361" y="1961159"/>
            <a:ext cx="7672897" cy="4211823"/>
          </a:xfrm>
          <a:prstGeom prst="rect">
            <a:avLst/>
          </a:prstGeom>
        </p:spPr>
      </p:pic>
    </p:spTree>
    <p:extLst>
      <p:ext uri="{BB962C8B-B14F-4D97-AF65-F5344CB8AC3E}">
        <p14:creationId xmlns:p14="http://schemas.microsoft.com/office/powerpoint/2010/main" val="4239026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1DA0-7E0D-A0C9-69C5-A0547F64F238}"/>
              </a:ext>
            </a:extLst>
          </p:cNvPr>
          <p:cNvSpPr>
            <a:spLocks noGrp="1"/>
          </p:cNvSpPr>
          <p:nvPr>
            <p:ph type="ctrTitle"/>
          </p:nvPr>
        </p:nvSpPr>
        <p:spPr>
          <a:xfrm>
            <a:off x="576072" y="1124712"/>
            <a:ext cx="11036808" cy="3172968"/>
          </a:xfrm>
        </p:spPr>
        <p:txBody>
          <a:bodyPr anchor="b">
            <a:normAutofit/>
          </a:bodyPr>
          <a:lstStyle/>
          <a:p>
            <a:r>
              <a:rPr lang="hr-HR"/>
              <a:t>Potrebna znanja i vještine nastavnika</a:t>
            </a:r>
            <a:endParaRPr lang="en-US"/>
          </a:p>
        </p:txBody>
      </p:sp>
      <p:sp>
        <p:nvSpPr>
          <p:cNvPr id="3" name="Content Placeholder 2">
            <a:extLst>
              <a:ext uri="{FF2B5EF4-FFF2-40B4-BE49-F238E27FC236}">
                <a16:creationId xmlns:a16="http://schemas.microsoft.com/office/drawing/2014/main" id="{E19814D4-7005-79C9-8A57-7476A8F637EE}"/>
              </a:ext>
            </a:extLst>
          </p:cNvPr>
          <p:cNvSpPr>
            <a:spLocks noGrp="1"/>
          </p:cNvSpPr>
          <p:nvPr>
            <p:ph type="subTitle" idx="1"/>
          </p:nvPr>
        </p:nvSpPr>
        <p:spPr>
          <a:xfrm>
            <a:off x="576072" y="4727448"/>
            <a:ext cx="11036808" cy="1481328"/>
          </a:xfrm>
        </p:spPr>
        <p:txBody>
          <a:bodyPr vert="horz" lIns="91440" tIns="45720" rIns="91440" bIns="45720" rtlCol="0">
            <a:normAutofit/>
          </a:bodyPr>
          <a:lstStyle/>
          <a:p>
            <a:pPr>
              <a:lnSpc>
                <a:spcPct val="100000"/>
              </a:lnSpc>
              <a:buFont typeface="Arial,Sans-Serif" panose="020B0604020202020204" pitchFamily="34" charset="0"/>
            </a:pPr>
            <a:r>
              <a:rPr lang="hr-HR" sz="1800" b="1"/>
              <a:t>Pedagoške vještine</a:t>
            </a:r>
            <a:r>
              <a:rPr lang="hr-HR" sz="1800"/>
              <a:t> za integraciju UI u nastavu su ocijenjene kao </a:t>
            </a:r>
            <a:r>
              <a:rPr lang="hr-HR" sz="1800" b="1"/>
              <a:t>najvažnije </a:t>
            </a:r>
            <a:r>
              <a:rPr lang="hr-HR" sz="1800"/>
              <a:t>(67% vrlo važno).</a:t>
            </a:r>
            <a:r>
              <a:rPr lang="hr-HR" sz="1800" b="1"/>
              <a:t> </a:t>
            </a:r>
            <a:endParaRPr lang="hr-HR" sz="1800"/>
          </a:p>
          <a:p>
            <a:pPr>
              <a:lnSpc>
                <a:spcPct val="100000"/>
              </a:lnSpc>
              <a:buFont typeface="Arial,Sans-Serif" panose="020B0604020202020204" pitchFamily="34" charset="0"/>
            </a:pPr>
            <a:r>
              <a:rPr lang="hr-HR" sz="1800" b="1"/>
              <a:t>Osnovne i napredne vještine za odgovornu primjenu umjetne inteligencije</a:t>
            </a:r>
            <a:r>
              <a:rPr lang="hr-HR" sz="1800"/>
              <a:t> su ocijenjene kao vrlo važne (54% i 46% vrlo važno). </a:t>
            </a:r>
            <a:endParaRPr lang="en-US" sz="1800"/>
          </a:p>
          <a:p>
            <a:pPr>
              <a:lnSpc>
                <a:spcPct val="100000"/>
              </a:lnSpc>
              <a:buFont typeface="Arial,Sans-Serif" panose="020B0604020202020204" pitchFamily="34" charset="0"/>
            </a:pPr>
            <a:r>
              <a:rPr lang="hr-HR" sz="1800"/>
              <a:t> </a:t>
            </a:r>
            <a:r>
              <a:rPr lang="hr-HR" sz="1800" b="1"/>
              <a:t>Osnovno i napredno znanje o etici UI</a:t>
            </a:r>
            <a:r>
              <a:rPr lang="hr-HR" sz="1800"/>
              <a:t> su također vrlo važni (48% i 36% vrlo važno). </a:t>
            </a:r>
            <a:endParaRPr lang="en-US" sz="1800"/>
          </a:p>
        </p:txBody>
      </p:sp>
      <p:sp>
        <p:nvSpPr>
          <p:cNvPr id="5" name="Date Placeholder 4" hidden="1">
            <a:extLst>
              <a:ext uri="{FF2B5EF4-FFF2-40B4-BE49-F238E27FC236}">
                <a16:creationId xmlns:a16="http://schemas.microsoft.com/office/drawing/2014/main" id="{491DAC16-890A-D661-6332-57D88EA068FE}"/>
              </a:ext>
            </a:extLst>
          </p:cNvPr>
          <p:cNvSpPr>
            <a:spLocks noGrp="1"/>
          </p:cNvSpPr>
          <p:nvPr>
            <p:ph type="dt" sz="half" idx="10"/>
          </p:nvPr>
        </p:nvSpPr>
        <p:spPr/>
        <p:txBody>
          <a:bodyPr/>
          <a:lstStyle/>
          <a:p>
            <a:pPr>
              <a:spcAft>
                <a:spcPts val="600"/>
              </a:spcAft>
            </a:pPr>
            <a:fld id="{675D6E93-F7E6-40EB-9699-EA90EA2D21A0}" type="datetime1">
              <a:rPr lang="en-US"/>
              <a:pPr>
                <a:spcAft>
                  <a:spcPts val="600"/>
                </a:spcAft>
              </a:pPr>
              <a:t>11/21/2025</a:t>
            </a:fld>
            <a:endParaRPr lang="en-US"/>
          </a:p>
        </p:txBody>
      </p:sp>
    </p:spTree>
    <p:extLst>
      <p:ext uri="{BB962C8B-B14F-4D97-AF65-F5344CB8AC3E}">
        <p14:creationId xmlns:p14="http://schemas.microsoft.com/office/powerpoint/2010/main" val="2200412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58B5-438D-8ACA-F150-FA6D8D54ECF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FC8AE53-BF8E-0D8E-A9F1-9DBB430408C0}"/>
              </a:ext>
            </a:extLst>
          </p:cNvPr>
          <p:cNvSpPr>
            <a:spLocks noGrp="1"/>
          </p:cNvSpPr>
          <p:nvPr>
            <p:ph type="title"/>
          </p:nvPr>
        </p:nvSpPr>
        <p:spPr>
          <a:xfrm>
            <a:off x="868680" y="1709928"/>
            <a:ext cx="3099816" cy="1709928"/>
          </a:xfrm>
        </p:spPr>
        <p:txBody>
          <a:bodyPr anchor="t">
            <a:normAutofit/>
          </a:bodyPr>
          <a:lstStyle/>
          <a:p>
            <a:pPr>
              <a:lnSpc>
                <a:spcPct val="90000"/>
              </a:lnSpc>
            </a:pPr>
            <a:r>
              <a:rPr lang="hr-HR" sz="2900"/>
              <a:t>Praćenje napretka učenika - kontinuirano vrednovanje</a:t>
            </a:r>
          </a:p>
        </p:txBody>
      </p:sp>
      <p:pic>
        <p:nvPicPr>
          <p:cNvPr id="11" name="Content Placeholder 10" descr="A graph with blue and white text&#10;&#10;AI-generated content may be incorrect.">
            <a:extLst>
              <a:ext uri="{FF2B5EF4-FFF2-40B4-BE49-F238E27FC236}">
                <a16:creationId xmlns:a16="http://schemas.microsoft.com/office/drawing/2014/main" id="{58059412-E12D-55BF-0170-5BB261200EC6}"/>
              </a:ext>
            </a:extLst>
          </p:cNvPr>
          <p:cNvPicPr>
            <a:picLocks noGrp="1" noChangeAspect="1"/>
          </p:cNvPicPr>
          <p:nvPr>
            <p:ph type="pic" idx="1"/>
          </p:nvPr>
        </p:nvPicPr>
        <p:blipFill>
          <a:blip r:embed="rId2"/>
          <a:stretch/>
        </p:blipFill>
        <p:spPr>
          <a:xfrm>
            <a:off x="4965192" y="1518311"/>
            <a:ext cx="6729984" cy="3931106"/>
          </a:xfrm>
          <a:noFill/>
        </p:spPr>
      </p:pic>
      <p:sp>
        <p:nvSpPr>
          <p:cNvPr id="16" name="Text Placeholder 3">
            <a:extLst>
              <a:ext uri="{FF2B5EF4-FFF2-40B4-BE49-F238E27FC236}">
                <a16:creationId xmlns:a16="http://schemas.microsoft.com/office/drawing/2014/main" id="{E81DF7B5-7C1E-265A-F582-0DFAA697F982}"/>
              </a:ext>
            </a:extLst>
          </p:cNvPr>
          <p:cNvSpPr>
            <a:spLocks noGrp="1"/>
          </p:cNvSpPr>
          <p:nvPr>
            <p:ph type="body" sz="half" idx="2"/>
          </p:nvPr>
        </p:nvSpPr>
        <p:spPr>
          <a:xfrm>
            <a:off x="868680" y="3438144"/>
            <a:ext cx="3099816" cy="2057400"/>
          </a:xfrm>
        </p:spPr>
        <p:txBody>
          <a:bodyPr/>
          <a:lstStyle/>
          <a:p>
            <a:endParaRPr lang="en-US"/>
          </a:p>
        </p:txBody>
      </p:sp>
      <p:sp>
        <p:nvSpPr>
          <p:cNvPr id="5" name="Rezervirano mjesto datuma 4">
            <a:extLst>
              <a:ext uri="{FF2B5EF4-FFF2-40B4-BE49-F238E27FC236}">
                <a16:creationId xmlns:a16="http://schemas.microsoft.com/office/drawing/2014/main" id="{CD30FE07-4ABD-C501-3DC4-3CEE49A6403D}"/>
              </a:ext>
            </a:extLst>
          </p:cNvPr>
          <p:cNvSpPr>
            <a:spLocks noGrp="1"/>
          </p:cNvSpPr>
          <p:nvPr>
            <p:ph type="dt" sz="half" idx="10"/>
          </p:nvPr>
        </p:nvSpPr>
        <p:spPr>
          <a:xfrm>
            <a:off x="868680" y="6356350"/>
            <a:ext cx="2743200" cy="365125"/>
          </a:xfrm>
        </p:spPr>
        <p:txBody>
          <a:bodyPr anchor="ctr">
            <a:normAutofit/>
          </a:bodyPr>
          <a:lstStyle/>
          <a:p>
            <a:pPr>
              <a:spcAft>
                <a:spcPts val="600"/>
              </a:spcAft>
            </a:pPr>
            <a:fld id="{C4ABA18C-30A1-4465-9583-4CDF81E37F32}" type="datetime1">
              <a:rPr lang="en-US"/>
              <a:pPr>
                <a:spcAft>
                  <a:spcPts val="600"/>
                </a:spcAft>
              </a:pPr>
              <a:t>11/21/2025</a:t>
            </a:fld>
            <a:endParaRPr lang="en-US"/>
          </a:p>
        </p:txBody>
      </p:sp>
    </p:spTree>
    <p:extLst>
      <p:ext uri="{BB962C8B-B14F-4D97-AF65-F5344CB8AC3E}">
        <p14:creationId xmlns:p14="http://schemas.microsoft.com/office/powerpoint/2010/main" val="1266653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20A2E2-F3AE-9B8D-97AF-AB0EC78DDE3F}"/>
              </a:ext>
            </a:extLst>
          </p:cNvPr>
          <p:cNvSpPr>
            <a:spLocks noGrp="1"/>
          </p:cNvSpPr>
          <p:nvPr>
            <p:ph type="title"/>
          </p:nvPr>
        </p:nvSpPr>
        <p:spPr>
          <a:xfrm>
            <a:off x="868680" y="1709928"/>
            <a:ext cx="3099816" cy="1709928"/>
          </a:xfrm>
        </p:spPr>
        <p:txBody>
          <a:bodyPr anchor="t">
            <a:normAutofit/>
          </a:bodyPr>
          <a:lstStyle/>
          <a:p>
            <a:r>
              <a:rPr lang="hr-HR"/>
              <a:t>Formativne metode vrednovanja</a:t>
            </a:r>
          </a:p>
        </p:txBody>
      </p:sp>
      <p:pic>
        <p:nvPicPr>
          <p:cNvPr id="9" name="Content Placeholder 8" descr="A graph with numbers and text&#10;&#10;AI-generated content may be incorrect.">
            <a:extLst>
              <a:ext uri="{FF2B5EF4-FFF2-40B4-BE49-F238E27FC236}">
                <a16:creationId xmlns:a16="http://schemas.microsoft.com/office/drawing/2014/main" id="{3809F197-07A7-2EA9-C1E8-7B1D7D31CB50}"/>
              </a:ext>
            </a:extLst>
          </p:cNvPr>
          <p:cNvPicPr>
            <a:picLocks noGrp="1" noChangeAspect="1"/>
          </p:cNvPicPr>
          <p:nvPr>
            <p:ph type="pic" idx="1"/>
          </p:nvPr>
        </p:nvPicPr>
        <p:blipFill>
          <a:blip r:embed="rId2"/>
          <a:stretch/>
        </p:blipFill>
        <p:spPr>
          <a:xfrm>
            <a:off x="4965192" y="1455895"/>
            <a:ext cx="6729984" cy="4055937"/>
          </a:xfrm>
          <a:noFill/>
        </p:spPr>
      </p:pic>
      <p:sp>
        <p:nvSpPr>
          <p:cNvPr id="14" name="Text Placeholder 3">
            <a:extLst>
              <a:ext uri="{FF2B5EF4-FFF2-40B4-BE49-F238E27FC236}">
                <a16:creationId xmlns:a16="http://schemas.microsoft.com/office/drawing/2014/main" id="{19F2F4FE-B055-5D7E-AE45-38DF3AC92C33}"/>
              </a:ext>
            </a:extLst>
          </p:cNvPr>
          <p:cNvSpPr>
            <a:spLocks noGrp="1"/>
          </p:cNvSpPr>
          <p:nvPr>
            <p:ph type="body" sz="half" idx="2"/>
          </p:nvPr>
        </p:nvSpPr>
        <p:spPr>
          <a:xfrm>
            <a:off x="868680" y="3438144"/>
            <a:ext cx="3099816" cy="2057400"/>
          </a:xfrm>
        </p:spPr>
        <p:txBody>
          <a:bodyPr/>
          <a:lstStyle/>
          <a:p>
            <a:endParaRPr lang="en-US"/>
          </a:p>
        </p:txBody>
      </p:sp>
      <p:sp>
        <p:nvSpPr>
          <p:cNvPr id="5" name="Rezervirano mjesto datuma 4">
            <a:extLst>
              <a:ext uri="{FF2B5EF4-FFF2-40B4-BE49-F238E27FC236}">
                <a16:creationId xmlns:a16="http://schemas.microsoft.com/office/drawing/2014/main" id="{3C07F0CB-E554-ABB9-C5D1-E1830A54D840}"/>
              </a:ext>
            </a:extLst>
          </p:cNvPr>
          <p:cNvSpPr>
            <a:spLocks noGrp="1"/>
          </p:cNvSpPr>
          <p:nvPr>
            <p:ph type="dt" sz="half" idx="10"/>
          </p:nvPr>
        </p:nvSpPr>
        <p:spPr>
          <a:xfrm>
            <a:off x="868680" y="6356350"/>
            <a:ext cx="2743200" cy="365125"/>
          </a:xfrm>
        </p:spPr>
        <p:txBody>
          <a:bodyPr anchor="ctr">
            <a:normAutofit/>
          </a:bodyPr>
          <a:lstStyle/>
          <a:p>
            <a:pPr>
              <a:spcAft>
                <a:spcPts val="600"/>
              </a:spcAft>
            </a:pPr>
            <a:fld id="{C4ABA18C-30A1-4465-9583-4CDF81E37F32}" type="datetime1">
              <a:rPr lang="en-US"/>
              <a:pPr>
                <a:spcAft>
                  <a:spcPts val="600"/>
                </a:spcAft>
              </a:pPr>
              <a:t>11/21/2025</a:t>
            </a:fld>
            <a:endParaRPr lang="en-US"/>
          </a:p>
        </p:txBody>
      </p:sp>
    </p:spTree>
    <p:extLst>
      <p:ext uri="{BB962C8B-B14F-4D97-AF65-F5344CB8AC3E}">
        <p14:creationId xmlns:p14="http://schemas.microsoft.com/office/powerpoint/2010/main" val="2651430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555D-1DA6-5F7B-3B9B-272867E66BEB}"/>
              </a:ext>
            </a:extLst>
          </p:cNvPr>
          <p:cNvSpPr>
            <a:spLocks noGrp="1"/>
          </p:cNvSpPr>
          <p:nvPr>
            <p:ph type="title"/>
          </p:nvPr>
        </p:nvSpPr>
        <p:spPr/>
        <p:txBody>
          <a:bodyPr>
            <a:normAutofit/>
          </a:bodyPr>
          <a:lstStyle/>
          <a:p>
            <a:r>
              <a:rPr lang="en-US" err="1"/>
              <a:t>Integracija</a:t>
            </a:r>
            <a:r>
              <a:rPr lang="en-US"/>
              <a:t> </a:t>
            </a:r>
            <a:r>
              <a:rPr lang="en-US" err="1"/>
              <a:t>kurikula</a:t>
            </a:r>
            <a:r>
              <a:rPr lang="en-US"/>
              <a:t> s </a:t>
            </a:r>
            <a:r>
              <a:rPr lang="en-US" err="1"/>
              <a:t>drugim</a:t>
            </a:r>
            <a:r>
              <a:rPr lang="en-US"/>
              <a:t> </a:t>
            </a:r>
            <a:r>
              <a:rPr lang="en-US" err="1"/>
              <a:t>predmetima</a:t>
            </a:r>
            <a:endParaRPr lang="en-US"/>
          </a:p>
        </p:txBody>
      </p:sp>
      <p:sp>
        <p:nvSpPr>
          <p:cNvPr id="3" name="Content Placeholder 2">
            <a:extLst>
              <a:ext uri="{FF2B5EF4-FFF2-40B4-BE49-F238E27FC236}">
                <a16:creationId xmlns:a16="http://schemas.microsoft.com/office/drawing/2014/main" id="{6824F5BD-EC4C-0250-880D-08A371207FAA}"/>
              </a:ext>
            </a:extLst>
          </p:cNvPr>
          <p:cNvSpPr>
            <a:spLocks noGrp="1"/>
          </p:cNvSpPr>
          <p:nvPr>
            <p:ph sz="half" idx="2"/>
          </p:nvPr>
        </p:nvSpPr>
        <p:spPr/>
        <p:txBody>
          <a:bodyPr vert="horz" lIns="91440" tIns="45720" rIns="91440" bIns="45720" rtlCol="0" anchor="t">
            <a:normAutofit fontScale="55000" lnSpcReduction="20000"/>
          </a:bodyPr>
          <a:lstStyle/>
          <a:p>
            <a:pPr>
              <a:buFont typeface="Arial,Sans-Serif" panose="020B0604020202020204" pitchFamily="34" charset="0"/>
            </a:pPr>
            <a:r>
              <a:rPr lang="hr-HR" sz="2700" b="1">
                <a:ea typeface="+mn-lt"/>
                <a:cs typeface="+mn-lt"/>
              </a:rPr>
              <a:t>Povezivanje s etičkim pitanjima i sigurnošću na internetu</a:t>
            </a:r>
            <a:r>
              <a:rPr lang="hr-HR" sz="2700">
                <a:ea typeface="+mn-lt"/>
                <a:cs typeface="+mn-lt"/>
              </a:rPr>
              <a:t> (</a:t>
            </a:r>
            <a:r>
              <a:rPr lang="hr-HR" sz="2700" err="1">
                <a:ea typeface="+mn-lt"/>
                <a:cs typeface="+mn-lt"/>
              </a:rPr>
              <a:t>deepfake</a:t>
            </a:r>
            <a:r>
              <a:rPr lang="hr-HR" sz="2700">
                <a:ea typeface="+mn-lt"/>
                <a:cs typeface="+mn-lt"/>
              </a:rPr>
              <a:t>, UI manipulacije).</a:t>
            </a:r>
          </a:p>
          <a:p>
            <a:pPr>
              <a:buFont typeface="Arial,Sans-Serif" panose="020B0604020202020204" pitchFamily="34" charset="0"/>
            </a:pPr>
            <a:r>
              <a:rPr lang="hr-HR" sz="2700" b="1">
                <a:ea typeface="+mn-lt"/>
                <a:cs typeface="+mn-lt"/>
              </a:rPr>
              <a:t>Analiza prednosti i nedostataka UI alata</a:t>
            </a:r>
            <a:r>
              <a:rPr lang="hr-HR" sz="2700">
                <a:ea typeface="+mn-lt"/>
                <a:cs typeface="+mn-lt"/>
              </a:rPr>
              <a:t> u kontekstu različitih predmeta i zadataka.</a:t>
            </a:r>
            <a:endParaRPr lang="en-US" sz="2700">
              <a:ea typeface="+mn-lt"/>
              <a:cs typeface="+mn-lt"/>
            </a:endParaRPr>
          </a:p>
          <a:p>
            <a:pPr>
              <a:buFont typeface="Arial,Sans-Serif" panose="020B0604020202020204" pitchFamily="34" charset="0"/>
            </a:pPr>
            <a:r>
              <a:rPr lang="hr-HR" sz="2700" b="1">
                <a:ea typeface="+mn-lt"/>
                <a:cs typeface="+mn-lt"/>
              </a:rPr>
              <a:t>Razvijanje kritičkog mišljenja</a:t>
            </a:r>
            <a:r>
              <a:rPr lang="hr-HR" sz="2700">
                <a:ea typeface="+mn-lt"/>
                <a:cs typeface="+mn-lt"/>
              </a:rPr>
              <a:t> o ulozi UI u različitim područjima.</a:t>
            </a:r>
            <a:endParaRPr lang="en-US" sz="2700">
              <a:ea typeface="+mn-lt"/>
              <a:cs typeface="+mn-lt"/>
            </a:endParaRPr>
          </a:p>
          <a:p>
            <a:pPr>
              <a:buFont typeface="Arial,Sans-Serif" panose="020B0604020202020204" pitchFamily="34" charset="0"/>
            </a:pPr>
            <a:r>
              <a:rPr lang="hr-HR" sz="2700" b="1">
                <a:ea typeface="+mn-lt"/>
                <a:cs typeface="+mn-lt"/>
              </a:rPr>
              <a:t>Upoznavanje učenika s praktičnim primjenama UI</a:t>
            </a:r>
            <a:r>
              <a:rPr lang="hr-HR" sz="2700">
                <a:ea typeface="+mn-lt"/>
                <a:cs typeface="+mn-lt"/>
              </a:rPr>
              <a:t> u svakodnevnom životu i različitim profesijama.</a:t>
            </a:r>
            <a:endParaRPr lang="en-US" sz="2700">
              <a:ea typeface="+mn-lt"/>
              <a:cs typeface="+mn-lt"/>
            </a:endParaRPr>
          </a:p>
          <a:p>
            <a:pPr>
              <a:buFont typeface="Arial,Sans-Serif" panose="020B0604020202020204" pitchFamily="34" charset="0"/>
            </a:pPr>
            <a:r>
              <a:rPr lang="hr-HR" sz="2700" b="1">
                <a:ea typeface="+mn-lt"/>
                <a:cs typeface="+mn-lt"/>
              </a:rPr>
              <a:t>Korištenje UI kao pomoći u učenju i rješavanju problema</a:t>
            </a:r>
            <a:r>
              <a:rPr lang="hr-HR" sz="2700">
                <a:ea typeface="+mn-lt"/>
                <a:cs typeface="+mn-lt"/>
              </a:rPr>
              <a:t>.</a:t>
            </a:r>
            <a:endParaRPr lang="hr-HR"/>
          </a:p>
        </p:txBody>
      </p:sp>
      <p:sp>
        <p:nvSpPr>
          <p:cNvPr id="4" name="Rezervirano mjesto sadržaja 3">
            <a:extLst>
              <a:ext uri="{FF2B5EF4-FFF2-40B4-BE49-F238E27FC236}">
                <a16:creationId xmlns:a16="http://schemas.microsoft.com/office/drawing/2014/main" id="{0375F4E2-652B-A4AB-8456-D5F77A298201}"/>
              </a:ext>
            </a:extLst>
          </p:cNvPr>
          <p:cNvSpPr>
            <a:spLocks noGrp="1"/>
          </p:cNvSpPr>
          <p:nvPr>
            <p:ph sz="quarter" idx="4"/>
          </p:nvPr>
        </p:nvSpPr>
        <p:spPr/>
        <p:txBody>
          <a:bodyPr vert="horz" lIns="91440" tIns="45720" rIns="91440" bIns="45720" rtlCol="0" anchor="t">
            <a:normAutofit fontScale="55000" lnSpcReduction="20000"/>
          </a:bodyPr>
          <a:lstStyle/>
          <a:p>
            <a:pPr>
              <a:buFont typeface="Arial"/>
              <a:buChar char="•"/>
            </a:pPr>
            <a:r>
              <a:rPr lang="hr-HR" sz="2700">
                <a:ea typeface="+mn-lt"/>
                <a:cs typeface="+mn-lt"/>
              </a:rPr>
              <a:t>Većina nastavnika (83%) </a:t>
            </a:r>
            <a:r>
              <a:rPr lang="hr-HR" sz="2700" b="1">
                <a:ea typeface="+mn-lt"/>
                <a:cs typeface="+mn-lt"/>
              </a:rPr>
              <a:t>integrira teme o UI s drugim predmetima</a:t>
            </a:r>
            <a:r>
              <a:rPr lang="hr-HR" sz="2700">
                <a:ea typeface="+mn-lt"/>
                <a:cs typeface="+mn-lt"/>
              </a:rPr>
              <a:t> koje predaju, najčešće s informatikom, ali i s hrvatskim jezikom, matematikom, fizikom, biologijom, njemačkim jezikom, knjižničarstvom i drugima.</a:t>
            </a:r>
            <a:endParaRPr lang="hr-HR" b="1">
              <a:ea typeface="+mn-lt"/>
              <a:cs typeface="+mn-lt"/>
            </a:endParaRPr>
          </a:p>
          <a:p>
            <a:pPr marL="0" indent="0">
              <a:buNone/>
            </a:pPr>
            <a:endParaRPr lang="hr-HR" b="1"/>
          </a:p>
        </p:txBody>
      </p:sp>
      <p:pic>
        <p:nvPicPr>
          <p:cNvPr id="5" name="Picture 4" descr="A blue and orange pie chart&#10;&#10;AI-generated content may be incorrect.">
            <a:extLst>
              <a:ext uri="{FF2B5EF4-FFF2-40B4-BE49-F238E27FC236}">
                <a16:creationId xmlns:a16="http://schemas.microsoft.com/office/drawing/2014/main" id="{8365DFE6-F66B-597A-5122-6FD936221584}"/>
              </a:ext>
            </a:extLst>
          </p:cNvPr>
          <p:cNvPicPr>
            <a:picLocks noChangeAspect="1"/>
          </p:cNvPicPr>
          <p:nvPr/>
        </p:nvPicPr>
        <p:blipFill>
          <a:blip r:embed="rId3"/>
          <a:stretch>
            <a:fillRect/>
          </a:stretch>
        </p:blipFill>
        <p:spPr>
          <a:xfrm>
            <a:off x="6633625" y="4486811"/>
            <a:ext cx="3003059" cy="1672912"/>
          </a:xfrm>
          <a:prstGeom prst="rect">
            <a:avLst/>
          </a:prstGeom>
        </p:spPr>
      </p:pic>
      <p:sp>
        <p:nvSpPr>
          <p:cNvPr id="7" name="Text Placeholder 6">
            <a:extLst>
              <a:ext uri="{FF2B5EF4-FFF2-40B4-BE49-F238E27FC236}">
                <a16:creationId xmlns:a16="http://schemas.microsoft.com/office/drawing/2014/main" id="{E5E50B0C-7158-5919-B792-0947C159F5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4497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E809411-C2F1-954F-56B6-B23167596E25}"/>
              </a:ext>
            </a:extLst>
          </p:cNvPr>
          <p:cNvSpPr>
            <a:spLocks noGrp="1"/>
          </p:cNvSpPr>
          <p:nvPr>
            <p:ph type="dt" sz="half" idx="10"/>
          </p:nvPr>
        </p:nvSpPr>
        <p:spPr>
          <a:xfrm>
            <a:off x="1115568" y="6356350"/>
            <a:ext cx="2743200" cy="365125"/>
          </a:xfrm>
        </p:spPr>
        <p:txBody>
          <a:bodyPr anchor="ctr">
            <a:normAutofit/>
          </a:bodyPr>
          <a:lstStyle/>
          <a:p>
            <a:pPr>
              <a:spcAft>
                <a:spcPts val="600"/>
              </a:spcAft>
            </a:pPr>
            <a:fld id="{4B9829A6-7063-4EB5-9E7C-3B2AB2271F25}" type="datetime1">
              <a:rPr lang="en-US"/>
              <a:pPr>
                <a:spcAft>
                  <a:spcPts val="600"/>
                </a:spcAft>
              </a:pPr>
              <a:t>11/21/2025</a:t>
            </a:fld>
            <a:endParaRPr lang="en-US"/>
          </a:p>
        </p:txBody>
      </p:sp>
      <p:graphicFrame>
        <p:nvGraphicFramePr>
          <p:cNvPr id="10" name="Table 9">
            <a:extLst>
              <a:ext uri="{FF2B5EF4-FFF2-40B4-BE49-F238E27FC236}">
                <a16:creationId xmlns:a16="http://schemas.microsoft.com/office/drawing/2014/main" id="{3CEEF35A-4F72-B626-B4FD-6C96B7133B98}"/>
              </a:ext>
            </a:extLst>
          </p:cNvPr>
          <p:cNvGraphicFramePr>
            <a:graphicFrameLocks noGrp="1"/>
          </p:cNvGraphicFramePr>
          <p:nvPr>
            <p:extLst>
              <p:ext uri="{D42A27DB-BD31-4B8C-83A1-F6EECF244321}">
                <p14:modId xmlns:p14="http://schemas.microsoft.com/office/powerpoint/2010/main" val="2285992883"/>
              </p:ext>
            </p:extLst>
          </p:nvPr>
        </p:nvGraphicFramePr>
        <p:xfrm>
          <a:off x="64394" y="107323"/>
          <a:ext cx="12075972" cy="6340809"/>
        </p:xfrm>
        <a:graphic>
          <a:graphicData uri="http://schemas.openxmlformats.org/drawingml/2006/table">
            <a:tbl>
              <a:tblPr firstRow="1" firstCol="1" bandRow="1">
                <a:solidFill>
                  <a:srgbClr val="F2F2F2">
                    <a:alpha val="45098"/>
                  </a:srgbClr>
                </a:solidFill>
                <a:tableStyleId>{5C22544A-7EE6-4342-B048-85BDC9FD1C3A}</a:tableStyleId>
              </a:tblPr>
              <a:tblGrid>
                <a:gridCol w="3030948">
                  <a:extLst>
                    <a:ext uri="{9D8B030D-6E8A-4147-A177-3AD203B41FA5}">
                      <a16:colId xmlns:a16="http://schemas.microsoft.com/office/drawing/2014/main" val="3194772005"/>
                    </a:ext>
                  </a:extLst>
                </a:gridCol>
                <a:gridCol w="3492537">
                  <a:extLst>
                    <a:ext uri="{9D8B030D-6E8A-4147-A177-3AD203B41FA5}">
                      <a16:colId xmlns:a16="http://schemas.microsoft.com/office/drawing/2014/main" val="4034742621"/>
                    </a:ext>
                  </a:extLst>
                </a:gridCol>
                <a:gridCol w="5552487">
                  <a:extLst>
                    <a:ext uri="{9D8B030D-6E8A-4147-A177-3AD203B41FA5}">
                      <a16:colId xmlns:a16="http://schemas.microsoft.com/office/drawing/2014/main" val="1757687826"/>
                    </a:ext>
                  </a:extLst>
                </a:gridCol>
              </a:tblGrid>
              <a:tr h="456740">
                <a:tc>
                  <a:txBody>
                    <a:bodyPr/>
                    <a:lstStyle/>
                    <a:p>
                      <a:pPr>
                        <a:buNone/>
                      </a:pPr>
                      <a:r>
                        <a:rPr lang="en-US" sz="1200" b="0" cap="none" spc="0" dirty="0" err="1">
                          <a:solidFill>
                            <a:schemeClr val="bg1"/>
                          </a:solidFill>
                          <a:effectLst/>
                        </a:rPr>
                        <a:t>Nastavni</a:t>
                      </a:r>
                      <a:r>
                        <a:rPr lang="en-US" sz="1200" b="0" cap="none" spc="0" dirty="0">
                          <a:solidFill>
                            <a:schemeClr val="bg1"/>
                          </a:solidFill>
                          <a:effectLst/>
                        </a:rPr>
                        <a:t> </a:t>
                      </a:r>
                      <a:r>
                        <a:rPr lang="en-US" sz="1200" b="0" cap="none" spc="0" dirty="0" err="1">
                          <a:solidFill>
                            <a:schemeClr val="bg1"/>
                          </a:solidFill>
                          <a:effectLst/>
                        </a:rPr>
                        <a:t>predmet</a:t>
                      </a:r>
                    </a:p>
                  </a:txBody>
                  <a:tcPr marL="37850" marR="37850" marT="50465" marB="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dirty="0" err="1">
                          <a:solidFill>
                            <a:schemeClr val="bg1"/>
                          </a:solidFill>
                          <a:effectLst/>
                        </a:rPr>
                        <a:t>Primjena</a:t>
                      </a:r>
                      <a:r>
                        <a:rPr lang="en-US" sz="1200" b="0" cap="none" spc="0" dirty="0">
                          <a:solidFill>
                            <a:schemeClr val="bg1"/>
                          </a:solidFill>
                          <a:effectLst/>
                        </a:rPr>
                        <a:t> UI</a:t>
                      </a:r>
                    </a:p>
                  </a:txBody>
                  <a:tcPr marL="37850" marR="37850" marT="50465" marB="0" anchor="ctr">
                    <a:lnL w="12700" cmpd="sng">
                      <a:noFill/>
                    </a:lnL>
                    <a:lnR w="12700" cmpd="sng">
                      <a:noFill/>
                    </a:lnR>
                    <a:lnT w="19050" cap="flat" cmpd="sng" algn="ctr">
                      <a:noFill/>
                      <a:prstDash val="solid"/>
                    </a:lnT>
                    <a:lnB w="38100" cmpd="sng">
                      <a:noFill/>
                    </a:lnB>
                    <a:solidFill>
                      <a:schemeClr val="tx1"/>
                    </a:solidFill>
                  </a:tcPr>
                </a:tc>
                <a:tc>
                  <a:txBody>
                    <a:bodyPr/>
                    <a:lstStyle/>
                    <a:p>
                      <a:pPr>
                        <a:buNone/>
                      </a:pPr>
                      <a:r>
                        <a:rPr lang="en-US" sz="1200" b="0" cap="none" spc="0" dirty="0" err="1">
                          <a:solidFill>
                            <a:schemeClr val="bg1"/>
                          </a:solidFill>
                          <a:effectLst/>
                        </a:rPr>
                        <a:t>Dodatni</a:t>
                      </a:r>
                      <a:r>
                        <a:rPr lang="en-US" sz="1200" b="0" cap="none" spc="0" dirty="0">
                          <a:solidFill>
                            <a:schemeClr val="bg1"/>
                          </a:solidFill>
                          <a:effectLst/>
                        </a:rPr>
                        <a:t> </a:t>
                      </a:r>
                      <a:r>
                        <a:rPr lang="en-US" sz="1200" b="0" cap="none" spc="0" dirty="0" err="1">
                          <a:solidFill>
                            <a:schemeClr val="bg1"/>
                          </a:solidFill>
                          <a:effectLst/>
                        </a:rPr>
                        <a:t>kontekst</a:t>
                      </a:r>
                    </a:p>
                  </a:txBody>
                  <a:tcPr marL="37850" marR="37850" marT="50465"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165161071"/>
                  </a:ext>
                </a:extLst>
              </a:tr>
              <a:tr h="381000">
                <a:tc>
                  <a:txBody>
                    <a:bodyPr/>
                    <a:lstStyle/>
                    <a:p>
                      <a:pPr>
                        <a:buNone/>
                      </a:pPr>
                      <a:r>
                        <a:rPr lang="en-US" sz="900" b="1" cap="none" spc="0" err="1">
                          <a:solidFill>
                            <a:schemeClr val="tx1"/>
                          </a:solidFill>
                          <a:effectLst/>
                        </a:rPr>
                        <a:t>Informatika</a:t>
                      </a:r>
                      <a:endParaRPr lang="en-US" sz="900" b="1" cap="none" spc="0" dirty="0" err="1">
                        <a:solidFill>
                          <a:schemeClr val="tx1"/>
                        </a:solidFill>
                        <a:effectLst/>
                      </a:endParaRPr>
                    </a:p>
                  </a:txBody>
                  <a:tcPr marL="37850" marR="37850" marT="50465"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Integracija</a:t>
                      </a:r>
                      <a:r>
                        <a:rPr lang="en-US" sz="900" cap="none" spc="0" dirty="0">
                          <a:solidFill>
                            <a:schemeClr val="tx1"/>
                          </a:solidFill>
                          <a:effectLst/>
                        </a:rPr>
                        <a:t> </a:t>
                      </a:r>
                      <a:r>
                        <a:rPr lang="en-US" sz="900" cap="none" spc="0" dirty="0" err="1">
                          <a:solidFill>
                            <a:schemeClr val="tx1"/>
                          </a:solidFill>
                          <a:effectLst/>
                        </a:rPr>
                        <a:t>sadržaja</a:t>
                      </a:r>
                      <a:r>
                        <a:rPr lang="en-US" sz="900" cap="none" spc="0" dirty="0">
                          <a:solidFill>
                            <a:schemeClr val="tx1"/>
                          </a:solidFill>
                          <a:effectLst/>
                        </a:rPr>
                        <a:t> o UI, </a:t>
                      </a:r>
                      <a:r>
                        <a:rPr lang="en-US" sz="900" cap="none" spc="0" dirty="0" err="1">
                          <a:solidFill>
                            <a:schemeClr val="tx1"/>
                          </a:solidFill>
                          <a:effectLst/>
                        </a:rPr>
                        <a:t>kritička</a:t>
                      </a:r>
                      <a:r>
                        <a:rPr lang="en-US" sz="900" cap="none" spc="0" dirty="0">
                          <a:solidFill>
                            <a:schemeClr val="tx1"/>
                          </a:solidFill>
                          <a:effectLst/>
                        </a:rPr>
                        <a:t> </a:t>
                      </a:r>
                      <a:r>
                        <a:rPr lang="en-US" sz="900" cap="none" spc="0" dirty="0" err="1">
                          <a:solidFill>
                            <a:schemeClr val="tx1"/>
                          </a:solidFill>
                          <a:effectLst/>
                        </a:rPr>
                        <a:t>evaluacija</a:t>
                      </a:r>
                      <a:r>
                        <a:rPr lang="en-US" sz="900" cap="none" spc="0" dirty="0">
                          <a:solidFill>
                            <a:schemeClr val="tx1"/>
                          </a:solidFill>
                          <a:effectLst/>
                        </a:rPr>
                        <a:t> alata</a:t>
                      </a:r>
                    </a:p>
                  </a:txBody>
                  <a:tcPr marL="37850" marR="37850" marT="50465"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Većina</a:t>
                      </a:r>
                      <a:r>
                        <a:rPr lang="en-US" sz="900" cap="none" spc="0" dirty="0">
                          <a:solidFill>
                            <a:schemeClr val="tx1"/>
                          </a:solidFill>
                          <a:effectLst/>
                        </a:rPr>
                        <a:t> </a:t>
                      </a:r>
                      <a:r>
                        <a:rPr lang="en-US" sz="900" cap="none" spc="0" dirty="0" err="1">
                          <a:solidFill>
                            <a:schemeClr val="tx1"/>
                          </a:solidFill>
                          <a:effectLst/>
                        </a:rPr>
                        <a:t>nastavnika</a:t>
                      </a:r>
                      <a:r>
                        <a:rPr lang="en-US" sz="900" cap="none" spc="0" dirty="0">
                          <a:solidFill>
                            <a:schemeClr val="tx1"/>
                          </a:solidFill>
                          <a:effectLst/>
                        </a:rPr>
                        <a:t> </a:t>
                      </a:r>
                      <a:r>
                        <a:rPr lang="en-US" sz="900" cap="none" spc="0" dirty="0" err="1">
                          <a:solidFill>
                            <a:schemeClr val="tx1"/>
                          </a:solidFill>
                          <a:effectLst/>
                        </a:rPr>
                        <a:t>provodi</a:t>
                      </a:r>
                      <a:r>
                        <a:rPr lang="en-US" sz="900" cap="none" spc="0" dirty="0">
                          <a:solidFill>
                            <a:schemeClr val="tx1"/>
                          </a:solidFill>
                          <a:effectLst/>
                        </a:rPr>
                        <a:t> </a:t>
                      </a:r>
                      <a:r>
                        <a:rPr lang="en-US" sz="900" cap="none" spc="0" dirty="0" err="1">
                          <a:solidFill>
                            <a:schemeClr val="tx1"/>
                          </a:solidFill>
                          <a:effectLst/>
                        </a:rPr>
                        <a:t>kroz</a:t>
                      </a:r>
                      <a:r>
                        <a:rPr lang="en-US" sz="900" cap="none" spc="0" dirty="0">
                          <a:solidFill>
                            <a:schemeClr val="tx1"/>
                          </a:solidFill>
                          <a:effectLst/>
                        </a:rPr>
                        <a:t> </a:t>
                      </a:r>
                      <a:r>
                        <a:rPr lang="en-US" sz="900" cap="none" spc="0" dirty="0" err="1">
                          <a:solidFill>
                            <a:schemeClr val="tx1"/>
                          </a:solidFill>
                          <a:effectLst/>
                        </a:rPr>
                        <a:t>ovaj</a:t>
                      </a:r>
                      <a:r>
                        <a:rPr lang="en-US" sz="900" cap="none" spc="0" dirty="0">
                          <a:solidFill>
                            <a:schemeClr val="tx1"/>
                          </a:solidFill>
                          <a:effectLst/>
                        </a:rPr>
                        <a:t> </a:t>
                      </a:r>
                      <a:r>
                        <a:rPr lang="en-US" sz="900" cap="none" spc="0" dirty="0" err="1">
                          <a:solidFill>
                            <a:schemeClr val="tx1"/>
                          </a:solidFill>
                          <a:effectLst/>
                        </a:rPr>
                        <a:t>predmet</a:t>
                      </a:r>
                      <a:r>
                        <a:rPr lang="en-US" sz="900" cap="none" spc="0" dirty="0">
                          <a:solidFill>
                            <a:schemeClr val="tx1"/>
                          </a:solidFill>
                          <a:effectLst/>
                        </a:rPr>
                        <a:t>, </a:t>
                      </a:r>
                      <a:r>
                        <a:rPr lang="en-US" sz="900" cap="none" spc="0" dirty="0" err="1">
                          <a:solidFill>
                            <a:schemeClr val="tx1"/>
                          </a:solidFill>
                          <a:effectLst/>
                        </a:rPr>
                        <a:t>često</a:t>
                      </a:r>
                      <a:r>
                        <a:rPr lang="en-US" sz="900" cap="none" spc="0" dirty="0">
                          <a:solidFill>
                            <a:schemeClr val="tx1"/>
                          </a:solidFill>
                          <a:effectLst/>
                        </a:rPr>
                        <a:t> </a:t>
                      </a:r>
                      <a:r>
                        <a:rPr lang="en-US" sz="900" cap="none" spc="0" dirty="0" err="1">
                          <a:solidFill>
                            <a:schemeClr val="tx1"/>
                          </a:solidFill>
                          <a:effectLst/>
                        </a:rPr>
                        <a:t>uz</a:t>
                      </a:r>
                      <a:r>
                        <a:rPr lang="en-US" sz="900" cap="none" spc="0" dirty="0">
                          <a:solidFill>
                            <a:schemeClr val="tx1"/>
                          </a:solidFill>
                          <a:effectLst/>
                        </a:rPr>
                        <a:t> </a:t>
                      </a:r>
                      <a:r>
                        <a:rPr lang="en-US" sz="900" cap="none" spc="0" dirty="0" err="1">
                          <a:solidFill>
                            <a:schemeClr val="tx1"/>
                          </a:solidFill>
                          <a:effectLst/>
                        </a:rPr>
                        <a:t>projekte</a:t>
                      </a:r>
                      <a:r>
                        <a:rPr lang="en-US" sz="900" cap="none" spc="0" dirty="0">
                          <a:solidFill>
                            <a:schemeClr val="tx1"/>
                          </a:solidFill>
                          <a:effectLst/>
                        </a:rPr>
                        <a:t> </a:t>
                      </a:r>
                      <a:r>
                        <a:rPr lang="en-US" sz="900" cap="none" spc="0" dirty="0" err="1">
                          <a:solidFill>
                            <a:schemeClr val="tx1"/>
                          </a:solidFill>
                          <a:effectLst/>
                        </a:rPr>
                        <a:t>i</a:t>
                      </a:r>
                      <a:r>
                        <a:rPr lang="en-US" sz="900" cap="none" spc="0" dirty="0">
                          <a:solidFill>
                            <a:schemeClr val="tx1"/>
                          </a:solidFill>
                          <a:effectLst/>
                        </a:rPr>
                        <a:t> </a:t>
                      </a:r>
                      <a:r>
                        <a:rPr lang="en-US" sz="900" cap="none" spc="0" dirty="0" err="1">
                          <a:solidFill>
                            <a:schemeClr val="tx1"/>
                          </a:solidFill>
                          <a:effectLst/>
                        </a:rPr>
                        <a:t>izradu</a:t>
                      </a:r>
                      <a:r>
                        <a:rPr lang="en-US" sz="900" cap="none" spc="0" dirty="0">
                          <a:solidFill>
                            <a:schemeClr val="tx1"/>
                          </a:solidFill>
                          <a:effectLst/>
                        </a:rPr>
                        <a:t> </a:t>
                      </a:r>
                      <a:r>
                        <a:rPr lang="en-US" sz="900" cap="none" spc="0" dirty="0" err="1">
                          <a:solidFill>
                            <a:schemeClr val="tx1"/>
                          </a:solidFill>
                          <a:effectLst/>
                        </a:rPr>
                        <a:t>digitalnih</a:t>
                      </a:r>
                      <a:r>
                        <a:rPr lang="en-US" sz="900" cap="none" spc="0" dirty="0">
                          <a:solidFill>
                            <a:schemeClr val="tx1"/>
                          </a:solidFill>
                          <a:effectLst/>
                        </a:rPr>
                        <a:t> </a:t>
                      </a:r>
                      <a:r>
                        <a:rPr lang="en-US" sz="900" cap="none" spc="0" dirty="0" err="1">
                          <a:solidFill>
                            <a:schemeClr val="tx1"/>
                          </a:solidFill>
                          <a:effectLst/>
                        </a:rPr>
                        <a:t>sadržaja</a:t>
                      </a:r>
                    </a:p>
                  </a:txBody>
                  <a:tcPr marL="37850" marR="37850" marT="50465"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166575868"/>
                  </a:ext>
                </a:extLst>
              </a:tr>
              <a:tr h="386471">
                <a:tc>
                  <a:txBody>
                    <a:bodyPr/>
                    <a:lstStyle/>
                    <a:p>
                      <a:pPr>
                        <a:buNone/>
                      </a:pPr>
                      <a:r>
                        <a:rPr lang="en-US" sz="900" b="1" cap="none" spc="0" dirty="0">
                          <a:solidFill>
                            <a:schemeClr val="tx1"/>
                          </a:solidFill>
                          <a:effectLst/>
                        </a:rPr>
                        <a:t>Hrvatski </a:t>
                      </a:r>
                      <a:r>
                        <a:rPr lang="en-US" sz="900" b="1" cap="none" spc="0" dirty="0" err="1">
                          <a:solidFill>
                            <a:schemeClr val="tx1"/>
                          </a:solidFill>
                          <a:effectLst/>
                        </a:rPr>
                        <a:t>jezik</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Vizualizacija</a:t>
                      </a:r>
                      <a:r>
                        <a:rPr lang="en-US" sz="900" cap="none" spc="0" dirty="0">
                          <a:solidFill>
                            <a:schemeClr val="tx1"/>
                          </a:solidFill>
                          <a:effectLst/>
                        </a:rPr>
                        <a:t> </a:t>
                      </a:r>
                      <a:r>
                        <a:rPr lang="en-US" sz="900" cap="none" spc="0" dirty="0" err="1">
                          <a:solidFill>
                            <a:schemeClr val="tx1"/>
                          </a:solidFill>
                          <a:effectLst/>
                        </a:rPr>
                        <a:t>sadržaja</a:t>
                      </a:r>
                      <a:r>
                        <a:rPr lang="en-US" sz="900" cap="none" spc="0" dirty="0">
                          <a:solidFill>
                            <a:schemeClr val="tx1"/>
                          </a:solidFill>
                          <a:effectLst/>
                        </a:rPr>
                        <a:t>, </a:t>
                      </a:r>
                      <a:r>
                        <a:rPr lang="en-US" sz="900" cap="none" spc="0" dirty="0" err="1">
                          <a:solidFill>
                            <a:schemeClr val="tx1"/>
                          </a:solidFill>
                          <a:effectLst/>
                        </a:rPr>
                        <a:t>analiza</a:t>
                      </a:r>
                      <a:r>
                        <a:rPr lang="en-US" sz="900" cap="none" spc="0" dirty="0">
                          <a:solidFill>
                            <a:schemeClr val="tx1"/>
                          </a:solidFill>
                          <a:effectLst/>
                        </a:rPr>
                        <a:t> </a:t>
                      </a:r>
                      <a:r>
                        <a:rPr lang="en-US" sz="900" cap="none" spc="0" dirty="0" err="1">
                          <a:solidFill>
                            <a:schemeClr val="tx1"/>
                          </a:solidFill>
                          <a:effectLst/>
                        </a:rPr>
                        <a:t>dezinformacija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Generiranje</a:t>
                      </a:r>
                      <a:r>
                        <a:rPr lang="en-US" sz="900" cap="none" spc="0" dirty="0">
                          <a:solidFill>
                            <a:schemeClr val="tx1"/>
                          </a:solidFill>
                          <a:effectLst/>
                        </a:rPr>
                        <a:t> </a:t>
                      </a:r>
                      <a:r>
                        <a:rPr lang="en-US" sz="900" cap="none" spc="0" dirty="0" err="1">
                          <a:solidFill>
                            <a:schemeClr val="tx1"/>
                          </a:solidFill>
                          <a:effectLst/>
                        </a:rPr>
                        <a:t>ilustracija</a:t>
                      </a:r>
                      <a:r>
                        <a:rPr lang="en-US" sz="900" cap="none" spc="0" dirty="0">
                          <a:solidFill>
                            <a:schemeClr val="tx1"/>
                          </a:solidFill>
                          <a:effectLst/>
                        </a:rPr>
                        <a:t>, </a:t>
                      </a:r>
                      <a:r>
                        <a:rPr lang="en-US" sz="900" cap="none" spc="0" dirty="0" err="1">
                          <a:solidFill>
                            <a:schemeClr val="tx1"/>
                          </a:solidFill>
                          <a:effectLst/>
                        </a:rPr>
                        <a:t>izrada</a:t>
                      </a:r>
                      <a:r>
                        <a:rPr lang="en-US" sz="900" cap="none" spc="0" dirty="0">
                          <a:solidFill>
                            <a:schemeClr val="tx1"/>
                          </a:solidFill>
                          <a:effectLst/>
                        </a:rPr>
                        <a:t> </a:t>
                      </a:r>
                      <a:r>
                        <a:rPr lang="en-US" sz="900" cap="none" spc="0" dirty="0" err="1">
                          <a:solidFill>
                            <a:schemeClr val="tx1"/>
                          </a:solidFill>
                          <a:effectLst/>
                        </a:rPr>
                        <a:t>kvizova</a:t>
                      </a:r>
                      <a:r>
                        <a:rPr lang="en-US" sz="900" cap="none" spc="0" dirty="0">
                          <a:solidFill>
                            <a:schemeClr val="tx1"/>
                          </a:solidFill>
                          <a:effectLst/>
                        </a:rPr>
                        <a:t>, UI </a:t>
                      </a:r>
                      <a:r>
                        <a:rPr lang="en-US" sz="900" cap="none" spc="0" dirty="0" err="1">
                          <a:solidFill>
                            <a:schemeClr val="tx1"/>
                          </a:solidFill>
                          <a:effectLst/>
                        </a:rPr>
                        <a:t>kao</a:t>
                      </a:r>
                      <a:r>
                        <a:rPr lang="en-US" sz="900" cap="none" spc="0" dirty="0">
                          <a:solidFill>
                            <a:schemeClr val="tx1"/>
                          </a:solidFill>
                          <a:effectLst/>
                        </a:rPr>
                        <a:t> </a:t>
                      </a:r>
                      <a:r>
                        <a:rPr lang="en-US" sz="900" cap="none" spc="0" dirty="0" err="1">
                          <a:solidFill>
                            <a:schemeClr val="tx1"/>
                          </a:solidFill>
                          <a:effectLst/>
                        </a:rPr>
                        <a:t>podrška</a:t>
                      </a:r>
                      <a:r>
                        <a:rPr lang="en-US" sz="900" cap="none" spc="0" dirty="0">
                          <a:solidFill>
                            <a:schemeClr val="tx1"/>
                          </a:solidFill>
                          <a:effectLst/>
                        </a:rPr>
                        <a:t> u </a:t>
                      </a:r>
                      <a:r>
                        <a:rPr lang="en-US" sz="900" cap="none" spc="0" dirty="0" err="1">
                          <a:solidFill>
                            <a:schemeClr val="tx1"/>
                          </a:solidFill>
                          <a:effectLst/>
                        </a:rPr>
                        <a:t>raspravama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335291337"/>
                  </a:ext>
                </a:extLst>
              </a:tr>
              <a:tr h="386471">
                <a:tc>
                  <a:txBody>
                    <a:bodyPr/>
                    <a:lstStyle/>
                    <a:p>
                      <a:pPr>
                        <a:buNone/>
                      </a:pPr>
                      <a:r>
                        <a:rPr lang="en-US" sz="900" b="1" cap="none" spc="0" err="1">
                          <a:solidFill>
                            <a:schemeClr val="tx1"/>
                          </a:solidFill>
                          <a:effectLst/>
                        </a:rPr>
                        <a:t>Matematika</a:t>
                      </a:r>
                      <a:endParaRPr lang="en-US" sz="900" b="1" cap="none" spc="0" dirty="0" err="1">
                        <a:solidFill>
                          <a:schemeClr val="tx1"/>
                        </a:solidFill>
                        <a:effectLst/>
                      </a:endParaRP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Provjera</a:t>
                      </a:r>
                      <a:r>
                        <a:rPr lang="en-US" sz="900" cap="none" spc="0" dirty="0">
                          <a:solidFill>
                            <a:schemeClr val="tx1"/>
                          </a:solidFill>
                          <a:effectLst/>
                        </a:rPr>
                        <a:t> </a:t>
                      </a:r>
                      <a:r>
                        <a:rPr lang="en-US" sz="900" cap="none" spc="0" dirty="0" err="1">
                          <a:solidFill>
                            <a:schemeClr val="tx1"/>
                          </a:solidFill>
                          <a:effectLst/>
                        </a:rPr>
                        <a:t>rješenja</a:t>
                      </a:r>
                      <a:r>
                        <a:rPr lang="en-US" sz="900" cap="none" spc="0" dirty="0">
                          <a:solidFill>
                            <a:schemeClr val="tx1"/>
                          </a:solidFill>
                          <a:effectLst/>
                        </a:rPr>
                        <a:t>, </a:t>
                      </a:r>
                      <a:r>
                        <a:rPr lang="en-US" sz="900" cap="none" spc="0" dirty="0" err="1">
                          <a:solidFill>
                            <a:schemeClr val="tx1"/>
                          </a:solidFill>
                          <a:effectLst/>
                        </a:rPr>
                        <a:t>problemski</a:t>
                      </a:r>
                      <a:r>
                        <a:rPr lang="en-US" sz="900" cap="none" spc="0" dirty="0">
                          <a:solidFill>
                            <a:schemeClr val="tx1"/>
                          </a:solidFill>
                          <a:effectLst/>
                        </a:rPr>
                        <a:t> </a:t>
                      </a:r>
                      <a:r>
                        <a:rPr lang="en-US" sz="900" cap="none" spc="0" dirty="0" err="1">
                          <a:solidFill>
                            <a:schemeClr val="tx1"/>
                          </a:solidFill>
                          <a:effectLst/>
                        </a:rPr>
                        <a:t>zadaci</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Korištenje</a:t>
                      </a:r>
                      <a:r>
                        <a:rPr lang="en-US" sz="900" cap="none" spc="0" dirty="0">
                          <a:solidFill>
                            <a:schemeClr val="tx1"/>
                          </a:solidFill>
                          <a:effectLst/>
                        </a:rPr>
                        <a:t> alata </a:t>
                      </a:r>
                      <a:r>
                        <a:rPr lang="en-US" sz="900" cap="none" spc="0" dirty="0" err="1">
                          <a:solidFill>
                            <a:schemeClr val="tx1"/>
                          </a:solidFill>
                          <a:effectLst/>
                        </a:rPr>
                        <a:t>kao</a:t>
                      </a:r>
                      <a:r>
                        <a:rPr lang="en-US" sz="900" cap="none" spc="0" dirty="0">
                          <a:solidFill>
                            <a:schemeClr val="tx1"/>
                          </a:solidFill>
                          <a:effectLst/>
                        </a:rPr>
                        <a:t> </a:t>
                      </a:r>
                      <a:r>
                        <a:rPr lang="en-US" sz="900" cap="none" spc="0" dirty="0" err="1">
                          <a:solidFill>
                            <a:schemeClr val="tx1"/>
                          </a:solidFill>
                          <a:effectLst/>
                        </a:rPr>
                        <a:t>što</a:t>
                      </a:r>
                      <a:r>
                        <a:rPr lang="en-US" sz="900" cap="none" spc="0" dirty="0">
                          <a:solidFill>
                            <a:schemeClr val="tx1"/>
                          </a:solidFill>
                          <a:effectLst/>
                        </a:rPr>
                        <a:t> </a:t>
                      </a:r>
                      <a:r>
                        <a:rPr lang="en-US" sz="900" cap="none" spc="0" dirty="0" err="1">
                          <a:solidFill>
                            <a:schemeClr val="tx1"/>
                          </a:solidFill>
                          <a:effectLst/>
                        </a:rPr>
                        <a:t>su</a:t>
                      </a:r>
                      <a:r>
                        <a:rPr lang="en-US" sz="900" cap="none" spc="0" dirty="0">
                          <a:solidFill>
                            <a:schemeClr val="tx1"/>
                          </a:solidFill>
                          <a:effectLst/>
                        </a:rPr>
                        <a:t> </a:t>
                      </a:r>
                      <a:r>
                        <a:rPr lang="en-US" sz="900" cap="none" spc="0" dirty="0" err="1">
                          <a:solidFill>
                            <a:schemeClr val="tx1"/>
                          </a:solidFill>
                          <a:effectLst/>
                        </a:rPr>
                        <a:t>PowerBI</a:t>
                      </a:r>
                      <a:r>
                        <a:rPr lang="en-US" sz="900" cap="none" spc="0" dirty="0">
                          <a:solidFill>
                            <a:schemeClr val="tx1"/>
                          </a:solidFill>
                          <a:effectLst/>
                        </a:rPr>
                        <a:t>, Microsoft Math za </a:t>
                      </a:r>
                      <a:r>
                        <a:rPr lang="en-US" sz="900" cap="none" spc="0" dirty="0" err="1">
                          <a:solidFill>
                            <a:schemeClr val="tx1"/>
                          </a:solidFill>
                          <a:effectLst/>
                        </a:rPr>
                        <a:t>analizu</a:t>
                      </a:r>
                      <a:r>
                        <a:rPr lang="en-US" sz="900" cap="none" spc="0" dirty="0">
                          <a:solidFill>
                            <a:schemeClr val="tx1"/>
                          </a:solidFill>
                          <a:effectLst/>
                        </a:rPr>
                        <a:t> </a:t>
                      </a:r>
                      <a:r>
                        <a:rPr lang="en-US" sz="900" cap="none" spc="0" dirty="0" err="1">
                          <a:solidFill>
                            <a:schemeClr val="tx1"/>
                          </a:solidFill>
                          <a:effectLst/>
                        </a:rPr>
                        <a:t>i</a:t>
                      </a:r>
                      <a:r>
                        <a:rPr lang="en-US" sz="900" cap="none" spc="0" dirty="0">
                          <a:solidFill>
                            <a:schemeClr val="tx1"/>
                          </a:solidFill>
                          <a:effectLst/>
                        </a:rPr>
                        <a:t> </a:t>
                      </a:r>
                      <a:r>
                        <a:rPr lang="en-US" sz="900" cap="none" spc="0" dirty="0" err="1">
                          <a:solidFill>
                            <a:schemeClr val="tx1"/>
                          </a:solidFill>
                          <a:effectLst/>
                        </a:rPr>
                        <a:t>provjeru</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430635183"/>
                  </a:ext>
                </a:extLst>
              </a:tr>
              <a:tr h="386471">
                <a:tc>
                  <a:txBody>
                    <a:bodyPr/>
                    <a:lstStyle/>
                    <a:p>
                      <a:pPr>
                        <a:buNone/>
                      </a:pPr>
                      <a:r>
                        <a:rPr lang="en-US" sz="900" b="1" cap="none" spc="0" dirty="0" err="1">
                          <a:solidFill>
                            <a:schemeClr val="tx1"/>
                          </a:solidFill>
                          <a:effectLst/>
                        </a:rPr>
                        <a:t>Engleski</a:t>
                      </a:r>
                      <a:r>
                        <a:rPr lang="en-US" sz="900" b="1" cap="none" spc="0" dirty="0">
                          <a:solidFill>
                            <a:schemeClr val="tx1"/>
                          </a:solidFill>
                          <a:effectLst/>
                        </a:rPr>
                        <a:t> </a:t>
                      </a:r>
                      <a:r>
                        <a:rPr lang="en-US" sz="900" b="1" cap="none" spc="0" dirty="0" err="1">
                          <a:solidFill>
                            <a:schemeClr val="tx1"/>
                          </a:solidFill>
                          <a:effectLst/>
                        </a:rPr>
                        <a:t>jezik</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Kreativno</a:t>
                      </a:r>
                      <a:r>
                        <a:rPr lang="en-US" sz="900" cap="none" spc="0" dirty="0">
                          <a:solidFill>
                            <a:schemeClr val="tx1"/>
                          </a:solidFill>
                          <a:effectLst/>
                        </a:rPr>
                        <a:t> </a:t>
                      </a:r>
                      <a:r>
                        <a:rPr lang="en-US" sz="900" cap="none" spc="0" dirty="0" err="1">
                          <a:solidFill>
                            <a:schemeClr val="tx1"/>
                          </a:solidFill>
                          <a:effectLst/>
                        </a:rPr>
                        <a:t>pisanje</a:t>
                      </a:r>
                      <a:r>
                        <a:rPr lang="en-US" sz="900" cap="none" spc="0" dirty="0">
                          <a:solidFill>
                            <a:schemeClr val="tx1"/>
                          </a:solidFill>
                          <a:effectLst/>
                        </a:rPr>
                        <a:t>, </a:t>
                      </a:r>
                      <a:r>
                        <a:rPr lang="en-US" sz="900" cap="none" spc="0" dirty="0" err="1">
                          <a:solidFill>
                            <a:schemeClr val="tx1"/>
                          </a:solidFill>
                          <a:effectLst/>
                        </a:rPr>
                        <a:t>projekti</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Izrada</a:t>
                      </a:r>
                      <a:r>
                        <a:rPr lang="en-US" sz="900" cap="none" spc="0" dirty="0">
                          <a:solidFill>
                            <a:schemeClr val="tx1"/>
                          </a:solidFill>
                          <a:effectLst/>
                        </a:rPr>
                        <a:t> </a:t>
                      </a:r>
                      <a:r>
                        <a:rPr lang="en-US" sz="900" cap="none" spc="0" dirty="0" err="1">
                          <a:solidFill>
                            <a:schemeClr val="tx1"/>
                          </a:solidFill>
                          <a:effectLst/>
                        </a:rPr>
                        <a:t>zadataka</a:t>
                      </a:r>
                      <a:r>
                        <a:rPr lang="en-US" sz="900" cap="none" spc="0" dirty="0">
                          <a:solidFill>
                            <a:schemeClr val="tx1"/>
                          </a:solidFill>
                          <a:effectLst/>
                        </a:rPr>
                        <a:t> </a:t>
                      </a:r>
                      <a:r>
                        <a:rPr lang="en-US" sz="900" cap="none" spc="0" dirty="0" err="1">
                          <a:solidFill>
                            <a:schemeClr val="tx1"/>
                          </a:solidFill>
                          <a:effectLst/>
                        </a:rPr>
                        <a:t>pomoću</a:t>
                      </a:r>
                      <a:r>
                        <a:rPr lang="en-US" sz="900" cap="none" spc="0" dirty="0">
                          <a:solidFill>
                            <a:schemeClr val="tx1"/>
                          </a:solidFill>
                          <a:effectLst/>
                        </a:rPr>
                        <a:t> UI, </a:t>
                      </a:r>
                      <a:r>
                        <a:rPr lang="en-US" sz="900" cap="none" spc="0" dirty="0" err="1">
                          <a:solidFill>
                            <a:schemeClr val="tx1"/>
                          </a:solidFill>
                          <a:effectLst/>
                        </a:rPr>
                        <a:t>razvoj</a:t>
                      </a:r>
                      <a:r>
                        <a:rPr lang="en-US" sz="900" cap="none" spc="0" dirty="0">
                          <a:solidFill>
                            <a:schemeClr val="tx1"/>
                          </a:solidFill>
                          <a:effectLst/>
                        </a:rPr>
                        <a:t> </a:t>
                      </a:r>
                      <a:r>
                        <a:rPr lang="en-US" sz="900" cap="none" spc="0" dirty="0" err="1">
                          <a:solidFill>
                            <a:schemeClr val="tx1"/>
                          </a:solidFill>
                          <a:effectLst/>
                        </a:rPr>
                        <a:t>komunikacijskih</a:t>
                      </a:r>
                      <a:r>
                        <a:rPr lang="en-US" sz="900" cap="none" spc="0" dirty="0">
                          <a:solidFill>
                            <a:schemeClr val="tx1"/>
                          </a:solidFill>
                          <a:effectLst/>
                        </a:rPr>
                        <a:t> </a:t>
                      </a:r>
                      <a:r>
                        <a:rPr lang="en-US" sz="900" cap="none" spc="0" dirty="0" err="1">
                          <a:solidFill>
                            <a:schemeClr val="tx1"/>
                          </a:solidFill>
                          <a:effectLst/>
                        </a:rPr>
                        <a:t>vještina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436452079"/>
                  </a:ext>
                </a:extLst>
              </a:tr>
              <a:tr h="386471">
                <a:tc>
                  <a:txBody>
                    <a:bodyPr/>
                    <a:lstStyle/>
                    <a:p>
                      <a:pPr>
                        <a:buNone/>
                      </a:pPr>
                      <a:r>
                        <a:rPr lang="en-US" sz="900" b="1" cap="none" spc="0" dirty="0" err="1">
                          <a:solidFill>
                            <a:schemeClr val="tx1"/>
                          </a:solidFill>
                          <a:effectLst/>
                        </a:rPr>
                        <a:t>Likovna</a:t>
                      </a:r>
                      <a:r>
                        <a:rPr lang="en-US" sz="900" b="1" cap="none" spc="0" dirty="0">
                          <a:solidFill>
                            <a:schemeClr val="tx1"/>
                          </a:solidFill>
                          <a:effectLst/>
                        </a:rPr>
                        <a:t> </a:t>
                      </a:r>
                      <a:r>
                        <a:rPr lang="en-US" sz="900" b="1" cap="none" spc="0" dirty="0" err="1">
                          <a:solidFill>
                            <a:schemeClr val="tx1"/>
                          </a:solidFill>
                          <a:effectLst/>
                        </a:rPr>
                        <a:t>kultura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Generiranje</a:t>
                      </a:r>
                      <a:r>
                        <a:rPr lang="en-US" sz="900" cap="none" spc="0" dirty="0">
                          <a:solidFill>
                            <a:schemeClr val="tx1"/>
                          </a:solidFill>
                          <a:effectLst/>
                        </a:rPr>
                        <a:t> </a:t>
                      </a:r>
                      <a:r>
                        <a:rPr lang="en-US" sz="900" cap="none" spc="0" dirty="0" err="1">
                          <a:solidFill>
                            <a:schemeClr val="tx1"/>
                          </a:solidFill>
                          <a:effectLst/>
                        </a:rPr>
                        <a:t>vizualnog</a:t>
                      </a:r>
                      <a:r>
                        <a:rPr lang="en-US" sz="900" cap="none" spc="0" dirty="0">
                          <a:solidFill>
                            <a:schemeClr val="tx1"/>
                          </a:solidFill>
                          <a:effectLst/>
                        </a:rPr>
                        <a:t> </a:t>
                      </a:r>
                      <a:r>
                        <a:rPr lang="en-US" sz="900" cap="none" spc="0" dirty="0" err="1">
                          <a:solidFill>
                            <a:schemeClr val="tx1"/>
                          </a:solidFill>
                          <a:effectLst/>
                        </a:rPr>
                        <a:t>sadržaja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a:solidFill>
                            <a:schemeClr val="tx1"/>
                          </a:solidFill>
                          <a:effectLst/>
                        </a:rPr>
                        <a:t>UI </a:t>
                      </a:r>
                      <a:r>
                        <a:rPr lang="en-US" sz="900" cap="none" spc="0" dirty="0" err="1">
                          <a:solidFill>
                            <a:schemeClr val="tx1"/>
                          </a:solidFill>
                          <a:effectLst/>
                        </a:rPr>
                        <a:t>korišten</a:t>
                      </a:r>
                      <a:r>
                        <a:rPr lang="en-US" sz="900" cap="none" spc="0" dirty="0">
                          <a:solidFill>
                            <a:schemeClr val="tx1"/>
                          </a:solidFill>
                          <a:effectLst/>
                        </a:rPr>
                        <a:t> za </a:t>
                      </a:r>
                      <a:r>
                        <a:rPr lang="en-US" sz="900" cap="none" spc="0" dirty="0" err="1">
                          <a:solidFill>
                            <a:schemeClr val="tx1"/>
                          </a:solidFill>
                          <a:effectLst/>
                        </a:rPr>
                        <a:t>generiranje</a:t>
                      </a:r>
                      <a:r>
                        <a:rPr lang="en-US" sz="900" cap="none" spc="0" dirty="0">
                          <a:solidFill>
                            <a:schemeClr val="tx1"/>
                          </a:solidFill>
                          <a:effectLst/>
                        </a:rPr>
                        <a:t> </a:t>
                      </a:r>
                      <a:r>
                        <a:rPr lang="en-US" sz="900" cap="none" spc="0" dirty="0" err="1">
                          <a:solidFill>
                            <a:schemeClr val="tx1"/>
                          </a:solidFill>
                          <a:effectLst/>
                        </a:rPr>
                        <a:t>naslovnica</a:t>
                      </a:r>
                      <a:r>
                        <a:rPr lang="en-US" sz="900" cap="none" spc="0" dirty="0">
                          <a:solidFill>
                            <a:schemeClr val="tx1"/>
                          </a:solidFill>
                          <a:effectLst/>
                        </a:rPr>
                        <a:t>, </a:t>
                      </a:r>
                      <a:r>
                        <a:rPr lang="en-US" sz="900" cap="none" spc="0" dirty="0" err="1">
                          <a:solidFill>
                            <a:schemeClr val="tx1"/>
                          </a:solidFill>
                          <a:effectLst/>
                        </a:rPr>
                        <a:t>ilustracija</a:t>
                      </a:r>
                      <a:r>
                        <a:rPr lang="en-US" sz="900" cap="none" spc="0" dirty="0">
                          <a:solidFill>
                            <a:schemeClr val="tx1"/>
                          </a:solidFill>
                          <a:effectLst/>
                        </a:rPr>
                        <a:t>, </a:t>
                      </a:r>
                      <a:r>
                        <a:rPr lang="en-US" sz="900" cap="none" spc="0" dirty="0" err="1">
                          <a:solidFill>
                            <a:schemeClr val="tx1"/>
                          </a:solidFill>
                          <a:effectLst/>
                        </a:rPr>
                        <a:t>likova</a:t>
                      </a:r>
                      <a:r>
                        <a:rPr lang="en-US" sz="900" cap="none" spc="0" dirty="0">
                          <a:solidFill>
                            <a:schemeClr val="tx1"/>
                          </a:solidFill>
                          <a:effectLst/>
                        </a:rPr>
                        <a:t> </a:t>
                      </a:r>
                      <a:r>
                        <a:rPr lang="en-US" sz="900" cap="none" spc="0" dirty="0" err="1">
                          <a:solidFill>
                            <a:schemeClr val="tx1"/>
                          </a:solidFill>
                          <a:effectLst/>
                        </a:rPr>
                        <a:t>iz</a:t>
                      </a:r>
                      <a:r>
                        <a:rPr lang="en-US" sz="900" cap="none" spc="0" dirty="0">
                          <a:solidFill>
                            <a:schemeClr val="tx1"/>
                          </a:solidFill>
                          <a:effectLst/>
                        </a:rPr>
                        <a:t> </a:t>
                      </a:r>
                      <a:r>
                        <a:rPr lang="en-US" sz="900" cap="none" spc="0" dirty="0" err="1">
                          <a:solidFill>
                            <a:schemeClr val="tx1"/>
                          </a:solidFill>
                          <a:effectLst/>
                        </a:rPr>
                        <a:t>književnih</a:t>
                      </a:r>
                      <a:r>
                        <a:rPr lang="en-US" sz="900" cap="none" spc="0" dirty="0">
                          <a:solidFill>
                            <a:schemeClr val="tx1"/>
                          </a:solidFill>
                          <a:effectLst/>
                        </a:rPr>
                        <a:t> </a:t>
                      </a:r>
                      <a:r>
                        <a:rPr lang="en-US" sz="900" cap="none" spc="0" dirty="0" err="1">
                          <a:solidFill>
                            <a:schemeClr val="tx1"/>
                          </a:solidFill>
                          <a:effectLst/>
                        </a:rPr>
                        <a:t>djela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662248371"/>
                  </a:ext>
                </a:extLst>
              </a:tr>
              <a:tr h="386471">
                <a:tc>
                  <a:txBody>
                    <a:bodyPr/>
                    <a:lstStyle/>
                    <a:p>
                      <a:pPr>
                        <a:buNone/>
                      </a:pPr>
                      <a:r>
                        <a:rPr lang="en-US" sz="900" b="1" cap="none" spc="0" err="1">
                          <a:solidFill>
                            <a:schemeClr val="tx1"/>
                          </a:solidFill>
                          <a:effectLst/>
                        </a:rPr>
                        <a:t>Povijest</a:t>
                      </a:r>
                      <a:endParaRPr lang="en-US" sz="900" b="1" cap="none" spc="0" dirty="0" err="1">
                        <a:solidFill>
                          <a:schemeClr val="tx1"/>
                        </a:solidFill>
                        <a:effectLst/>
                      </a:endParaRP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Simulacije</a:t>
                      </a:r>
                      <a:r>
                        <a:rPr lang="en-US" sz="900" cap="none" spc="0" dirty="0">
                          <a:solidFill>
                            <a:schemeClr val="tx1"/>
                          </a:solidFill>
                          <a:effectLst/>
                        </a:rPr>
                        <a:t> </a:t>
                      </a:r>
                      <a:r>
                        <a:rPr lang="en-US" sz="900" cap="none" spc="0" dirty="0" err="1">
                          <a:solidFill>
                            <a:schemeClr val="tx1"/>
                          </a:solidFill>
                          <a:effectLst/>
                        </a:rPr>
                        <a:t>povijesnih</a:t>
                      </a:r>
                      <a:r>
                        <a:rPr lang="en-US" sz="900" cap="none" spc="0" dirty="0">
                          <a:solidFill>
                            <a:schemeClr val="tx1"/>
                          </a:solidFill>
                          <a:effectLst/>
                        </a:rPr>
                        <a:t> </a:t>
                      </a:r>
                      <a:r>
                        <a:rPr lang="en-US" sz="900" cap="none" spc="0" dirty="0" err="1">
                          <a:solidFill>
                            <a:schemeClr val="tx1"/>
                          </a:solidFill>
                          <a:effectLst/>
                        </a:rPr>
                        <a:t>ličnosti</a:t>
                      </a:r>
                      <a:r>
                        <a:rPr lang="en-US" sz="900" cap="none" spc="0" dirty="0">
                          <a:solidFill>
                            <a:schemeClr val="tx1"/>
                          </a:solidFill>
                          <a:effectLst/>
                        </a:rPr>
                        <a:t>, </a:t>
                      </a:r>
                      <a:r>
                        <a:rPr lang="en-US" sz="900" cap="none" spc="0" dirty="0" err="1">
                          <a:solidFill>
                            <a:schemeClr val="tx1"/>
                          </a:solidFill>
                          <a:effectLst/>
                        </a:rPr>
                        <a:t>provjera</a:t>
                      </a:r>
                      <a:r>
                        <a:rPr lang="en-US" sz="900" cap="none" spc="0" dirty="0">
                          <a:solidFill>
                            <a:schemeClr val="tx1"/>
                          </a:solidFill>
                          <a:effectLst/>
                        </a:rPr>
                        <a:t> </a:t>
                      </a:r>
                      <a:r>
                        <a:rPr lang="en-US" sz="900" cap="none" spc="0" dirty="0" err="1">
                          <a:solidFill>
                            <a:schemeClr val="tx1"/>
                          </a:solidFill>
                          <a:effectLst/>
                        </a:rPr>
                        <a:t>informacija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Korištenje</a:t>
                      </a:r>
                      <a:r>
                        <a:rPr lang="en-US" sz="900" cap="none" spc="0" dirty="0">
                          <a:solidFill>
                            <a:schemeClr val="tx1"/>
                          </a:solidFill>
                          <a:effectLst/>
                        </a:rPr>
                        <a:t> ChatGPT-a, Canva, </a:t>
                      </a:r>
                      <a:r>
                        <a:rPr lang="en-US" sz="900" cap="none" spc="0" dirty="0" err="1">
                          <a:solidFill>
                            <a:schemeClr val="tx1"/>
                          </a:solidFill>
                          <a:effectLst/>
                        </a:rPr>
                        <a:t>Prezentacija</a:t>
                      </a:r>
                      <a:r>
                        <a:rPr lang="en-US" sz="900" cap="none" spc="0" dirty="0">
                          <a:solidFill>
                            <a:schemeClr val="tx1"/>
                          </a:solidFill>
                          <a:effectLst/>
                        </a:rPr>
                        <a:t> </a:t>
                      </a:r>
                      <a:r>
                        <a:rPr lang="en-US" sz="900" cap="none" spc="0" dirty="0" err="1">
                          <a:solidFill>
                            <a:schemeClr val="tx1"/>
                          </a:solidFill>
                          <a:effectLst/>
                        </a:rPr>
                        <a:t>uz</a:t>
                      </a:r>
                      <a:r>
                        <a:rPr lang="en-US" sz="900" cap="none" spc="0" dirty="0">
                          <a:solidFill>
                            <a:schemeClr val="tx1"/>
                          </a:solidFill>
                          <a:effectLst/>
                        </a:rPr>
                        <a:t> </a:t>
                      </a:r>
                      <a:r>
                        <a:rPr lang="en-US" sz="900" cap="none" spc="0" dirty="0" err="1">
                          <a:solidFill>
                            <a:schemeClr val="tx1"/>
                          </a:solidFill>
                          <a:effectLst/>
                        </a:rPr>
                        <a:t>provjeru</a:t>
                      </a:r>
                      <a:r>
                        <a:rPr lang="en-US" sz="900" cap="none" spc="0" dirty="0">
                          <a:solidFill>
                            <a:schemeClr val="tx1"/>
                          </a:solidFill>
                          <a:effectLst/>
                        </a:rPr>
                        <a:t> </a:t>
                      </a:r>
                      <a:r>
                        <a:rPr lang="en-US" sz="900" cap="none" spc="0" dirty="0" err="1">
                          <a:solidFill>
                            <a:schemeClr val="tx1"/>
                          </a:solidFill>
                          <a:effectLst/>
                        </a:rPr>
                        <a:t>izvora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81586947"/>
                  </a:ext>
                </a:extLst>
              </a:tr>
              <a:tr h="386471">
                <a:tc>
                  <a:txBody>
                    <a:bodyPr/>
                    <a:lstStyle/>
                    <a:p>
                      <a:pPr>
                        <a:buNone/>
                      </a:pPr>
                      <a:r>
                        <a:rPr lang="en-US" sz="900" b="1" cap="none" spc="0" dirty="0" err="1">
                          <a:solidFill>
                            <a:schemeClr val="tx1"/>
                          </a:solidFill>
                          <a:effectLst/>
                        </a:rPr>
                        <a:t>Biologija</a:t>
                      </a:r>
                      <a:r>
                        <a:rPr lang="en-US" sz="900" b="1" cap="none" spc="0" dirty="0">
                          <a:solidFill>
                            <a:schemeClr val="tx1"/>
                          </a:solidFill>
                          <a:effectLst/>
                        </a:rPr>
                        <a:t> / </a:t>
                      </a:r>
                      <a:r>
                        <a:rPr lang="en-US" sz="900" b="1" cap="none" spc="0" dirty="0" err="1">
                          <a:solidFill>
                            <a:schemeClr val="tx1"/>
                          </a:solidFill>
                          <a:effectLst/>
                        </a:rPr>
                        <a:t>Priroda</a:t>
                      </a:r>
                      <a:r>
                        <a:rPr lang="en-US" sz="900" b="1" cap="none" spc="0" dirty="0">
                          <a:solidFill>
                            <a:schemeClr val="tx1"/>
                          </a:solidFill>
                          <a:effectLst/>
                        </a:rPr>
                        <a:t> / </a:t>
                      </a:r>
                      <a:r>
                        <a:rPr lang="en-US" sz="900" b="1" cap="none" spc="0" dirty="0" err="1">
                          <a:solidFill>
                            <a:schemeClr val="tx1"/>
                          </a:solidFill>
                          <a:effectLst/>
                        </a:rPr>
                        <a:t>Kemija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Istraživački</a:t>
                      </a:r>
                      <a:r>
                        <a:rPr lang="en-US" sz="900" cap="none" spc="0" dirty="0">
                          <a:solidFill>
                            <a:schemeClr val="tx1"/>
                          </a:solidFill>
                          <a:effectLst/>
                        </a:rPr>
                        <a:t> </a:t>
                      </a:r>
                      <a:r>
                        <a:rPr lang="en-US" sz="900" cap="none" spc="0" dirty="0" err="1">
                          <a:solidFill>
                            <a:schemeClr val="tx1"/>
                          </a:solidFill>
                          <a:effectLst/>
                        </a:rPr>
                        <a:t>zadaci</a:t>
                      </a:r>
                      <a:r>
                        <a:rPr lang="en-US" sz="900" cap="none" spc="0" dirty="0">
                          <a:solidFill>
                            <a:schemeClr val="tx1"/>
                          </a:solidFill>
                          <a:effectLst/>
                        </a:rPr>
                        <a:t>, </a:t>
                      </a:r>
                      <a:r>
                        <a:rPr lang="en-US" sz="900" cap="none" spc="0" dirty="0" err="1">
                          <a:solidFill>
                            <a:schemeClr val="tx1"/>
                          </a:solidFill>
                          <a:effectLst/>
                        </a:rPr>
                        <a:t>prepoznavanje</a:t>
                      </a:r>
                      <a:r>
                        <a:rPr lang="en-US" sz="900" cap="none" spc="0" dirty="0">
                          <a:solidFill>
                            <a:schemeClr val="tx1"/>
                          </a:solidFill>
                          <a:effectLst/>
                        </a:rPr>
                        <a:t> </a:t>
                      </a:r>
                      <a:r>
                        <a:rPr lang="en-US" sz="900" cap="none" spc="0" dirty="0" err="1">
                          <a:solidFill>
                            <a:schemeClr val="tx1"/>
                          </a:solidFill>
                          <a:effectLst/>
                        </a:rPr>
                        <a:t>biljaka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Uključeni</a:t>
                      </a:r>
                      <a:r>
                        <a:rPr lang="en-US" sz="900" cap="none" spc="0" dirty="0">
                          <a:solidFill>
                            <a:schemeClr val="tx1"/>
                          </a:solidFill>
                          <a:effectLst/>
                        </a:rPr>
                        <a:t> </a:t>
                      </a:r>
                      <a:r>
                        <a:rPr lang="en-US" sz="900" cap="none" spc="0" dirty="0" err="1">
                          <a:solidFill>
                            <a:schemeClr val="tx1"/>
                          </a:solidFill>
                          <a:effectLst/>
                        </a:rPr>
                        <a:t>alati</a:t>
                      </a:r>
                      <a:r>
                        <a:rPr lang="en-US" sz="900" cap="none" spc="0" dirty="0">
                          <a:solidFill>
                            <a:schemeClr val="tx1"/>
                          </a:solidFill>
                          <a:effectLst/>
                        </a:rPr>
                        <a:t> za </a:t>
                      </a:r>
                      <a:r>
                        <a:rPr lang="en-US" sz="900" cap="none" spc="0" dirty="0" err="1">
                          <a:solidFill>
                            <a:schemeClr val="tx1"/>
                          </a:solidFill>
                          <a:effectLst/>
                        </a:rPr>
                        <a:t>pretragu</a:t>
                      </a:r>
                      <a:r>
                        <a:rPr lang="en-US" sz="900" cap="none" spc="0" dirty="0">
                          <a:solidFill>
                            <a:schemeClr val="tx1"/>
                          </a:solidFill>
                          <a:effectLst/>
                        </a:rPr>
                        <a:t> </a:t>
                      </a:r>
                      <a:r>
                        <a:rPr lang="en-US" sz="900" cap="none" spc="0" dirty="0" err="1">
                          <a:solidFill>
                            <a:schemeClr val="tx1"/>
                          </a:solidFill>
                          <a:effectLst/>
                        </a:rPr>
                        <a:t>podataka</a:t>
                      </a:r>
                      <a:r>
                        <a:rPr lang="en-US" sz="900" cap="none" spc="0" dirty="0">
                          <a:solidFill>
                            <a:schemeClr val="tx1"/>
                          </a:solidFill>
                          <a:effectLst/>
                        </a:rPr>
                        <a:t>, </a:t>
                      </a:r>
                      <a:r>
                        <a:rPr lang="en-US" sz="900" cap="none" spc="0" dirty="0" err="1">
                          <a:solidFill>
                            <a:schemeClr val="tx1"/>
                          </a:solidFill>
                          <a:effectLst/>
                        </a:rPr>
                        <a:t>vizualizaciju</a:t>
                      </a:r>
                      <a:r>
                        <a:rPr lang="en-US" sz="900" cap="none" spc="0" dirty="0">
                          <a:solidFill>
                            <a:schemeClr val="tx1"/>
                          </a:solidFill>
                          <a:effectLst/>
                        </a:rPr>
                        <a:t> </a:t>
                      </a:r>
                      <a:r>
                        <a:rPr lang="en-US" sz="900" cap="none" spc="0" dirty="0" err="1">
                          <a:solidFill>
                            <a:schemeClr val="tx1"/>
                          </a:solidFill>
                          <a:effectLst/>
                        </a:rPr>
                        <a:t>životnih</a:t>
                      </a:r>
                      <a:r>
                        <a:rPr lang="en-US" sz="900" cap="none" spc="0" dirty="0">
                          <a:solidFill>
                            <a:schemeClr val="tx1"/>
                          </a:solidFill>
                          <a:effectLst/>
                        </a:rPr>
                        <a:t> </a:t>
                      </a:r>
                      <a:r>
                        <a:rPr lang="en-US" sz="900" cap="none" spc="0" dirty="0" err="1">
                          <a:solidFill>
                            <a:schemeClr val="tx1"/>
                          </a:solidFill>
                          <a:effectLst/>
                        </a:rPr>
                        <a:t>ciklusa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291995130"/>
                  </a:ext>
                </a:extLst>
              </a:tr>
              <a:tr h="386471">
                <a:tc>
                  <a:txBody>
                    <a:bodyPr/>
                    <a:lstStyle/>
                    <a:p>
                      <a:pPr>
                        <a:buNone/>
                      </a:pPr>
                      <a:r>
                        <a:rPr lang="en-US" sz="900" b="1" cap="none" spc="0" err="1">
                          <a:solidFill>
                            <a:schemeClr val="tx1"/>
                          </a:solidFill>
                          <a:effectLst/>
                        </a:rPr>
                        <a:t>Geografija</a:t>
                      </a:r>
                      <a:endParaRPr lang="en-US" sz="900" b="1" cap="none" spc="0" dirty="0" err="1">
                        <a:solidFill>
                          <a:schemeClr val="tx1"/>
                        </a:solidFill>
                        <a:effectLst/>
                      </a:endParaRP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a:solidFill>
                            <a:schemeClr val="tx1"/>
                          </a:solidFill>
                          <a:effectLst/>
                        </a:rPr>
                        <a:t>UI </a:t>
                      </a:r>
                      <a:r>
                        <a:rPr lang="en-US" sz="900" cap="none" spc="0" dirty="0" err="1">
                          <a:solidFill>
                            <a:schemeClr val="tx1"/>
                          </a:solidFill>
                          <a:effectLst/>
                        </a:rPr>
                        <a:t>putopisi</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a:solidFill>
                            <a:schemeClr val="tx1"/>
                          </a:solidFill>
                          <a:effectLst/>
                        </a:rPr>
                        <a:t>U </a:t>
                      </a:r>
                      <a:r>
                        <a:rPr lang="en-US" sz="900" cap="none" spc="0" dirty="0" err="1">
                          <a:solidFill>
                            <a:schemeClr val="tx1"/>
                          </a:solidFill>
                          <a:effectLst/>
                        </a:rPr>
                        <a:t>okviru</a:t>
                      </a:r>
                      <a:r>
                        <a:rPr lang="en-US" sz="900" cap="none" spc="0" dirty="0">
                          <a:solidFill>
                            <a:schemeClr val="tx1"/>
                          </a:solidFill>
                          <a:effectLst/>
                        </a:rPr>
                        <a:t> </a:t>
                      </a:r>
                      <a:r>
                        <a:rPr lang="en-US" sz="900" cap="none" spc="0" dirty="0" err="1">
                          <a:solidFill>
                            <a:schemeClr val="tx1"/>
                          </a:solidFill>
                          <a:effectLst/>
                        </a:rPr>
                        <a:t>projekta</a:t>
                      </a:r>
                      <a:r>
                        <a:rPr lang="en-US" sz="900" cap="none" spc="0" dirty="0">
                          <a:solidFill>
                            <a:schemeClr val="tx1"/>
                          </a:solidFill>
                          <a:effectLst/>
                        </a:rPr>
                        <a:t> s </a:t>
                      </a:r>
                      <a:r>
                        <a:rPr lang="en-US" sz="900" cap="none" spc="0" dirty="0" err="1">
                          <a:solidFill>
                            <a:schemeClr val="tx1"/>
                          </a:solidFill>
                          <a:effectLst/>
                        </a:rPr>
                        <a:t>poviješću</a:t>
                      </a:r>
                      <a:r>
                        <a:rPr lang="en-US" sz="900" cap="none" spc="0" dirty="0">
                          <a:solidFill>
                            <a:schemeClr val="tx1"/>
                          </a:solidFill>
                          <a:effectLst/>
                        </a:rPr>
                        <a:t>: “</a:t>
                      </a:r>
                      <a:r>
                        <a:rPr lang="en-US" sz="900" cap="none" spc="0" dirty="0" err="1">
                          <a:solidFill>
                            <a:schemeClr val="tx1"/>
                          </a:solidFill>
                          <a:effectLst/>
                        </a:rPr>
                        <a:t>Omiš</a:t>
                      </a:r>
                      <a:r>
                        <a:rPr lang="en-US" sz="900" cap="none" spc="0" dirty="0">
                          <a:solidFill>
                            <a:schemeClr val="tx1"/>
                          </a:solidFill>
                          <a:effectLst/>
                        </a:rPr>
                        <a:t> – </a:t>
                      </a:r>
                      <a:r>
                        <a:rPr lang="en-US" sz="900" cap="none" spc="0" dirty="0" err="1">
                          <a:solidFill>
                            <a:schemeClr val="tx1"/>
                          </a:solidFill>
                          <a:effectLst/>
                        </a:rPr>
                        <a:t>jučer</a:t>
                      </a:r>
                      <a:r>
                        <a:rPr lang="en-US" sz="900" cap="none" spc="0" dirty="0">
                          <a:solidFill>
                            <a:schemeClr val="tx1"/>
                          </a:solidFill>
                          <a:effectLst/>
                        </a:rPr>
                        <a:t>, </a:t>
                      </a:r>
                      <a:r>
                        <a:rPr lang="en-US" sz="900" cap="none" spc="0" dirty="0" err="1">
                          <a:solidFill>
                            <a:schemeClr val="tx1"/>
                          </a:solidFill>
                          <a:effectLst/>
                        </a:rPr>
                        <a:t>danas</a:t>
                      </a:r>
                      <a:r>
                        <a:rPr lang="en-US" sz="900" cap="none" spc="0" dirty="0">
                          <a:solidFill>
                            <a:schemeClr val="tx1"/>
                          </a:solidFill>
                          <a:effectLst/>
                        </a:rPr>
                        <a:t>, sutra”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109344589"/>
                  </a:ext>
                </a:extLst>
              </a:tr>
              <a:tr h="386471">
                <a:tc>
                  <a:txBody>
                    <a:bodyPr/>
                    <a:lstStyle/>
                    <a:p>
                      <a:pPr>
                        <a:buNone/>
                      </a:pPr>
                      <a:r>
                        <a:rPr lang="en-US" sz="900" b="1" cap="none" spc="0" dirty="0" err="1">
                          <a:solidFill>
                            <a:schemeClr val="tx1"/>
                          </a:solidFill>
                          <a:effectLst/>
                        </a:rPr>
                        <a:t>Građanski</a:t>
                      </a:r>
                      <a:r>
                        <a:rPr lang="en-US" sz="900" b="1" cap="none" spc="0" dirty="0">
                          <a:solidFill>
                            <a:schemeClr val="tx1"/>
                          </a:solidFill>
                          <a:effectLst/>
                        </a:rPr>
                        <a:t> </a:t>
                      </a:r>
                      <a:r>
                        <a:rPr lang="en-US" sz="900" b="1" cap="none" spc="0" dirty="0" err="1">
                          <a:solidFill>
                            <a:schemeClr val="tx1"/>
                          </a:solidFill>
                          <a:effectLst/>
                        </a:rPr>
                        <a:t>odgoj</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a:solidFill>
                            <a:schemeClr val="tx1"/>
                          </a:solidFill>
                          <a:effectLst/>
                        </a:rPr>
                        <a:t>Analiza </a:t>
                      </a:r>
                      <a:r>
                        <a:rPr lang="en-US" sz="900" cap="none" spc="0" dirty="0" err="1">
                          <a:solidFill>
                            <a:schemeClr val="tx1"/>
                          </a:solidFill>
                          <a:effectLst/>
                        </a:rPr>
                        <a:t>govora</a:t>
                      </a:r>
                      <a:r>
                        <a:rPr lang="en-US" sz="900" cap="none" spc="0" dirty="0">
                          <a:solidFill>
                            <a:schemeClr val="tx1"/>
                          </a:solidFill>
                          <a:effectLst/>
                        </a:rPr>
                        <a:t> </a:t>
                      </a:r>
                      <a:r>
                        <a:rPr lang="en-US" sz="900" cap="none" spc="0" dirty="0" err="1">
                          <a:solidFill>
                            <a:schemeClr val="tx1"/>
                          </a:solidFill>
                          <a:effectLst/>
                        </a:rPr>
                        <a:t>mržnje</a:t>
                      </a:r>
                      <a:r>
                        <a:rPr lang="en-US" sz="900" cap="none" spc="0" dirty="0">
                          <a:solidFill>
                            <a:schemeClr val="tx1"/>
                          </a:solidFill>
                          <a:effectLst/>
                        </a:rPr>
                        <a:t>, </a:t>
                      </a:r>
                      <a:r>
                        <a:rPr lang="en-US" sz="900" cap="none" spc="0" dirty="0" err="1">
                          <a:solidFill>
                            <a:schemeClr val="tx1"/>
                          </a:solidFill>
                          <a:effectLst/>
                        </a:rPr>
                        <a:t>lažnih</a:t>
                      </a:r>
                      <a:r>
                        <a:rPr lang="en-US" sz="900" cap="none" spc="0" dirty="0">
                          <a:solidFill>
                            <a:schemeClr val="tx1"/>
                          </a:solidFill>
                          <a:effectLst/>
                        </a:rPr>
                        <a:t> </a:t>
                      </a:r>
                      <a:r>
                        <a:rPr lang="en-US" sz="900" cap="none" spc="0" dirty="0" err="1">
                          <a:solidFill>
                            <a:schemeClr val="tx1"/>
                          </a:solidFill>
                          <a:effectLst/>
                        </a:rPr>
                        <a:t>vijesti</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a:solidFill>
                            <a:schemeClr val="tx1"/>
                          </a:solidFill>
                          <a:effectLst/>
                        </a:rPr>
                        <a:t>U </a:t>
                      </a:r>
                      <a:r>
                        <a:rPr lang="en-US" sz="900" cap="none" spc="0" dirty="0" err="1">
                          <a:solidFill>
                            <a:schemeClr val="tx1"/>
                          </a:solidFill>
                          <a:effectLst/>
                        </a:rPr>
                        <a:t>korelaciji</a:t>
                      </a:r>
                      <a:r>
                        <a:rPr lang="en-US" sz="900" cap="none" spc="0" dirty="0">
                          <a:solidFill>
                            <a:schemeClr val="tx1"/>
                          </a:solidFill>
                          <a:effectLst/>
                        </a:rPr>
                        <a:t> s </a:t>
                      </a:r>
                      <a:r>
                        <a:rPr lang="en-US" sz="900" cap="none" spc="0" dirty="0" err="1">
                          <a:solidFill>
                            <a:schemeClr val="tx1"/>
                          </a:solidFill>
                          <a:effectLst/>
                        </a:rPr>
                        <a:t>informatikom</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2240689"/>
                  </a:ext>
                </a:extLst>
              </a:tr>
              <a:tr h="386471">
                <a:tc>
                  <a:txBody>
                    <a:bodyPr/>
                    <a:lstStyle/>
                    <a:p>
                      <a:pPr>
                        <a:buNone/>
                      </a:pPr>
                      <a:r>
                        <a:rPr lang="en-US" sz="900" b="1" cap="none" spc="0" dirty="0">
                          <a:solidFill>
                            <a:schemeClr val="tx1"/>
                          </a:solidFill>
                          <a:effectLst/>
                        </a:rPr>
                        <a:t>Etika </a:t>
                      </a:r>
                      <a:r>
                        <a:rPr lang="en-US" sz="900" b="1" cap="none" spc="0" dirty="0" err="1">
                          <a:solidFill>
                            <a:schemeClr val="tx1"/>
                          </a:solidFill>
                          <a:effectLst/>
                        </a:rPr>
                        <a:t>i</a:t>
                      </a:r>
                      <a:r>
                        <a:rPr lang="en-US" sz="900" b="1" cap="none" spc="0" dirty="0">
                          <a:solidFill>
                            <a:schemeClr val="tx1"/>
                          </a:solidFill>
                          <a:effectLst/>
                        </a:rPr>
                        <a:t> </a:t>
                      </a:r>
                      <a:r>
                        <a:rPr lang="en-US" sz="900" b="1" cap="none" spc="0" dirty="0" err="1">
                          <a:solidFill>
                            <a:schemeClr val="tx1"/>
                          </a:solidFill>
                          <a:effectLst/>
                        </a:rPr>
                        <a:t>filozofija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a:solidFill>
                            <a:schemeClr val="tx1"/>
                          </a:solidFill>
                          <a:effectLst/>
                        </a:rPr>
                        <a:t>Etika </a:t>
                      </a:r>
                      <a:r>
                        <a:rPr lang="en-US" sz="900" cap="none" spc="0" dirty="0" err="1">
                          <a:solidFill>
                            <a:schemeClr val="tx1"/>
                          </a:solidFill>
                          <a:effectLst/>
                        </a:rPr>
                        <a:t>umjetne</a:t>
                      </a:r>
                      <a:r>
                        <a:rPr lang="en-US" sz="900" cap="none" spc="0" dirty="0">
                          <a:solidFill>
                            <a:schemeClr val="tx1"/>
                          </a:solidFill>
                          <a:effectLst/>
                        </a:rPr>
                        <a:t> </a:t>
                      </a:r>
                      <a:r>
                        <a:rPr lang="en-US" sz="900" cap="none" spc="0" dirty="0" err="1">
                          <a:solidFill>
                            <a:schemeClr val="tx1"/>
                          </a:solidFill>
                          <a:effectLst/>
                        </a:rPr>
                        <a:t>inteligencije</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Pristup</a:t>
                      </a:r>
                      <a:r>
                        <a:rPr lang="en-US" sz="900" cap="none" spc="0" dirty="0">
                          <a:solidFill>
                            <a:schemeClr val="tx1"/>
                          </a:solidFill>
                          <a:effectLst/>
                        </a:rPr>
                        <a:t> </a:t>
                      </a:r>
                      <a:r>
                        <a:rPr lang="en-US" sz="900" cap="none" spc="0" dirty="0" err="1">
                          <a:solidFill>
                            <a:schemeClr val="tx1"/>
                          </a:solidFill>
                          <a:effectLst/>
                        </a:rPr>
                        <a:t>moralnim</a:t>
                      </a:r>
                      <a:r>
                        <a:rPr lang="en-US" sz="900" cap="none" spc="0" dirty="0">
                          <a:solidFill>
                            <a:schemeClr val="tx1"/>
                          </a:solidFill>
                          <a:effectLst/>
                        </a:rPr>
                        <a:t> </a:t>
                      </a:r>
                      <a:r>
                        <a:rPr lang="en-US" sz="900" cap="none" spc="0" dirty="0" err="1">
                          <a:solidFill>
                            <a:schemeClr val="tx1"/>
                          </a:solidFill>
                          <a:effectLst/>
                        </a:rPr>
                        <a:t>dilemama</a:t>
                      </a:r>
                      <a:r>
                        <a:rPr lang="en-US" sz="900" cap="none" spc="0" dirty="0">
                          <a:solidFill>
                            <a:schemeClr val="tx1"/>
                          </a:solidFill>
                          <a:effectLst/>
                        </a:rPr>
                        <a:t>, </a:t>
                      </a:r>
                      <a:r>
                        <a:rPr lang="en-US" sz="900" cap="none" spc="0" dirty="0" err="1">
                          <a:solidFill>
                            <a:schemeClr val="tx1"/>
                          </a:solidFill>
                          <a:effectLst/>
                        </a:rPr>
                        <a:t>kritičko</a:t>
                      </a:r>
                      <a:r>
                        <a:rPr lang="en-US" sz="900" cap="none" spc="0" dirty="0">
                          <a:solidFill>
                            <a:schemeClr val="tx1"/>
                          </a:solidFill>
                          <a:effectLst/>
                        </a:rPr>
                        <a:t> </a:t>
                      </a:r>
                      <a:r>
                        <a:rPr lang="en-US" sz="900" cap="none" spc="0" dirty="0" err="1">
                          <a:solidFill>
                            <a:schemeClr val="tx1"/>
                          </a:solidFill>
                          <a:effectLst/>
                        </a:rPr>
                        <a:t>promišljanje</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853160054"/>
                  </a:ext>
                </a:extLst>
              </a:tr>
              <a:tr h="320842">
                <a:tc>
                  <a:txBody>
                    <a:bodyPr/>
                    <a:lstStyle/>
                    <a:p>
                      <a:pPr>
                        <a:buNone/>
                      </a:pPr>
                      <a:r>
                        <a:rPr lang="en-US" sz="900" b="1" cap="none" spc="0" dirty="0" err="1">
                          <a:solidFill>
                            <a:schemeClr val="tx1"/>
                          </a:solidFill>
                          <a:effectLst/>
                        </a:rPr>
                        <a:t>Tehnička</a:t>
                      </a:r>
                      <a:r>
                        <a:rPr lang="en-US" sz="900" b="1" cap="none" spc="0" dirty="0">
                          <a:solidFill>
                            <a:schemeClr val="tx1"/>
                          </a:solidFill>
                          <a:effectLst/>
                        </a:rPr>
                        <a:t> </a:t>
                      </a:r>
                      <a:r>
                        <a:rPr lang="en-US" sz="900" b="1" cap="none" spc="0" dirty="0" err="1">
                          <a:solidFill>
                            <a:schemeClr val="tx1"/>
                          </a:solidFill>
                          <a:effectLst/>
                        </a:rPr>
                        <a:t>kultura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Sporedna</a:t>
                      </a:r>
                      <a:r>
                        <a:rPr lang="en-US" sz="900" cap="none" spc="0" dirty="0">
                          <a:solidFill>
                            <a:schemeClr val="tx1"/>
                          </a:solidFill>
                          <a:effectLst/>
                        </a:rPr>
                        <a:t> </a:t>
                      </a:r>
                      <a:r>
                        <a:rPr lang="en-US" sz="900" cap="none" spc="0" dirty="0" err="1">
                          <a:solidFill>
                            <a:schemeClr val="tx1"/>
                          </a:solidFill>
                          <a:effectLst/>
                        </a:rPr>
                        <a:t>primjena</a:t>
                      </a:r>
                      <a:r>
                        <a:rPr lang="en-US" sz="900" cap="none" spc="0" dirty="0">
                          <a:solidFill>
                            <a:schemeClr val="tx1"/>
                          </a:solidFill>
                          <a:effectLst/>
                        </a:rPr>
                        <a:t> UI</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Najčešće</a:t>
                      </a:r>
                      <a:r>
                        <a:rPr lang="en-US" sz="900" cap="none" spc="0" dirty="0">
                          <a:solidFill>
                            <a:schemeClr val="tx1"/>
                          </a:solidFill>
                          <a:effectLst/>
                        </a:rPr>
                        <a:t> </a:t>
                      </a:r>
                      <a:r>
                        <a:rPr lang="en-US" sz="900" cap="none" spc="0" dirty="0" err="1">
                          <a:solidFill>
                            <a:schemeClr val="tx1"/>
                          </a:solidFill>
                          <a:effectLst/>
                        </a:rPr>
                        <a:t>integrirano</a:t>
                      </a:r>
                      <a:r>
                        <a:rPr lang="en-US" sz="900" cap="none" spc="0" dirty="0">
                          <a:solidFill>
                            <a:schemeClr val="tx1"/>
                          </a:solidFill>
                          <a:effectLst/>
                        </a:rPr>
                        <a:t> </a:t>
                      </a:r>
                      <a:r>
                        <a:rPr lang="en-US" sz="900" cap="none" spc="0" dirty="0" err="1">
                          <a:solidFill>
                            <a:schemeClr val="tx1"/>
                          </a:solidFill>
                          <a:effectLst/>
                        </a:rPr>
                        <a:t>uz</a:t>
                      </a:r>
                      <a:r>
                        <a:rPr lang="en-US" sz="900" cap="none" spc="0" dirty="0">
                          <a:solidFill>
                            <a:schemeClr val="tx1"/>
                          </a:solidFill>
                          <a:effectLst/>
                        </a:rPr>
                        <a:t> </a:t>
                      </a:r>
                      <a:r>
                        <a:rPr lang="en-US" sz="900" cap="none" spc="0" dirty="0" err="1">
                          <a:solidFill>
                            <a:schemeClr val="tx1"/>
                          </a:solidFill>
                          <a:effectLst/>
                        </a:rPr>
                        <a:t>informatiku</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759287614"/>
                  </a:ext>
                </a:extLst>
              </a:tr>
              <a:tr h="386471">
                <a:tc>
                  <a:txBody>
                    <a:bodyPr/>
                    <a:lstStyle/>
                    <a:p>
                      <a:pPr>
                        <a:buNone/>
                      </a:pPr>
                      <a:r>
                        <a:rPr lang="en-US" sz="900" b="1" cap="none" spc="0" dirty="0" err="1">
                          <a:solidFill>
                            <a:schemeClr val="tx1"/>
                          </a:solidFill>
                          <a:effectLst/>
                        </a:rPr>
                        <a:t>Strukovni</a:t>
                      </a:r>
                      <a:r>
                        <a:rPr lang="en-US" sz="900" b="1" cap="none" spc="0" dirty="0">
                          <a:solidFill>
                            <a:schemeClr val="tx1"/>
                          </a:solidFill>
                          <a:effectLst/>
                        </a:rPr>
                        <a:t> </a:t>
                      </a:r>
                      <a:r>
                        <a:rPr lang="en-US" sz="900" b="1" cap="none" spc="0" dirty="0" err="1">
                          <a:solidFill>
                            <a:schemeClr val="tx1"/>
                          </a:solidFill>
                          <a:effectLst/>
                        </a:rPr>
                        <a:t>predmeti</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a:solidFill>
                            <a:schemeClr val="tx1"/>
                          </a:solidFill>
                          <a:effectLst/>
                        </a:rPr>
                        <a:t>Marketing, </a:t>
                      </a:r>
                      <a:r>
                        <a:rPr lang="en-US" sz="900" cap="none" spc="0" dirty="0" err="1">
                          <a:solidFill>
                            <a:schemeClr val="tx1"/>
                          </a:solidFill>
                          <a:effectLst/>
                        </a:rPr>
                        <a:t>poduzetništvo</a:t>
                      </a:r>
                      <a:r>
                        <a:rPr lang="en-US" sz="900" cap="none" spc="0" dirty="0">
                          <a:solidFill>
                            <a:schemeClr val="tx1"/>
                          </a:solidFill>
                          <a:effectLst/>
                        </a:rPr>
                        <a:t>, </a:t>
                      </a:r>
                      <a:r>
                        <a:rPr lang="en-US" sz="900" cap="none" spc="0" dirty="0" err="1">
                          <a:solidFill>
                            <a:schemeClr val="tx1"/>
                          </a:solidFill>
                          <a:effectLst/>
                        </a:rPr>
                        <a:t>poslovne</a:t>
                      </a:r>
                      <a:r>
                        <a:rPr lang="en-US" sz="900" cap="none" spc="0" dirty="0">
                          <a:solidFill>
                            <a:schemeClr val="tx1"/>
                          </a:solidFill>
                          <a:effectLst/>
                        </a:rPr>
                        <a:t> </a:t>
                      </a:r>
                      <a:r>
                        <a:rPr lang="en-US" sz="900" cap="none" spc="0" dirty="0" err="1">
                          <a:solidFill>
                            <a:schemeClr val="tx1"/>
                          </a:solidFill>
                          <a:effectLst/>
                        </a:rPr>
                        <a:t>komunikacije</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a:solidFill>
                            <a:schemeClr val="tx1"/>
                          </a:solidFill>
                          <a:effectLst/>
                        </a:rPr>
                        <a:t>UI za storytelling, </a:t>
                      </a:r>
                      <a:r>
                        <a:rPr lang="en-US" sz="900" cap="none" spc="0" dirty="0" err="1">
                          <a:solidFill>
                            <a:schemeClr val="tx1"/>
                          </a:solidFill>
                          <a:effectLst/>
                        </a:rPr>
                        <a:t>chatbotove</a:t>
                      </a:r>
                      <a:r>
                        <a:rPr lang="en-US" sz="900" cap="none" spc="0" dirty="0">
                          <a:solidFill>
                            <a:schemeClr val="tx1"/>
                          </a:solidFill>
                          <a:effectLst/>
                        </a:rPr>
                        <a:t>, </a:t>
                      </a:r>
                      <a:r>
                        <a:rPr lang="en-US" sz="900" cap="none" spc="0" dirty="0" err="1">
                          <a:solidFill>
                            <a:schemeClr val="tx1"/>
                          </a:solidFill>
                          <a:effectLst/>
                        </a:rPr>
                        <a:t>oblikovanje</a:t>
                      </a:r>
                      <a:r>
                        <a:rPr lang="en-US" sz="900" cap="none" spc="0" dirty="0">
                          <a:solidFill>
                            <a:schemeClr val="tx1"/>
                          </a:solidFill>
                          <a:effectLst/>
                        </a:rPr>
                        <a:t> </a:t>
                      </a:r>
                      <a:r>
                        <a:rPr lang="en-US" sz="900" cap="none" spc="0" dirty="0" err="1">
                          <a:solidFill>
                            <a:schemeClr val="tx1"/>
                          </a:solidFill>
                          <a:effectLst/>
                        </a:rPr>
                        <a:t>vizualnog</a:t>
                      </a:r>
                      <a:r>
                        <a:rPr lang="en-US" sz="900" cap="none" spc="0" dirty="0">
                          <a:solidFill>
                            <a:schemeClr val="tx1"/>
                          </a:solidFill>
                          <a:effectLst/>
                        </a:rPr>
                        <a:t> </a:t>
                      </a:r>
                      <a:r>
                        <a:rPr lang="en-US" sz="900" cap="none" spc="0" dirty="0" err="1">
                          <a:solidFill>
                            <a:schemeClr val="tx1"/>
                          </a:solidFill>
                          <a:effectLst/>
                        </a:rPr>
                        <a:t>identiteta</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905591134"/>
                  </a:ext>
                </a:extLst>
              </a:tr>
              <a:tr h="386471">
                <a:tc>
                  <a:txBody>
                    <a:bodyPr/>
                    <a:lstStyle/>
                    <a:p>
                      <a:pPr>
                        <a:buNone/>
                      </a:pPr>
                      <a:r>
                        <a:rPr lang="en-US" sz="900" b="1" cap="none" spc="0" dirty="0">
                          <a:solidFill>
                            <a:schemeClr val="tx1"/>
                          </a:solidFill>
                          <a:effectLst/>
                        </a:rPr>
                        <a:t>Sat </a:t>
                      </a:r>
                      <a:r>
                        <a:rPr lang="en-US" sz="900" b="1" cap="none" spc="0" dirty="0" err="1">
                          <a:solidFill>
                            <a:schemeClr val="tx1"/>
                          </a:solidFill>
                          <a:effectLst/>
                        </a:rPr>
                        <a:t>razrednika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Korektivna</a:t>
                      </a:r>
                      <a:r>
                        <a:rPr lang="en-US" sz="900" cap="none" spc="0" dirty="0">
                          <a:solidFill>
                            <a:schemeClr val="tx1"/>
                          </a:solidFill>
                          <a:effectLst/>
                        </a:rPr>
                        <a:t> </a:t>
                      </a:r>
                      <a:r>
                        <a:rPr lang="en-US" sz="900" cap="none" spc="0" dirty="0" err="1">
                          <a:solidFill>
                            <a:schemeClr val="tx1"/>
                          </a:solidFill>
                          <a:effectLst/>
                        </a:rPr>
                        <a:t>primjena</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buNone/>
                      </a:pPr>
                      <a:r>
                        <a:rPr lang="en-US" sz="900" cap="none" spc="0" dirty="0" err="1">
                          <a:solidFill>
                            <a:schemeClr val="tx1"/>
                          </a:solidFill>
                          <a:effectLst/>
                        </a:rPr>
                        <a:t>Primjeri</a:t>
                      </a:r>
                      <a:r>
                        <a:rPr lang="en-US" sz="900" cap="none" spc="0" dirty="0">
                          <a:solidFill>
                            <a:schemeClr val="tx1"/>
                          </a:solidFill>
                          <a:effectLst/>
                        </a:rPr>
                        <a:t> </a:t>
                      </a:r>
                      <a:r>
                        <a:rPr lang="en-US" sz="900" cap="none" spc="0" dirty="0" err="1">
                          <a:solidFill>
                            <a:schemeClr val="tx1"/>
                          </a:solidFill>
                          <a:effectLst/>
                        </a:rPr>
                        <a:t>ispravnog</a:t>
                      </a:r>
                      <a:r>
                        <a:rPr lang="en-US" sz="900" cap="none" spc="0" dirty="0">
                          <a:solidFill>
                            <a:schemeClr val="tx1"/>
                          </a:solidFill>
                          <a:effectLst/>
                        </a:rPr>
                        <a:t> </a:t>
                      </a:r>
                      <a:r>
                        <a:rPr lang="en-US" sz="900" cap="none" spc="0" dirty="0" err="1">
                          <a:solidFill>
                            <a:schemeClr val="tx1"/>
                          </a:solidFill>
                          <a:effectLst/>
                        </a:rPr>
                        <a:t>i</a:t>
                      </a:r>
                      <a:r>
                        <a:rPr lang="en-US" sz="900" cap="none" spc="0" dirty="0">
                          <a:solidFill>
                            <a:schemeClr val="tx1"/>
                          </a:solidFill>
                          <a:effectLst/>
                        </a:rPr>
                        <a:t> </a:t>
                      </a:r>
                      <a:r>
                        <a:rPr lang="en-US" sz="900" cap="none" spc="0" dirty="0" err="1">
                          <a:solidFill>
                            <a:schemeClr val="tx1"/>
                          </a:solidFill>
                          <a:effectLst/>
                        </a:rPr>
                        <a:t>neispravnog</a:t>
                      </a:r>
                      <a:r>
                        <a:rPr lang="en-US" sz="900" cap="none" spc="0" dirty="0">
                          <a:solidFill>
                            <a:schemeClr val="tx1"/>
                          </a:solidFill>
                          <a:effectLst/>
                        </a:rPr>
                        <a:t> </a:t>
                      </a:r>
                      <a:r>
                        <a:rPr lang="en-US" sz="900" cap="none" spc="0" dirty="0" err="1">
                          <a:solidFill>
                            <a:schemeClr val="tx1"/>
                          </a:solidFill>
                          <a:effectLst/>
                        </a:rPr>
                        <a:t>korištenja</a:t>
                      </a:r>
                      <a:r>
                        <a:rPr lang="en-US" sz="900" cap="none" spc="0" dirty="0">
                          <a:solidFill>
                            <a:schemeClr val="tx1"/>
                          </a:solidFill>
                          <a:effectLst/>
                        </a:rPr>
                        <a:t> UI u </a:t>
                      </a:r>
                      <a:r>
                        <a:rPr lang="en-US" sz="900" cap="none" spc="0" dirty="0" err="1">
                          <a:solidFill>
                            <a:schemeClr val="tx1"/>
                          </a:solidFill>
                          <a:effectLst/>
                        </a:rPr>
                        <a:t>matematici</a:t>
                      </a:r>
                    </a:p>
                  </a:txBody>
                  <a:tcPr marL="37850" marR="37850" marT="50465"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939698528"/>
                  </a:ext>
                </a:extLst>
              </a:tr>
              <a:tr h="386471">
                <a:tc>
                  <a:txBody>
                    <a:bodyPr/>
                    <a:lstStyle/>
                    <a:p>
                      <a:pPr>
                        <a:buNone/>
                      </a:pPr>
                      <a:r>
                        <a:rPr lang="en-US" sz="900" b="1" cap="none" spc="0" err="1">
                          <a:solidFill>
                            <a:schemeClr val="tx1"/>
                          </a:solidFill>
                          <a:effectLst/>
                        </a:rPr>
                        <a:t>Vjeronauk</a:t>
                      </a:r>
                      <a:endParaRPr lang="en-US" sz="900" b="1" cap="none" spc="0" dirty="0" err="1">
                        <a:solidFill>
                          <a:schemeClr val="tx1"/>
                        </a:solidFill>
                        <a:effectLst/>
                      </a:endParaRP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Moralni</a:t>
                      </a:r>
                      <a:r>
                        <a:rPr lang="en-US" sz="900" cap="none" spc="0" dirty="0">
                          <a:solidFill>
                            <a:schemeClr val="tx1"/>
                          </a:solidFill>
                          <a:effectLst/>
                        </a:rPr>
                        <a:t> </a:t>
                      </a:r>
                      <a:r>
                        <a:rPr lang="en-US" sz="900" cap="none" spc="0" dirty="0" err="1">
                          <a:solidFill>
                            <a:schemeClr val="tx1"/>
                          </a:solidFill>
                          <a:effectLst/>
                        </a:rPr>
                        <a:t>aspekti</a:t>
                      </a:r>
                      <a:r>
                        <a:rPr lang="en-US" sz="900" cap="none" spc="0" dirty="0">
                          <a:solidFill>
                            <a:schemeClr val="tx1"/>
                          </a:solidFill>
                          <a:effectLst/>
                        </a:rPr>
                        <a:t> UI</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buNone/>
                      </a:pPr>
                      <a:r>
                        <a:rPr lang="en-US" sz="900" cap="none" spc="0" dirty="0" err="1">
                          <a:solidFill>
                            <a:schemeClr val="tx1"/>
                          </a:solidFill>
                          <a:effectLst/>
                        </a:rPr>
                        <a:t>Posebno</a:t>
                      </a:r>
                      <a:r>
                        <a:rPr lang="en-US" sz="900" cap="none" spc="0" dirty="0">
                          <a:solidFill>
                            <a:schemeClr val="tx1"/>
                          </a:solidFill>
                          <a:effectLst/>
                        </a:rPr>
                        <a:t> </a:t>
                      </a:r>
                      <a:r>
                        <a:rPr lang="en-US" sz="900" cap="none" spc="0" dirty="0" err="1">
                          <a:solidFill>
                            <a:schemeClr val="tx1"/>
                          </a:solidFill>
                          <a:effectLst/>
                        </a:rPr>
                        <a:t>katolički</a:t>
                      </a:r>
                      <a:r>
                        <a:rPr lang="en-US" sz="900" cap="none" spc="0" dirty="0">
                          <a:solidFill>
                            <a:schemeClr val="tx1"/>
                          </a:solidFill>
                          <a:effectLst/>
                        </a:rPr>
                        <a:t> </a:t>
                      </a:r>
                      <a:r>
                        <a:rPr lang="en-US" sz="900" cap="none" spc="0" dirty="0" err="1">
                          <a:solidFill>
                            <a:schemeClr val="tx1"/>
                          </a:solidFill>
                          <a:effectLst/>
                        </a:rPr>
                        <a:t>vjeronauk</a:t>
                      </a:r>
                      <a:r>
                        <a:rPr lang="en-US" sz="900" cap="none" spc="0" dirty="0">
                          <a:solidFill>
                            <a:schemeClr val="tx1"/>
                          </a:solidFill>
                          <a:effectLst/>
                        </a:rPr>
                        <a:t> – </a:t>
                      </a:r>
                      <a:r>
                        <a:rPr lang="en-US" sz="900" cap="none" spc="0" dirty="0" err="1">
                          <a:solidFill>
                            <a:schemeClr val="tx1"/>
                          </a:solidFill>
                          <a:effectLst/>
                        </a:rPr>
                        <a:t>razmatranje</a:t>
                      </a:r>
                      <a:r>
                        <a:rPr lang="en-US" sz="900" cap="none" spc="0" dirty="0">
                          <a:solidFill>
                            <a:schemeClr val="tx1"/>
                          </a:solidFill>
                          <a:effectLst/>
                        </a:rPr>
                        <a:t> </a:t>
                      </a:r>
                      <a:r>
                        <a:rPr lang="en-US" sz="900" cap="none" spc="0" dirty="0" err="1">
                          <a:solidFill>
                            <a:schemeClr val="tx1"/>
                          </a:solidFill>
                          <a:effectLst/>
                        </a:rPr>
                        <a:t>etike</a:t>
                      </a:r>
                      <a:r>
                        <a:rPr lang="en-US" sz="900" cap="none" spc="0" dirty="0">
                          <a:solidFill>
                            <a:schemeClr val="tx1"/>
                          </a:solidFill>
                          <a:effectLst/>
                        </a:rPr>
                        <a:t> </a:t>
                      </a:r>
                      <a:r>
                        <a:rPr lang="en-US" sz="900" cap="none" spc="0" dirty="0" err="1">
                          <a:solidFill>
                            <a:schemeClr val="tx1"/>
                          </a:solidFill>
                          <a:effectLst/>
                        </a:rPr>
                        <a:t>i</a:t>
                      </a:r>
                      <a:r>
                        <a:rPr lang="en-US" sz="900" cap="none" spc="0" dirty="0">
                          <a:solidFill>
                            <a:schemeClr val="tx1"/>
                          </a:solidFill>
                          <a:effectLst/>
                        </a:rPr>
                        <a:t> </a:t>
                      </a:r>
                      <a:r>
                        <a:rPr lang="en-US" sz="900" cap="none" spc="0" dirty="0" err="1">
                          <a:solidFill>
                            <a:schemeClr val="tx1"/>
                          </a:solidFill>
                          <a:effectLst/>
                        </a:rPr>
                        <a:t>širenja</a:t>
                      </a:r>
                      <a:r>
                        <a:rPr lang="en-US" sz="900" cap="none" spc="0" dirty="0">
                          <a:solidFill>
                            <a:schemeClr val="tx1"/>
                          </a:solidFill>
                          <a:effectLst/>
                        </a:rPr>
                        <a:t> </a:t>
                      </a:r>
                      <a:r>
                        <a:rPr lang="en-US" sz="900" cap="none" spc="0" dirty="0" err="1">
                          <a:solidFill>
                            <a:schemeClr val="tx1"/>
                          </a:solidFill>
                          <a:effectLst/>
                        </a:rPr>
                        <a:t>vjere</a:t>
                      </a:r>
                      <a:r>
                        <a:rPr lang="en-US" sz="900" cap="none" spc="0" dirty="0">
                          <a:solidFill>
                            <a:schemeClr val="tx1"/>
                          </a:solidFill>
                          <a:effectLst/>
                        </a:rPr>
                        <a:t> </a:t>
                      </a:r>
                      <a:r>
                        <a:rPr lang="en-US" sz="900" cap="none" spc="0" dirty="0" err="1">
                          <a:solidFill>
                            <a:schemeClr val="tx1"/>
                          </a:solidFill>
                          <a:effectLst/>
                        </a:rPr>
                        <a:t>kroz</a:t>
                      </a:r>
                      <a:r>
                        <a:rPr lang="en-US" sz="900" cap="none" spc="0" dirty="0">
                          <a:solidFill>
                            <a:schemeClr val="tx1"/>
                          </a:solidFill>
                          <a:effectLst/>
                        </a:rPr>
                        <a:t> UI</a:t>
                      </a:r>
                    </a:p>
                  </a:txBody>
                  <a:tcPr marL="37850" marR="37850" marT="50465"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150694560"/>
                  </a:ext>
                </a:extLst>
              </a:tr>
              <a:tr h="544575">
                <a:tc>
                  <a:txBody>
                    <a:bodyPr/>
                    <a:lstStyle/>
                    <a:p>
                      <a:pPr>
                        <a:buNone/>
                      </a:pPr>
                      <a:r>
                        <a:rPr lang="en-US" sz="900" b="1" cap="none" spc="0" dirty="0">
                          <a:solidFill>
                            <a:schemeClr val="tx1"/>
                          </a:solidFill>
                          <a:effectLst/>
                        </a:rPr>
                        <a:t>INA / </a:t>
                      </a:r>
                      <a:r>
                        <a:rPr lang="en-US" sz="900" b="1" cap="none" spc="0" dirty="0" err="1">
                          <a:solidFill>
                            <a:schemeClr val="tx1"/>
                          </a:solidFill>
                          <a:effectLst/>
                        </a:rPr>
                        <a:t>Projekti</a:t>
                      </a:r>
                      <a:r>
                        <a:rPr lang="en-US" sz="900" b="1" cap="none" spc="0" dirty="0">
                          <a:solidFill>
                            <a:schemeClr val="tx1"/>
                          </a:solidFill>
                          <a:effectLst/>
                        </a:rPr>
                        <a:t> / </a:t>
                      </a:r>
                      <a:r>
                        <a:rPr lang="en-US" sz="900" b="1" cap="none" spc="0" dirty="0" err="1">
                          <a:solidFill>
                            <a:schemeClr val="tx1"/>
                          </a:solidFill>
                          <a:effectLst/>
                        </a:rPr>
                        <a:t>Izvannastavne</a:t>
                      </a:r>
                      <a:r>
                        <a:rPr lang="en-US" sz="900" b="1" cap="none" spc="0" dirty="0">
                          <a:solidFill>
                            <a:schemeClr val="tx1"/>
                          </a:solidFill>
                          <a:effectLst/>
                        </a:rPr>
                        <a:t> </a:t>
                      </a:r>
                      <a:r>
                        <a:rPr lang="en-US" sz="900" b="1" cap="none" spc="0" dirty="0" err="1">
                          <a:solidFill>
                            <a:schemeClr val="tx1"/>
                          </a:solidFill>
                          <a:effectLst/>
                        </a:rPr>
                        <a:t>aktivnosti</a:t>
                      </a:r>
                    </a:p>
                  </a:txBody>
                  <a:tcPr marL="37850" marR="37850" marT="50465"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900" cap="none" spc="0" dirty="0">
                          <a:solidFill>
                            <a:schemeClr val="tx1"/>
                          </a:solidFill>
                          <a:effectLst/>
                        </a:rPr>
                        <a:t>Zadruga, </a:t>
                      </a:r>
                      <a:r>
                        <a:rPr lang="en-US" sz="900" cap="none" spc="0" dirty="0" err="1">
                          <a:solidFill>
                            <a:schemeClr val="tx1"/>
                          </a:solidFill>
                          <a:effectLst/>
                        </a:rPr>
                        <a:t>eko</a:t>
                      </a:r>
                      <a:r>
                        <a:rPr lang="en-US" sz="900" cap="none" spc="0" dirty="0">
                          <a:solidFill>
                            <a:schemeClr val="tx1"/>
                          </a:solidFill>
                          <a:effectLst/>
                        </a:rPr>
                        <a:t> </a:t>
                      </a:r>
                      <a:r>
                        <a:rPr lang="en-US" sz="900" cap="none" spc="0" dirty="0" err="1">
                          <a:solidFill>
                            <a:schemeClr val="tx1"/>
                          </a:solidFill>
                          <a:effectLst/>
                        </a:rPr>
                        <a:t>projekti</a:t>
                      </a:r>
                      <a:r>
                        <a:rPr lang="en-US" sz="900" cap="none" spc="0" dirty="0">
                          <a:solidFill>
                            <a:schemeClr val="tx1"/>
                          </a:solidFill>
                          <a:effectLst/>
                        </a:rPr>
                        <a:t>, </a:t>
                      </a:r>
                      <a:r>
                        <a:rPr lang="en-US" sz="900" cap="none" spc="0" dirty="0" err="1">
                          <a:solidFill>
                            <a:schemeClr val="tx1"/>
                          </a:solidFill>
                          <a:effectLst/>
                        </a:rPr>
                        <a:t>Božićne</a:t>
                      </a:r>
                      <a:r>
                        <a:rPr lang="en-US" sz="900" cap="none" spc="0" dirty="0">
                          <a:solidFill>
                            <a:schemeClr val="tx1"/>
                          </a:solidFill>
                          <a:effectLst/>
                        </a:rPr>
                        <a:t> </a:t>
                      </a:r>
                      <a:r>
                        <a:rPr lang="en-US" sz="900" cap="none" spc="0" dirty="0" err="1">
                          <a:solidFill>
                            <a:schemeClr val="tx1"/>
                          </a:solidFill>
                          <a:effectLst/>
                        </a:rPr>
                        <a:t>čestitke</a:t>
                      </a:r>
                    </a:p>
                  </a:txBody>
                  <a:tcPr marL="37850" marR="37850" marT="50465"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buNone/>
                      </a:pPr>
                      <a:r>
                        <a:rPr lang="en-US" sz="900" cap="none" spc="0" dirty="0">
                          <a:solidFill>
                            <a:schemeClr val="tx1"/>
                          </a:solidFill>
                          <a:effectLst/>
                        </a:rPr>
                        <a:t>UI </a:t>
                      </a:r>
                      <a:r>
                        <a:rPr lang="en-US" sz="900" cap="none" spc="0" dirty="0" err="1">
                          <a:solidFill>
                            <a:schemeClr val="tx1"/>
                          </a:solidFill>
                          <a:effectLst/>
                        </a:rPr>
                        <a:t>primijenjena</a:t>
                      </a:r>
                      <a:r>
                        <a:rPr lang="en-US" sz="900" cap="none" spc="0" dirty="0">
                          <a:solidFill>
                            <a:schemeClr val="tx1"/>
                          </a:solidFill>
                          <a:effectLst/>
                        </a:rPr>
                        <a:t> u </a:t>
                      </a:r>
                      <a:r>
                        <a:rPr lang="en-US" sz="900" cap="none" spc="0" dirty="0" err="1">
                          <a:solidFill>
                            <a:schemeClr val="tx1"/>
                          </a:solidFill>
                          <a:effectLst/>
                        </a:rPr>
                        <a:t>učeničkim</a:t>
                      </a:r>
                      <a:r>
                        <a:rPr lang="en-US" sz="900" cap="none" spc="0" dirty="0">
                          <a:solidFill>
                            <a:schemeClr val="tx1"/>
                          </a:solidFill>
                          <a:effectLst/>
                        </a:rPr>
                        <a:t> </a:t>
                      </a:r>
                      <a:r>
                        <a:rPr lang="en-US" sz="900" cap="none" spc="0" dirty="0" err="1">
                          <a:solidFill>
                            <a:schemeClr val="tx1"/>
                          </a:solidFill>
                          <a:effectLst/>
                        </a:rPr>
                        <a:t>zadacima</a:t>
                      </a:r>
                      <a:r>
                        <a:rPr lang="en-US" sz="900" cap="none" spc="0" dirty="0">
                          <a:solidFill>
                            <a:schemeClr val="tx1"/>
                          </a:solidFill>
                          <a:effectLst/>
                        </a:rPr>
                        <a:t>, </a:t>
                      </a:r>
                      <a:r>
                        <a:rPr lang="en-US" sz="900" cap="none" spc="0" dirty="0" err="1">
                          <a:solidFill>
                            <a:schemeClr val="tx1"/>
                          </a:solidFill>
                          <a:effectLst/>
                        </a:rPr>
                        <a:t>multimedijalnim</a:t>
                      </a:r>
                      <a:r>
                        <a:rPr lang="en-US" sz="900" cap="none" spc="0" dirty="0">
                          <a:solidFill>
                            <a:schemeClr val="tx1"/>
                          </a:solidFill>
                          <a:effectLst/>
                        </a:rPr>
                        <a:t> </a:t>
                      </a:r>
                      <a:r>
                        <a:rPr lang="en-US" sz="900" cap="none" spc="0" dirty="0" err="1">
                          <a:solidFill>
                            <a:schemeClr val="tx1"/>
                          </a:solidFill>
                          <a:effectLst/>
                        </a:rPr>
                        <a:t>projektima</a:t>
                      </a:r>
                      <a:r>
                        <a:rPr lang="en-US" sz="900" cap="none" spc="0" dirty="0">
                          <a:solidFill>
                            <a:schemeClr val="tx1"/>
                          </a:solidFill>
                          <a:effectLst/>
                        </a:rPr>
                        <a:t>, </a:t>
                      </a:r>
                      <a:r>
                        <a:rPr lang="en-US" sz="900" cap="none" spc="0" dirty="0" err="1">
                          <a:solidFill>
                            <a:schemeClr val="tx1"/>
                          </a:solidFill>
                          <a:effectLst/>
                        </a:rPr>
                        <a:t>zdravlju</a:t>
                      </a:r>
                      <a:r>
                        <a:rPr lang="en-US" sz="900" cap="none" spc="0" dirty="0">
                          <a:solidFill>
                            <a:schemeClr val="tx1"/>
                          </a:solidFill>
                          <a:effectLst/>
                        </a:rPr>
                        <a:t>, </a:t>
                      </a:r>
                      <a:r>
                        <a:rPr lang="en-US" sz="900" cap="none" spc="0" dirty="0" err="1">
                          <a:solidFill>
                            <a:schemeClr val="tx1"/>
                          </a:solidFill>
                          <a:effectLst/>
                        </a:rPr>
                        <a:t>ekologiji</a:t>
                      </a:r>
                      <a:endParaRPr lang="en-US" dirty="0"/>
                    </a:p>
                  </a:txBody>
                  <a:tcPr marL="37850" marR="37850" marT="50465"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4212524936"/>
                  </a:ext>
                </a:extLst>
              </a:tr>
            </a:tbl>
          </a:graphicData>
        </a:graphic>
      </p:graphicFrame>
    </p:spTree>
    <p:extLst>
      <p:ext uri="{BB962C8B-B14F-4D97-AF65-F5344CB8AC3E}">
        <p14:creationId xmlns:p14="http://schemas.microsoft.com/office/powerpoint/2010/main" val="4261314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2CF0-91CC-F335-A053-92D7749E17A9}"/>
              </a:ext>
            </a:extLst>
          </p:cNvPr>
          <p:cNvSpPr>
            <a:spLocks noGrp="1"/>
          </p:cNvSpPr>
          <p:nvPr>
            <p:ph type="ctrTitle"/>
          </p:nvPr>
        </p:nvSpPr>
        <p:spPr/>
        <p:txBody>
          <a:bodyPr/>
          <a:lstStyle/>
          <a:p>
            <a:r>
              <a:rPr lang="en-US" err="1"/>
              <a:t>Zaključci</a:t>
            </a:r>
            <a:r>
              <a:rPr lang="en-US"/>
              <a:t> </a:t>
            </a:r>
            <a:r>
              <a:rPr lang="en-US" err="1"/>
              <a:t>i</a:t>
            </a:r>
            <a:r>
              <a:rPr lang="en-US"/>
              <a:t> </a:t>
            </a:r>
            <a:r>
              <a:rPr lang="en-US" err="1"/>
              <a:t>preporuke</a:t>
            </a:r>
            <a:r>
              <a:rPr lang="en-US"/>
              <a:t> </a:t>
            </a:r>
          </a:p>
        </p:txBody>
      </p:sp>
      <p:sp>
        <p:nvSpPr>
          <p:cNvPr id="3" name="Content Placeholder 2">
            <a:extLst>
              <a:ext uri="{FF2B5EF4-FFF2-40B4-BE49-F238E27FC236}">
                <a16:creationId xmlns:a16="http://schemas.microsoft.com/office/drawing/2014/main" id="{2991B1BF-1885-F88E-31FA-A2DDDF100BD0}"/>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6EB451C9-2022-EECB-E6EC-BF11000EAA79}"/>
              </a:ext>
            </a:extLst>
          </p:cNvPr>
          <p:cNvSpPr>
            <a:spLocks noGrp="1"/>
          </p:cNvSpPr>
          <p:nvPr>
            <p:ph type="dt" sz="half" idx="10"/>
          </p:nvPr>
        </p:nvSpPr>
        <p:spPr/>
        <p:txBody>
          <a:bodyPr/>
          <a:lstStyle/>
          <a:p>
            <a:fld id="{A534CF85-944E-45AD-B614-7091D1BBB2EE}" type="datetime1">
              <a:t>11/21/2025</a:t>
            </a:fld>
            <a:endParaRPr lang="en-US"/>
          </a:p>
        </p:txBody>
      </p:sp>
    </p:spTree>
    <p:extLst>
      <p:ext uri="{BB962C8B-B14F-4D97-AF65-F5344CB8AC3E}">
        <p14:creationId xmlns:p14="http://schemas.microsoft.com/office/powerpoint/2010/main" val="147098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7CE6-6FF9-67CE-5F68-40E6E8CF5461}"/>
              </a:ext>
            </a:extLst>
          </p:cNvPr>
          <p:cNvSpPr>
            <a:spLocks noGrp="1"/>
          </p:cNvSpPr>
          <p:nvPr>
            <p:ph type="title"/>
          </p:nvPr>
        </p:nvSpPr>
        <p:spPr/>
        <p:txBody>
          <a:bodyPr/>
          <a:lstStyle/>
          <a:p>
            <a:r>
              <a:rPr lang="hr-HR"/>
              <a:t>Sudionici</a:t>
            </a:r>
          </a:p>
        </p:txBody>
      </p:sp>
      <p:sp>
        <p:nvSpPr>
          <p:cNvPr id="5" name="Text Placeholder 4">
            <a:extLst>
              <a:ext uri="{FF2B5EF4-FFF2-40B4-BE49-F238E27FC236}">
                <a16:creationId xmlns:a16="http://schemas.microsoft.com/office/drawing/2014/main" id="{FC0430FD-19DC-6333-8C00-E56D28FC1985}"/>
              </a:ext>
            </a:extLst>
          </p:cNvPr>
          <p:cNvSpPr>
            <a:spLocks noGrp="1"/>
          </p:cNvSpPr>
          <p:nvPr>
            <p:ph type="body" idx="1"/>
          </p:nvPr>
        </p:nvSpPr>
        <p:spPr/>
        <p:txBody>
          <a:bodyPr/>
          <a:lstStyle/>
          <a:p>
            <a:r>
              <a:rPr lang="en-US" err="1"/>
              <a:t>Akcijsko</a:t>
            </a:r>
            <a:r>
              <a:rPr lang="en-US"/>
              <a:t> </a:t>
            </a:r>
            <a:r>
              <a:rPr lang="en-US" err="1"/>
              <a:t>istraživanje</a:t>
            </a:r>
            <a:r>
              <a:rPr lang="en-US"/>
              <a:t> </a:t>
            </a:r>
          </a:p>
        </p:txBody>
      </p:sp>
      <p:sp>
        <p:nvSpPr>
          <p:cNvPr id="3" name="Content Placeholder 2">
            <a:extLst>
              <a:ext uri="{FF2B5EF4-FFF2-40B4-BE49-F238E27FC236}">
                <a16:creationId xmlns:a16="http://schemas.microsoft.com/office/drawing/2014/main" id="{C9F31C4F-5FBD-BE72-0A06-76112EEC8A30}"/>
              </a:ext>
            </a:extLst>
          </p:cNvPr>
          <p:cNvSpPr>
            <a:spLocks noGrp="1"/>
          </p:cNvSpPr>
          <p:nvPr>
            <p:ph sz="half" idx="2"/>
          </p:nvPr>
        </p:nvSpPr>
        <p:spPr/>
        <p:txBody>
          <a:bodyPr vert="horz" lIns="91440" tIns="45720" rIns="91440" bIns="45720" rtlCol="0" anchor="t">
            <a:noAutofit/>
          </a:bodyPr>
          <a:lstStyle/>
          <a:p>
            <a:r>
              <a:rPr lang="hr-HR" sz="1200"/>
              <a:t>22 škole, 25 nastavnica/ka sudionici akcijskog istraživanja: oblik kolektivnog refleksivnog proučavanja vlastite prakse s ciljem njezinog razumijevanja i poboljšanja.</a:t>
            </a:r>
            <a:endParaRPr lang="en-US" sz="1200"/>
          </a:p>
          <a:p>
            <a:endParaRPr lang="hr-HR" sz="1200"/>
          </a:p>
          <a:p>
            <a:r>
              <a:rPr lang="hr-HR" sz="1200"/>
              <a:t>5 </a:t>
            </a:r>
            <a:r>
              <a:rPr lang="hr-HR" sz="1200" err="1"/>
              <a:t>mentoriranih</a:t>
            </a:r>
            <a:r>
              <a:rPr lang="hr-HR" sz="1200"/>
              <a:t> grupa:</a:t>
            </a:r>
          </a:p>
          <a:p>
            <a:pPr lvl="1">
              <a:buFont typeface="Courier New" panose="020B0604020202020204" pitchFamily="34" charset="0"/>
              <a:buChar char="o"/>
            </a:pPr>
            <a:r>
              <a:rPr lang="hr-HR" sz="1200"/>
              <a:t>gimnazije (dr. sc. Jasna </a:t>
            </a:r>
            <a:r>
              <a:rPr lang="hr-HR" sz="1200" err="1"/>
              <a:t>Tingle</a:t>
            </a:r>
            <a:r>
              <a:rPr lang="hr-HR" sz="1200"/>
              <a:t>)</a:t>
            </a:r>
          </a:p>
          <a:p>
            <a:pPr lvl="1">
              <a:buFont typeface="Courier New" panose="020B0604020202020204" pitchFamily="34" charset="0"/>
              <a:buChar char="o"/>
            </a:pPr>
            <a:r>
              <a:rPr lang="hr-HR" sz="1200"/>
              <a:t>strukovne škole (Sven Orlić-Babić i dr. sc. Dragana Kupres)</a:t>
            </a:r>
          </a:p>
          <a:p>
            <a:pPr lvl="1">
              <a:buFont typeface="Courier New" panose="020B0604020202020204" pitchFamily="34" charset="0"/>
              <a:buChar char="o"/>
            </a:pPr>
            <a:r>
              <a:rPr lang="hr-HR" sz="1200"/>
              <a:t>srednje škole (Mirna Babić i dr. sc. Jasminka Maravić)</a:t>
            </a:r>
          </a:p>
          <a:p>
            <a:pPr lvl="1">
              <a:buFont typeface="Courier New" panose="020B0604020202020204" pitchFamily="34" charset="0"/>
              <a:buChar char="o"/>
            </a:pPr>
            <a:r>
              <a:rPr lang="hr-HR" sz="1200"/>
              <a:t>osnovne škole A (Martina </a:t>
            </a:r>
            <a:r>
              <a:rPr lang="hr-HR" sz="1200" err="1"/>
              <a:t>Hribar</a:t>
            </a:r>
            <a:r>
              <a:rPr lang="hr-HR" sz="1200"/>
              <a:t> i dr. sc. Sanja </a:t>
            </a:r>
            <a:r>
              <a:rPr lang="hr-HR" sz="1200" err="1"/>
              <a:t>Vakanjac</a:t>
            </a:r>
            <a:r>
              <a:rPr lang="hr-HR" sz="1200"/>
              <a:t> Ivezić)</a:t>
            </a:r>
          </a:p>
          <a:p>
            <a:pPr lvl="1">
              <a:buFont typeface="Courier New" panose="020B0604020202020204" pitchFamily="34" charset="0"/>
              <a:buChar char="o"/>
            </a:pPr>
            <a:r>
              <a:rPr lang="hr-HR" sz="1200"/>
              <a:t>osnovne škole B (Dominik </a:t>
            </a:r>
            <a:r>
              <a:rPr lang="hr-HR" sz="1200" err="1"/>
              <a:t>Igrec</a:t>
            </a:r>
            <a:r>
              <a:rPr lang="hr-HR" sz="1200"/>
              <a:t> i doc. dr. sc. Klara Bilić)</a:t>
            </a:r>
          </a:p>
        </p:txBody>
      </p:sp>
      <p:sp>
        <p:nvSpPr>
          <p:cNvPr id="6" name="Text Placeholder 5">
            <a:extLst>
              <a:ext uri="{FF2B5EF4-FFF2-40B4-BE49-F238E27FC236}">
                <a16:creationId xmlns:a16="http://schemas.microsoft.com/office/drawing/2014/main" id="{790A0ECF-ADA5-F68B-3132-B87A767ACA62}"/>
              </a:ext>
            </a:extLst>
          </p:cNvPr>
          <p:cNvSpPr>
            <a:spLocks noGrp="1"/>
          </p:cNvSpPr>
          <p:nvPr>
            <p:ph type="body" sz="quarter" idx="3"/>
          </p:nvPr>
        </p:nvSpPr>
        <p:spPr/>
        <p:txBody>
          <a:bodyPr/>
          <a:lstStyle/>
          <a:p>
            <a:r>
              <a:rPr lang="en-US" err="1"/>
              <a:t>Kvantitativno</a:t>
            </a:r>
            <a:r>
              <a:rPr lang="en-US"/>
              <a:t> </a:t>
            </a:r>
            <a:r>
              <a:rPr lang="en-US" err="1"/>
              <a:t>istraživanje</a:t>
            </a:r>
          </a:p>
        </p:txBody>
      </p:sp>
      <p:sp>
        <p:nvSpPr>
          <p:cNvPr id="4" name="Rezervirano mjesto sadržaja 3">
            <a:extLst>
              <a:ext uri="{FF2B5EF4-FFF2-40B4-BE49-F238E27FC236}">
                <a16:creationId xmlns:a16="http://schemas.microsoft.com/office/drawing/2014/main" id="{7B7E74AF-3087-A7C5-3BA3-5B850E1A0B39}"/>
              </a:ext>
            </a:extLst>
          </p:cNvPr>
          <p:cNvSpPr>
            <a:spLocks noGrp="1"/>
          </p:cNvSpPr>
          <p:nvPr>
            <p:ph sz="quarter" idx="4"/>
          </p:nvPr>
        </p:nvSpPr>
        <p:spPr/>
        <p:txBody>
          <a:bodyPr vert="horz" lIns="91440" tIns="45720" rIns="91440" bIns="45720" rtlCol="0" anchor="t">
            <a:normAutofit fontScale="55000" lnSpcReduction="20000"/>
          </a:bodyPr>
          <a:lstStyle/>
          <a:p>
            <a:r>
              <a:rPr lang="hr-HR" sz="2000"/>
              <a:t>Upitnici o provedbi kurikuluma: </a:t>
            </a:r>
            <a:endParaRPr lang="en-US"/>
          </a:p>
          <a:p>
            <a:pPr lvl="1">
              <a:buFont typeface="Courier New" panose="020B0604020202020204" pitchFamily="34" charset="0"/>
              <a:buChar char="o"/>
            </a:pPr>
            <a:r>
              <a:rPr lang="hr-HR" sz="1600"/>
              <a:t>ožujak - 112 ispunjenih upitnika</a:t>
            </a:r>
            <a:endParaRPr lang="hr-HR"/>
          </a:p>
          <a:p>
            <a:pPr lvl="1">
              <a:buFont typeface="Courier New" panose="020B0604020202020204" pitchFamily="34" charset="0"/>
              <a:buChar char="o"/>
            </a:pPr>
            <a:r>
              <a:rPr lang="hr-HR" sz="1600"/>
              <a:t>lipanj - 223 ispunjena upitnika (…)</a:t>
            </a:r>
            <a:endParaRPr lang="hr-HR"/>
          </a:p>
          <a:p>
            <a:r>
              <a:rPr lang="hr-HR" sz="2000"/>
              <a:t>nastavnice koje provode </a:t>
            </a:r>
            <a:r>
              <a:rPr lang="hr-HR" sz="2000" err="1"/>
              <a:t>kurikul</a:t>
            </a:r>
            <a:r>
              <a:rPr lang="hr-HR" sz="2000"/>
              <a:t> kao fakultativni predmet ili izvannastavnu aktivnost ili unutar svojih predmeta</a:t>
            </a:r>
          </a:p>
        </p:txBody>
      </p:sp>
    </p:spTree>
    <p:extLst>
      <p:ext uri="{BB962C8B-B14F-4D97-AF65-F5344CB8AC3E}">
        <p14:creationId xmlns:p14="http://schemas.microsoft.com/office/powerpoint/2010/main" val="3492449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332A-3085-BC00-F843-7134C42CAF21}"/>
              </a:ext>
            </a:extLst>
          </p:cNvPr>
          <p:cNvSpPr>
            <a:spLocks noGrp="1"/>
          </p:cNvSpPr>
          <p:nvPr>
            <p:ph type="title"/>
          </p:nvPr>
        </p:nvSpPr>
        <p:spPr>
          <a:xfrm>
            <a:off x="1115568" y="548640"/>
            <a:ext cx="10168128" cy="1179576"/>
          </a:xfrm>
        </p:spPr>
        <p:txBody>
          <a:bodyPr anchor="ctr">
            <a:normAutofit/>
          </a:bodyPr>
          <a:lstStyle/>
          <a:p>
            <a:r>
              <a:rPr lang="en-US" err="1"/>
              <a:t>Pohvale</a:t>
            </a:r>
            <a:r>
              <a:rPr lang="en-US"/>
              <a:t> </a:t>
            </a:r>
            <a:r>
              <a:rPr lang="en-US" err="1"/>
              <a:t>kurikulumu</a:t>
            </a:r>
            <a:r>
              <a:rPr lang="en-US"/>
              <a:t> (</a:t>
            </a:r>
            <a:r>
              <a:rPr lang="en-US" err="1"/>
              <a:t>akcijsko</a:t>
            </a:r>
            <a:r>
              <a:rPr lang="en-US"/>
              <a:t> </a:t>
            </a:r>
            <a:r>
              <a:rPr lang="en-US" err="1"/>
              <a:t>istraživanje</a:t>
            </a:r>
            <a:r>
              <a:rPr lang="en-US"/>
              <a:t>)</a:t>
            </a:r>
          </a:p>
        </p:txBody>
      </p:sp>
      <p:sp>
        <p:nvSpPr>
          <p:cNvPr id="4" name="Date Placeholder 3">
            <a:extLst>
              <a:ext uri="{FF2B5EF4-FFF2-40B4-BE49-F238E27FC236}">
                <a16:creationId xmlns:a16="http://schemas.microsoft.com/office/drawing/2014/main" id="{C05E3718-66FA-93D7-5106-F949B4819C47}"/>
              </a:ext>
            </a:extLst>
          </p:cNvPr>
          <p:cNvSpPr>
            <a:spLocks noGrp="1"/>
          </p:cNvSpPr>
          <p:nvPr>
            <p:ph type="dt" sz="half" idx="10"/>
          </p:nvPr>
        </p:nvSpPr>
        <p:spPr>
          <a:xfrm>
            <a:off x="1115568" y="6356350"/>
            <a:ext cx="2743200" cy="365125"/>
          </a:xfrm>
        </p:spPr>
        <p:txBody>
          <a:bodyPr anchor="ctr">
            <a:normAutofit/>
          </a:bodyPr>
          <a:lstStyle/>
          <a:p>
            <a:pPr>
              <a:spcAft>
                <a:spcPts val="600"/>
              </a:spcAft>
            </a:pPr>
            <a:fld id="{218794BA-5AAE-475B-8877-6639B84E4ABE}" type="datetime1">
              <a:pPr>
                <a:spcAft>
                  <a:spcPts val="600"/>
                </a:spcAft>
              </a:pPr>
              <a:t>11/21/2025</a:t>
            </a:fld>
            <a:endParaRPr lang="en-US"/>
          </a:p>
        </p:txBody>
      </p:sp>
      <p:graphicFrame>
        <p:nvGraphicFramePr>
          <p:cNvPr id="6" name="Content Placeholder 2">
            <a:extLst>
              <a:ext uri="{FF2B5EF4-FFF2-40B4-BE49-F238E27FC236}">
                <a16:creationId xmlns:a16="http://schemas.microsoft.com/office/drawing/2014/main" id="{23561BE9-68C6-1D77-9DA6-419E3FB3B650}"/>
              </a:ext>
            </a:extLst>
          </p:cNvPr>
          <p:cNvGraphicFramePr>
            <a:graphicFrameLocks noGrp="1"/>
          </p:cNvGraphicFramePr>
          <p:nvPr>
            <p:ph idx="1"/>
            <p:extLst>
              <p:ext uri="{D42A27DB-BD31-4B8C-83A1-F6EECF244321}">
                <p14:modId xmlns:p14="http://schemas.microsoft.com/office/powerpoint/2010/main" val="965821357"/>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77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7508F-5979-209C-1BAA-501609A61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03A71-F4C9-206C-6DFB-47B47B1DE826}"/>
              </a:ext>
            </a:extLst>
          </p:cNvPr>
          <p:cNvSpPr>
            <a:spLocks noGrp="1"/>
          </p:cNvSpPr>
          <p:nvPr>
            <p:ph type="title"/>
          </p:nvPr>
        </p:nvSpPr>
        <p:spPr>
          <a:xfrm>
            <a:off x="1115568" y="548640"/>
            <a:ext cx="10168128" cy="1179576"/>
          </a:xfrm>
        </p:spPr>
        <p:txBody>
          <a:bodyPr anchor="ctr">
            <a:normAutofit/>
          </a:bodyPr>
          <a:lstStyle/>
          <a:p>
            <a:r>
              <a:rPr lang="en-US" err="1"/>
              <a:t>Pohvale</a:t>
            </a:r>
            <a:r>
              <a:rPr lang="en-US"/>
              <a:t> </a:t>
            </a:r>
            <a:r>
              <a:rPr lang="en-US" err="1"/>
              <a:t>kurikulumu</a:t>
            </a:r>
            <a:r>
              <a:rPr lang="en-US"/>
              <a:t> (</a:t>
            </a:r>
            <a:r>
              <a:rPr lang="en-US" err="1"/>
              <a:t>upitnik</a:t>
            </a:r>
            <a:r>
              <a:rPr lang="en-US"/>
              <a:t>)</a:t>
            </a:r>
          </a:p>
        </p:txBody>
      </p:sp>
      <p:sp>
        <p:nvSpPr>
          <p:cNvPr id="4" name="Date Placeholder 3">
            <a:extLst>
              <a:ext uri="{FF2B5EF4-FFF2-40B4-BE49-F238E27FC236}">
                <a16:creationId xmlns:a16="http://schemas.microsoft.com/office/drawing/2014/main" id="{08645589-FBCD-AE3E-B04A-8109C3E31027}"/>
              </a:ext>
            </a:extLst>
          </p:cNvPr>
          <p:cNvSpPr>
            <a:spLocks noGrp="1"/>
          </p:cNvSpPr>
          <p:nvPr>
            <p:ph type="dt" sz="half" idx="10"/>
          </p:nvPr>
        </p:nvSpPr>
        <p:spPr>
          <a:xfrm>
            <a:off x="1115568" y="6356350"/>
            <a:ext cx="2743200" cy="365125"/>
          </a:xfrm>
        </p:spPr>
        <p:txBody>
          <a:bodyPr anchor="ctr">
            <a:normAutofit/>
          </a:bodyPr>
          <a:lstStyle/>
          <a:p>
            <a:pPr>
              <a:spcAft>
                <a:spcPts val="600"/>
              </a:spcAft>
            </a:pPr>
            <a:fld id="{218794BA-5AAE-475B-8877-6639B84E4ABE}" type="datetime1">
              <a:pPr>
                <a:spcAft>
                  <a:spcPts val="600"/>
                </a:spcAft>
              </a:pPr>
              <a:t>11/21/2025</a:t>
            </a:fld>
            <a:endParaRPr lang="en-US"/>
          </a:p>
        </p:txBody>
      </p:sp>
      <p:graphicFrame>
        <p:nvGraphicFramePr>
          <p:cNvPr id="6" name="Content Placeholder 2">
            <a:extLst>
              <a:ext uri="{FF2B5EF4-FFF2-40B4-BE49-F238E27FC236}">
                <a16:creationId xmlns:a16="http://schemas.microsoft.com/office/drawing/2014/main" id="{073C7901-DBCD-A6D3-F169-8C03A47B875E}"/>
              </a:ext>
            </a:extLst>
          </p:cNvPr>
          <p:cNvGraphicFramePr>
            <a:graphicFrameLocks noGrp="1"/>
          </p:cNvGraphicFramePr>
          <p:nvPr>
            <p:ph idx="1"/>
            <p:extLst>
              <p:ext uri="{D42A27DB-BD31-4B8C-83A1-F6EECF244321}">
                <p14:modId xmlns:p14="http://schemas.microsoft.com/office/powerpoint/2010/main" val="3127801736"/>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745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6A7E-0762-B3C6-B464-DAC496D0CC95}"/>
              </a:ext>
            </a:extLst>
          </p:cNvPr>
          <p:cNvSpPr>
            <a:spLocks noGrp="1"/>
          </p:cNvSpPr>
          <p:nvPr>
            <p:ph type="title"/>
          </p:nvPr>
        </p:nvSpPr>
        <p:spPr/>
        <p:txBody>
          <a:bodyPr/>
          <a:lstStyle/>
          <a:p>
            <a:r>
              <a:rPr lang="hr-HR"/>
              <a:t>Izazovi u provedbi kurikuluma</a:t>
            </a:r>
            <a:endParaRPr lang="en-US"/>
          </a:p>
        </p:txBody>
      </p:sp>
      <p:sp>
        <p:nvSpPr>
          <p:cNvPr id="3" name="Content Placeholder 2">
            <a:extLst>
              <a:ext uri="{FF2B5EF4-FFF2-40B4-BE49-F238E27FC236}">
                <a16:creationId xmlns:a16="http://schemas.microsoft.com/office/drawing/2014/main" id="{69CF294A-272D-C654-CD9D-580C20B2680C}"/>
              </a:ext>
            </a:extLst>
          </p:cNvPr>
          <p:cNvSpPr>
            <a:spLocks noGrp="1"/>
          </p:cNvSpPr>
          <p:nvPr>
            <p:ph idx="1"/>
          </p:nvPr>
        </p:nvSpPr>
        <p:spPr/>
        <p:txBody>
          <a:bodyPr vert="horz" lIns="91440" tIns="45720" rIns="91440" bIns="45720" rtlCol="0" anchor="t">
            <a:normAutofit fontScale="77500" lnSpcReduction="20000"/>
          </a:bodyPr>
          <a:lstStyle/>
          <a:p>
            <a:pPr algn="just"/>
            <a:r>
              <a:rPr lang="en-US" sz="2600" b="1" err="1"/>
              <a:t>Nedostatak</a:t>
            </a:r>
            <a:r>
              <a:rPr lang="en-US" sz="2600" b="1"/>
              <a:t> </a:t>
            </a:r>
            <a:r>
              <a:rPr lang="en-US" sz="2600" b="1" err="1"/>
              <a:t>motivacije</a:t>
            </a:r>
            <a:r>
              <a:rPr lang="en-US" sz="2600"/>
              <a:t> </a:t>
            </a:r>
            <a:r>
              <a:rPr lang="en-US" sz="2600" err="1"/>
              <a:t>učenika</a:t>
            </a:r>
            <a:r>
              <a:rPr lang="en-US" sz="2600"/>
              <a:t> </a:t>
            </a:r>
            <a:r>
              <a:rPr lang="en-US" sz="2600" err="1"/>
              <a:t>osobito</a:t>
            </a:r>
            <a:r>
              <a:rPr lang="en-US" sz="2600"/>
              <a:t> </a:t>
            </a:r>
            <a:r>
              <a:rPr lang="en-US" sz="2600" err="1"/>
              <a:t>navode</a:t>
            </a:r>
            <a:r>
              <a:rPr lang="en-US" sz="2600"/>
              <a:t> </a:t>
            </a:r>
            <a:r>
              <a:rPr lang="en-US" sz="2600" err="1"/>
              <a:t>osnovnoškolski</a:t>
            </a:r>
            <a:r>
              <a:rPr lang="en-US" sz="2600"/>
              <a:t> </a:t>
            </a:r>
            <a:r>
              <a:rPr lang="en-US" sz="2600" err="1"/>
              <a:t>nastavnici</a:t>
            </a:r>
            <a:r>
              <a:rPr lang="en-US" sz="2600"/>
              <a:t> </a:t>
            </a:r>
            <a:r>
              <a:rPr lang="en-US" sz="2600" err="1"/>
              <a:t>i</a:t>
            </a:r>
            <a:r>
              <a:rPr lang="en-US" sz="2600"/>
              <a:t> </a:t>
            </a:r>
            <a:r>
              <a:rPr lang="en-US" sz="2600" err="1"/>
              <a:t>nastavnici</a:t>
            </a:r>
            <a:r>
              <a:rPr lang="en-US" sz="2600"/>
              <a:t> koji </a:t>
            </a:r>
            <a:r>
              <a:rPr lang="en-US" sz="2600" err="1"/>
              <a:t>podučavaju</a:t>
            </a:r>
            <a:r>
              <a:rPr lang="en-US" sz="2600"/>
              <a:t> </a:t>
            </a:r>
            <a:r>
              <a:rPr lang="en-US" sz="2600" err="1"/>
              <a:t>učenike</a:t>
            </a:r>
            <a:r>
              <a:rPr lang="en-US" sz="2600"/>
              <a:t> koji </a:t>
            </a:r>
            <a:r>
              <a:rPr lang="en-US" sz="2600" err="1"/>
              <a:t>nisu</a:t>
            </a:r>
            <a:r>
              <a:rPr lang="en-US" sz="2600"/>
              <a:t> </a:t>
            </a:r>
            <a:r>
              <a:rPr lang="en-US" sz="2600" err="1"/>
              <a:t>tehnički</a:t>
            </a:r>
            <a:r>
              <a:rPr lang="en-US" sz="2600"/>
              <a:t> </a:t>
            </a:r>
            <a:r>
              <a:rPr lang="en-US" sz="2600" err="1"/>
              <a:t>potkovani</a:t>
            </a:r>
            <a:endParaRPr lang="en-US" sz="2600"/>
          </a:p>
          <a:p>
            <a:pPr algn="just"/>
            <a:r>
              <a:rPr lang="en-US" sz="2600"/>
              <a:t>Uz </a:t>
            </a:r>
            <a:r>
              <a:rPr lang="en-US" sz="2600" err="1"/>
              <a:t>ovo</a:t>
            </a:r>
            <a:r>
              <a:rPr lang="en-US" sz="2600"/>
              <a:t> se </a:t>
            </a:r>
            <a:r>
              <a:rPr lang="en-US" sz="2600" err="1"/>
              <a:t>veže</a:t>
            </a:r>
            <a:r>
              <a:rPr lang="en-US" sz="2600"/>
              <a:t> </a:t>
            </a:r>
            <a:r>
              <a:rPr lang="en-US" sz="2600" b="1" err="1"/>
              <a:t>preopterećenost</a:t>
            </a:r>
            <a:r>
              <a:rPr lang="en-US" sz="2600" b="1"/>
              <a:t> </a:t>
            </a:r>
            <a:r>
              <a:rPr lang="en-US" sz="2600" b="1" err="1"/>
              <a:t>učenika</a:t>
            </a:r>
            <a:r>
              <a:rPr lang="en-US" sz="2600"/>
              <a:t> </a:t>
            </a:r>
            <a:r>
              <a:rPr lang="en-US" sz="2600" err="1"/>
              <a:t>zbog</a:t>
            </a:r>
            <a:r>
              <a:rPr lang="en-US" sz="2600"/>
              <a:t> </a:t>
            </a:r>
            <a:r>
              <a:rPr lang="en-US" sz="2600" err="1"/>
              <a:t>drugih</a:t>
            </a:r>
            <a:r>
              <a:rPr lang="en-US" sz="2600"/>
              <a:t> </a:t>
            </a:r>
            <a:r>
              <a:rPr lang="en-US" sz="2600" err="1"/>
              <a:t>izvannastavnih</a:t>
            </a:r>
            <a:r>
              <a:rPr lang="en-US" sz="2600"/>
              <a:t> </a:t>
            </a:r>
            <a:r>
              <a:rPr lang="en-US" sz="2600" err="1"/>
              <a:t>aktivnosti</a:t>
            </a:r>
            <a:r>
              <a:rPr lang="en-US" sz="2600"/>
              <a:t> </a:t>
            </a:r>
            <a:r>
              <a:rPr lang="en-US" sz="2600" err="1"/>
              <a:t>i</a:t>
            </a:r>
            <a:r>
              <a:rPr lang="en-US" sz="2600"/>
              <a:t> </a:t>
            </a:r>
            <a:r>
              <a:rPr lang="en-US" sz="2600" err="1"/>
              <a:t>teškoće</a:t>
            </a:r>
            <a:r>
              <a:rPr lang="en-US" sz="2600"/>
              <a:t> u </a:t>
            </a:r>
            <a:r>
              <a:rPr lang="en-US" sz="2600" err="1"/>
              <a:t>usklađivanju</a:t>
            </a:r>
            <a:r>
              <a:rPr lang="en-US" sz="2600"/>
              <a:t> </a:t>
            </a:r>
            <a:r>
              <a:rPr lang="en-US" sz="2600" err="1"/>
              <a:t>rasporeda</a:t>
            </a:r>
            <a:endParaRPr lang="en-US" sz="2600"/>
          </a:p>
          <a:p>
            <a:pPr algn="just"/>
            <a:r>
              <a:rPr lang="en-US" sz="2600"/>
              <a:t>Uz </a:t>
            </a:r>
            <a:r>
              <a:rPr lang="en-US" sz="2600" err="1"/>
              <a:t>nedostatak</a:t>
            </a:r>
            <a:r>
              <a:rPr lang="en-US" sz="2600"/>
              <a:t> </a:t>
            </a:r>
            <a:r>
              <a:rPr lang="en-US" sz="2600" err="1"/>
              <a:t>besplatnih</a:t>
            </a:r>
            <a:r>
              <a:rPr lang="en-US" sz="2600"/>
              <a:t> </a:t>
            </a:r>
            <a:r>
              <a:rPr lang="en-US" sz="2600" err="1"/>
              <a:t>licenci</a:t>
            </a:r>
            <a:r>
              <a:rPr lang="en-US" sz="2600"/>
              <a:t>, </a:t>
            </a:r>
            <a:r>
              <a:rPr lang="en-US" sz="2600" err="1"/>
              <a:t>nekima</a:t>
            </a:r>
            <a:r>
              <a:rPr lang="en-US" sz="2600"/>
              <a:t> je </a:t>
            </a:r>
            <a:r>
              <a:rPr lang="en-US" sz="2600" err="1"/>
              <a:t>tehnički</a:t>
            </a:r>
            <a:r>
              <a:rPr lang="en-US" sz="2600"/>
              <a:t> problem </a:t>
            </a:r>
            <a:r>
              <a:rPr lang="en-US" sz="2600" b="1" err="1"/>
              <a:t>nedostatak</a:t>
            </a:r>
            <a:r>
              <a:rPr lang="en-US" sz="2600" b="1"/>
              <a:t> </a:t>
            </a:r>
            <a:r>
              <a:rPr lang="en-US" sz="2600" b="1" err="1"/>
              <a:t>računala</a:t>
            </a:r>
            <a:r>
              <a:rPr lang="en-US" sz="2600" b="1"/>
              <a:t> </a:t>
            </a:r>
            <a:r>
              <a:rPr lang="en-US" sz="2600" b="1" err="1"/>
              <a:t>ili</a:t>
            </a:r>
            <a:r>
              <a:rPr lang="en-US" sz="2600" b="1"/>
              <a:t> </a:t>
            </a:r>
            <a:r>
              <a:rPr lang="en-US" sz="2600" b="1" err="1"/>
              <a:t>mobitela</a:t>
            </a:r>
            <a:r>
              <a:rPr lang="en-US" sz="2600" b="1"/>
              <a:t> </a:t>
            </a:r>
            <a:r>
              <a:rPr lang="en-US" sz="2600" b="1" err="1"/>
              <a:t>na</a:t>
            </a:r>
            <a:r>
              <a:rPr lang="en-US" sz="2600" b="1"/>
              <a:t> </a:t>
            </a:r>
            <a:r>
              <a:rPr lang="en-US" sz="2600" b="1" err="1"/>
              <a:t>kojima</a:t>
            </a:r>
            <a:r>
              <a:rPr lang="en-US" sz="2600" b="1"/>
              <a:t> </a:t>
            </a:r>
            <a:r>
              <a:rPr lang="en-US" sz="2600" b="1" err="1"/>
              <a:t>učenici</a:t>
            </a:r>
            <a:r>
              <a:rPr lang="en-US" sz="2600" b="1"/>
              <a:t> </a:t>
            </a:r>
            <a:r>
              <a:rPr lang="en-US" sz="2600" b="1" err="1"/>
              <a:t>mogu</a:t>
            </a:r>
            <a:r>
              <a:rPr lang="en-US" sz="2600" b="1"/>
              <a:t> </a:t>
            </a:r>
            <a:r>
              <a:rPr lang="en-US" sz="2600" b="1" err="1"/>
              <a:t>raditi</a:t>
            </a:r>
            <a:endParaRPr lang="en-US" sz="2600" b="1"/>
          </a:p>
          <a:p>
            <a:pPr algn="just"/>
            <a:r>
              <a:rPr lang="en-US" sz="2600"/>
              <a:t>Jedan </a:t>
            </a:r>
            <a:r>
              <a:rPr lang="en-US" sz="2600" err="1"/>
              <a:t>školski</a:t>
            </a:r>
            <a:r>
              <a:rPr lang="en-US" sz="2600"/>
              <a:t> sat </a:t>
            </a:r>
            <a:r>
              <a:rPr lang="en-US" sz="2600" err="1"/>
              <a:t>tjedno</a:t>
            </a:r>
            <a:r>
              <a:rPr lang="en-US" sz="2600"/>
              <a:t> je </a:t>
            </a:r>
            <a:r>
              <a:rPr lang="en-US" sz="2600" err="1"/>
              <a:t>premalo</a:t>
            </a:r>
            <a:r>
              <a:rPr lang="en-US" sz="2600"/>
              <a:t> za </a:t>
            </a:r>
            <a:r>
              <a:rPr lang="en-US" sz="2600" err="1"/>
              <a:t>praktičan</a:t>
            </a:r>
            <a:r>
              <a:rPr lang="en-US" sz="2600"/>
              <a:t> rad </a:t>
            </a:r>
            <a:r>
              <a:rPr lang="en-US" sz="2600" err="1"/>
              <a:t>i</a:t>
            </a:r>
            <a:r>
              <a:rPr lang="en-US" sz="2600"/>
              <a:t> </a:t>
            </a:r>
            <a:r>
              <a:rPr lang="en-US" sz="2600" err="1"/>
              <a:t>projekte</a:t>
            </a:r>
            <a:r>
              <a:rPr lang="en-US" sz="2600"/>
              <a:t>, </a:t>
            </a:r>
            <a:r>
              <a:rPr lang="en-US" sz="2600" err="1"/>
              <a:t>predlaže</a:t>
            </a:r>
            <a:r>
              <a:rPr lang="en-US" sz="2600"/>
              <a:t> se </a:t>
            </a:r>
            <a:r>
              <a:rPr lang="en-US" sz="2600" b="1" err="1"/>
              <a:t>blok</a:t>
            </a:r>
            <a:r>
              <a:rPr lang="en-US" sz="2600" b="1"/>
              <a:t> sat</a:t>
            </a:r>
          </a:p>
          <a:p>
            <a:pPr algn="just"/>
            <a:r>
              <a:rPr lang="en-US" sz="2600" err="1"/>
              <a:t>Nastavnici</a:t>
            </a:r>
            <a:r>
              <a:rPr lang="en-US" sz="2600"/>
              <a:t> </a:t>
            </a:r>
            <a:r>
              <a:rPr lang="en-US" sz="2600" err="1"/>
              <a:t>navode</a:t>
            </a:r>
            <a:r>
              <a:rPr lang="en-US" sz="2600"/>
              <a:t> </a:t>
            </a:r>
            <a:r>
              <a:rPr lang="en-US" sz="2600" b="1" err="1"/>
              <a:t>dugotrajnu</a:t>
            </a:r>
            <a:r>
              <a:rPr lang="en-US" sz="2600" b="1"/>
              <a:t> </a:t>
            </a:r>
            <a:r>
              <a:rPr lang="en-US" sz="2600" b="1" err="1"/>
              <a:t>pripremu</a:t>
            </a:r>
            <a:r>
              <a:rPr lang="en-US" sz="2600"/>
              <a:t> za </a:t>
            </a:r>
            <a:r>
              <a:rPr lang="en-US" sz="2600" err="1"/>
              <a:t>nastavu</a:t>
            </a:r>
            <a:r>
              <a:rPr lang="en-US" sz="2600"/>
              <a:t> </a:t>
            </a:r>
            <a:r>
              <a:rPr lang="en-US" sz="2600" err="1"/>
              <a:t>zbog</a:t>
            </a:r>
            <a:r>
              <a:rPr lang="en-US" sz="2600"/>
              <a:t> </a:t>
            </a:r>
            <a:r>
              <a:rPr lang="en-US" sz="2600" err="1"/>
              <a:t>samostalnog</a:t>
            </a:r>
            <a:r>
              <a:rPr lang="en-US" sz="2600"/>
              <a:t> </a:t>
            </a:r>
            <a:r>
              <a:rPr lang="en-US" sz="2600" err="1"/>
              <a:t>istraživanja</a:t>
            </a:r>
            <a:r>
              <a:rPr lang="en-US" sz="2600"/>
              <a:t>, </a:t>
            </a:r>
            <a:r>
              <a:rPr lang="en-US" sz="2600" err="1"/>
              <a:t>nedostaju</a:t>
            </a:r>
            <a:r>
              <a:rPr lang="en-US" sz="2600"/>
              <a:t> </a:t>
            </a:r>
            <a:r>
              <a:rPr lang="en-US" sz="2600" err="1"/>
              <a:t>im</a:t>
            </a:r>
            <a:r>
              <a:rPr lang="en-US" sz="2600"/>
              <a:t> </a:t>
            </a:r>
            <a:r>
              <a:rPr lang="en-US" sz="2600" err="1"/>
              <a:t>preporuke</a:t>
            </a:r>
            <a:r>
              <a:rPr lang="en-US" sz="2600"/>
              <a:t> alata </a:t>
            </a:r>
            <a:r>
              <a:rPr lang="en-US" sz="2600" err="1"/>
              <a:t>i</a:t>
            </a:r>
            <a:r>
              <a:rPr lang="en-US" sz="2600"/>
              <a:t> </a:t>
            </a:r>
            <a:r>
              <a:rPr lang="en-US" sz="2600" err="1"/>
              <a:t>projektnih</a:t>
            </a:r>
            <a:r>
              <a:rPr lang="en-US" sz="2600"/>
              <a:t> </a:t>
            </a:r>
            <a:r>
              <a:rPr lang="en-US" sz="2600" err="1"/>
              <a:t>zadataka</a:t>
            </a:r>
            <a:r>
              <a:rPr lang="en-US" sz="2600"/>
              <a:t>, </a:t>
            </a:r>
            <a:r>
              <a:rPr lang="en-US" sz="2600" err="1"/>
              <a:t>osobito</a:t>
            </a:r>
            <a:r>
              <a:rPr lang="en-US" sz="2600"/>
              <a:t> </a:t>
            </a:r>
            <a:r>
              <a:rPr lang="en-US" sz="2600" err="1"/>
              <a:t>onima</a:t>
            </a:r>
            <a:r>
              <a:rPr lang="en-US" sz="2600"/>
              <a:t> koji </a:t>
            </a:r>
            <a:r>
              <a:rPr lang="en-US" sz="2600" err="1"/>
              <a:t>nisu</a:t>
            </a:r>
            <a:r>
              <a:rPr lang="en-US" sz="2600"/>
              <a:t> </a:t>
            </a:r>
            <a:r>
              <a:rPr lang="en-US" sz="2600" err="1"/>
              <a:t>informatičke</a:t>
            </a:r>
            <a:r>
              <a:rPr lang="en-US" sz="2600"/>
              <a:t> </a:t>
            </a:r>
            <a:r>
              <a:rPr lang="en-US" sz="2600" err="1"/>
              <a:t>struke</a:t>
            </a:r>
            <a:r>
              <a:rPr lang="en-US" sz="2600"/>
              <a:t> </a:t>
            </a:r>
          </a:p>
        </p:txBody>
      </p:sp>
      <p:sp>
        <p:nvSpPr>
          <p:cNvPr id="5" name="Date Placeholder 4">
            <a:extLst>
              <a:ext uri="{FF2B5EF4-FFF2-40B4-BE49-F238E27FC236}">
                <a16:creationId xmlns:a16="http://schemas.microsoft.com/office/drawing/2014/main" id="{C0F92858-4C1B-311E-C174-7D762B399B76}"/>
              </a:ext>
            </a:extLst>
          </p:cNvPr>
          <p:cNvSpPr>
            <a:spLocks noGrp="1"/>
          </p:cNvSpPr>
          <p:nvPr>
            <p:ph type="dt" sz="half" idx="10"/>
          </p:nvPr>
        </p:nvSpPr>
        <p:spPr/>
        <p:txBody>
          <a:bodyPr/>
          <a:lstStyle/>
          <a:p>
            <a:fld id="{F9073D17-6AB9-485A-A070-0399DD7BE2A5}" type="datetime1">
              <a:rPr lang="en-US"/>
              <a:t>11/21/2025</a:t>
            </a:fld>
            <a:endParaRPr lang="en-US"/>
          </a:p>
        </p:txBody>
      </p:sp>
    </p:spTree>
    <p:extLst>
      <p:ext uri="{BB962C8B-B14F-4D97-AF65-F5344CB8AC3E}">
        <p14:creationId xmlns:p14="http://schemas.microsoft.com/office/powerpoint/2010/main" val="856339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E938-4087-4034-BF48-57DBDA304E8E}"/>
              </a:ext>
            </a:extLst>
          </p:cNvPr>
          <p:cNvSpPr>
            <a:spLocks noGrp="1"/>
          </p:cNvSpPr>
          <p:nvPr>
            <p:ph type="title"/>
          </p:nvPr>
        </p:nvSpPr>
        <p:spPr/>
        <p:txBody>
          <a:bodyPr/>
          <a:lstStyle/>
          <a:p>
            <a:r>
              <a:rPr lang="en-US" err="1"/>
              <a:t>Izazovi</a:t>
            </a:r>
            <a:r>
              <a:rPr lang="en-US"/>
              <a:t> u </a:t>
            </a:r>
            <a:r>
              <a:rPr lang="en-US" err="1"/>
              <a:t>provedbi</a:t>
            </a:r>
            <a:r>
              <a:rPr lang="en-US"/>
              <a:t> (</a:t>
            </a:r>
            <a:r>
              <a:rPr lang="en-US" err="1"/>
              <a:t>akcijsko</a:t>
            </a:r>
            <a:r>
              <a:rPr lang="en-US"/>
              <a:t>) I</a:t>
            </a:r>
          </a:p>
        </p:txBody>
      </p:sp>
      <p:sp>
        <p:nvSpPr>
          <p:cNvPr id="3" name="Content Placeholder 2">
            <a:extLst>
              <a:ext uri="{FF2B5EF4-FFF2-40B4-BE49-F238E27FC236}">
                <a16:creationId xmlns:a16="http://schemas.microsoft.com/office/drawing/2014/main" id="{227A0EC3-B60C-D7E8-01A9-775DD8900622}"/>
              </a:ext>
            </a:extLst>
          </p:cNvPr>
          <p:cNvSpPr>
            <a:spLocks noGrp="1"/>
          </p:cNvSpPr>
          <p:nvPr>
            <p:ph idx="1"/>
          </p:nvPr>
        </p:nvSpPr>
        <p:spPr/>
        <p:txBody>
          <a:bodyPr vert="horz" lIns="91440" tIns="45720" rIns="91440" bIns="45720" rtlCol="0" anchor="t">
            <a:normAutofit fontScale="85000" lnSpcReduction="20000"/>
          </a:bodyPr>
          <a:lstStyle/>
          <a:p>
            <a:pPr algn="just"/>
            <a:r>
              <a:rPr lang="hr-HR" sz="1200" b="1">
                <a:latin typeface="Avenir Next LT Pro"/>
                <a:ea typeface="Calibri"/>
                <a:cs typeface="Calibri"/>
              </a:rPr>
              <a:t>Nejednake početne vještine učenika</a:t>
            </a:r>
            <a:r>
              <a:rPr lang="hr-HR" sz="1200">
                <a:latin typeface="Avenir Next LT Pro"/>
                <a:ea typeface="Calibri"/>
                <a:cs typeface="Calibri"/>
              </a:rPr>
              <a:t>: Svi učenici nemaju jednake postojeće vještine potrebne za uporabu AI tehnologija. Potrebna je diferencijacija aktivnosti zbog različitog predznanja učenika.</a:t>
            </a:r>
          </a:p>
          <a:p>
            <a:pPr algn="just"/>
            <a:endParaRPr lang="hr-HR" sz="1200">
              <a:latin typeface="Avenir Next LT Pro"/>
              <a:ea typeface="Calibri"/>
              <a:cs typeface="Calibri"/>
            </a:endParaRPr>
          </a:p>
          <a:p>
            <a:pPr algn="just"/>
            <a:r>
              <a:rPr lang="hr-HR" sz="1200" b="1">
                <a:latin typeface="Avenir Next LT Pro"/>
                <a:ea typeface="Calibri"/>
                <a:cs typeface="Calibri"/>
              </a:rPr>
              <a:t>Preklapanje ishoda</a:t>
            </a:r>
            <a:r>
              <a:rPr lang="hr-HR" sz="1200">
                <a:latin typeface="Avenir Next LT Pro"/>
                <a:ea typeface="Calibri"/>
                <a:cs typeface="Calibri"/>
              </a:rPr>
              <a:t>: Ishodi za sljedeću godinu učenja </a:t>
            </a:r>
            <a:r>
              <a:rPr lang="hr-HR" sz="1200" err="1">
                <a:latin typeface="Avenir Next LT Pro"/>
                <a:ea typeface="Calibri"/>
                <a:cs typeface="Calibri"/>
              </a:rPr>
              <a:t>preslični</a:t>
            </a:r>
            <a:r>
              <a:rPr lang="hr-HR" sz="1200">
                <a:latin typeface="Avenir Next LT Pro"/>
                <a:ea typeface="Calibri"/>
                <a:cs typeface="Calibri"/>
              </a:rPr>
              <a:t> su onima za prvu godinu, što se čini problematičnim.</a:t>
            </a:r>
            <a:endParaRPr lang="en-US" sz="1200">
              <a:latin typeface="Avenir Next LT Pro"/>
              <a:ea typeface="Calibri"/>
              <a:cs typeface="Calibri"/>
            </a:endParaRPr>
          </a:p>
          <a:p>
            <a:pPr marL="0" indent="0" algn="just">
              <a:buNone/>
            </a:pPr>
            <a:endParaRPr lang="hr-HR" sz="1200">
              <a:latin typeface="Avenir Next LT Pro"/>
              <a:ea typeface="Calibri"/>
              <a:cs typeface="Calibri"/>
            </a:endParaRPr>
          </a:p>
          <a:p>
            <a:pPr algn="just"/>
            <a:r>
              <a:rPr lang="hr-HR" sz="1200" b="1">
                <a:latin typeface="Avenir Next LT Pro"/>
                <a:ea typeface="Calibri"/>
                <a:cs typeface="Calibri"/>
              </a:rPr>
              <a:t>Veliki zahtjev za nastavnike</a:t>
            </a:r>
            <a:r>
              <a:rPr lang="hr-HR" sz="1200">
                <a:latin typeface="Avenir Next LT Pro"/>
                <a:ea typeface="Calibri"/>
                <a:cs typeface="Calibri"/>
              </a:rPr>
              <a:t>: </a:t>
            </a:r>
            <a:endParaRPr lang="en-US" sz="1200">
              <a:latin typeface="Avenir Next LT Pro"/>
              <a:ea typeface="Calibri"/>
              <a:cs typeface="Calibri"/>
            </a:endParaRPr>
          </a:p>
          <a:p>
            <a:pPr lvl="1" algn="just"/>
            <a:r>
              <a:rPr lang="hr-HR" sz="1200">
                <a:latin typeface="Avenir Next LT Pro"/>
                <a:ea typeface="Calibri"/>
                <a:cs typeface="Calibri"/>
              </a:rPr>
              <a:t>Veliki dio planiranja, istraživanja i osmišljavanja aktivnosti prepušten je samom nastavniku, što zahtijeva </a:t>
            </a:r>
            <a:r>
              <a:rPr lang="hr-HR" sz="1200" b="1">
                <a:latin typeface="Avenir Next LT Pro"/>
                <a:ea typeface="Calibri"/>
                <a:cs typeface="Calibri"/>
              </a:rPr>
              <a:t>dodatno vrijeme i pripremu</a:t>
            </a:r>
            <a:r>
              <a:rPr lang="hr-HR" sz="1200">
                <a:latin typeface="Avenir Next LT Pro"/>
                <a:ea typeface="Calibri"/>
                <a:cs typeface="Calibri"/>
              </a:rPr>
              <a:t>, osobito za nove i brzo razvijajuće teme.</a:t>
            </a:r>
            <a:endParaRPr lang="en-US" sz="1200">
              <a:latin typeface="Avenir Next LT Pro"/>
              <a:ea typeface="Calibri"/>
              <a:cs typeface="Calibri"/>
            </a:endParaRPr>
          </a:p>
          <a:p>
            <a:pPr lvl="1" algn="just"/>
            <a:r>
              <a:rPr lang="hr-HR" sz="1200">
                <a:latin typeface="Avenir Next LT Pro"/>
                <a:ea typeface="Calibri"/>
                <a:cs typeface="Calibri"/>
              </a:rPr>
              <a:t>Nedostaje </a:t>
            </a:r>
            <a:r>
              <a:rPr lang="hr-HR" sz="1200" b="1">
                <a:latin typeface="Avenir Next LT Pro"/>
                <a:ea typeface="Calibri"/>
                <a:cs typeface="Calibri"/>
              </a:rPr>
              <a:t>više konkretnih primjera, prijedloga za izvođenje aktivnosti, gotovih scenarija poučavanja, prijedloga zadataka i poveznica na provjerene alate i resurse.</a:t>
            </a:r>
            <a:endParaRPr lang="en-US" sz="1200" b="1">
              <a:latin typeface="Avenir Next LT Pro"/>
              <a:ea typeface="Calibri"/>
              <a:cs typeface="Calibri"/>
            </a:endParaRPr>
          </a:p>
          <a:p>
            <a:pPr lvl="1" algn="just"/>
            <a:r>
              <a:rPr lang="hr-HR" sz="1200" b="1">
                <a:latin typeface="Avenir Next LT Pro"/>
                <a:ea typeface="Calibri"/>
                <a:cs typeface="Calibri"/>
              </a:rPr>
              <a:t>Osjećaj nesigurno</a:t>
            </a:r>
            <a:r>
              <a:rPr lang="hr-HR" sz="1200">
                <a:latin typeface="Avenir Next LT Pro"/>
                <a:ea typeface="Calibri"/>
                <a:cs typeface="Calibri"/>
              </a:rPr>
              <a:t>sti u primjeni novih digitalnih alata je čest, zbog čega je potrebna kontinuirana stručna podrška.</a:t>
            </a:r>
            <a:endParaRPr lang="en-US" sz="1200">
              <a:latin typeface="Avenir Next LT Pro"/>
              <a:ea typeface="Calibri"/>
              <a:cs typeface="Calibri"/>
            </a:endParaRPr>
          </a:p>
          <a:p>
            <a:pPr marL="0" indent="0" algn="just">
              <a:buNone/>
            </a:pPr>
            <a:endParaRPr lang="hr-HR" sz="1200">
              <a:latin typeface="Avenir Next LT Pro"/>
              <a:ea typeface="Calibri"/>
              <a:cs typeface="Calibri"/>
            </a:endParaRPr>
          </a:p>
          <a:p>
            <a:pPr algn="just"/>
            <a:r>
              <a:rPr lang="hr-HR" sz="1200" b="1">
                <a:latin typeface="Avenir Next LT Pro"/>
                <a:ea typeface="Calibri"/>
                <a:cs typeface="Calibri"/>
              </a:rPr>
              <a:t>Nedostatak licenci i tehničkih resursa</a:t>
            </a:r>
            <a:r>
              <a:rPr lang="hr-HR" sz="1200">
                <a:latin typeface="Avenir Next LT Pro"/>
                <a:ea typeface="Calibri"/>
                <a:cs typeface="Calibri"/>
              </a:rPr>
              <a:t>: </a:t>
            </a:r>
            <a:endParaRPr lang="en-US" sz="1200">
              <a:latin typeface="Avenir Next LT Pro"/>
              <a:ea typeface="Calibri"/>
              <a:cs typeface="Calibri"/>
            </a:endParaRPr>
          </a:p>
          <a:p>
            <a:pPr lvl="1" algn="just"/>
            <a:r>
              <a:rPr lang="hr-HR" sz="1200">
                <a:latin typeface="Avenir Next LT Pro"/>
                <a:ea typeface="Calibri"/>
                <a:cs typeface="Calibri"/>
              </a:rPr>
              <a:t>Problem je nedostatak licenci za korištenje UI, što predstavlja barijeru.</a:t>
            </a:r>
            <a:endParaRPr lang="en-US" sz="1200">
              <a:latin typeface="Avenir Next LT Pro"/>
              <a:ea typeface="Calibri"/>
              <a:cs typeface="Calibri"/>
            </a:endParaRPr>
          </a:p>
          <a:p>
            <a:pPr lvl="1" algn="just"/>
            <a:r>
              <a:rPr lang="hr-HR" sz="1200">
                <a:latin typeface="Avenir Next LT Pro"/>
                <a:ea typeface="Calibri"/>
                <a:cs typeface="Calibri"/>
              </a:rPr>
              <a:t>Ograničene funkcionalnosti besplatnih UI alata otežavaju praktičan rad.</a:t>
            </a:r>
            <a:endParaRPr lang="en-US" sz="1200">
              <a:latin typeface="Avenir Next LT Pro"/>
              <a:ea typeface="Calibri"/>
              <a:cs typeface="Calibri"/>
            </a:endParaRPr>
          </a:p>
          <a:p>
            <a:pPr lvl="1" algn="just"/>
            <a:r>
              <a:rPr lang="hr-HR" sz="1200">
                <a:latin typeface="Avenir Next LT Pro"/>
                <a:ea typeface="Calibri"/>
                <a:cs typeface="Calibri"/>
              </a:rPr>
              <a:t>Tehnička infrastruktura (računala, stabilna internetska veza, dostupnost alata, GPU za programiranje UI-a) često je izazov.</a:t>
            </a:r>
            <a:endParaRPr lang="en-US" sz="1200">
              <a:latin typeface="Avenir Next LT Pro"/>
              <a:ea typeface="Calibri"/>
              <a:cs typeface="Calibri"/>
            </a:endParaRPr>
          </a:p>
          <a:p>
            <a:pPr lvl="1" algn="just"/>
            <a:r>
              <a:rPr lang="hr-HR" sz="1200">
                <a:latin typeface="Avenir Next LT Pro"/>
                <a:ea typeface="Calibri"/>
                <a:cs typeface="Calibri"/>
              </a:rPr>
              <a:t>Neki alati traže registraciju s osobnim podacima ili prelaze na plaćenu verziju, što može biti prepreka.</a:t>
            </a:r>
            <a:endParaRPr lang="en-US" sz="1200">
              <a:latin typeface="Avenir Next LT Pro"/>
              <a:ea typeface="Calibri"/>
              <a:cs typeface="Calibri"/>
            </a:endParaRPr>
          </a:p>
          <a:p>
            <a:endParaRPr lang="en-US"/>
          </a:p>
        </p:txBody>
      </p:sp>
      <p:sp>
        <p:nvSpPr>
          <p:cNvPr id="4" name="Date Placeholder 3">
            <a:extLst>
              <a:ext uri="{FF2B5EF4-FFF2-40B4-BE49-F238E27FC236}">
                <a16:creationId xmlns:a16="http://schemas.microsoft.com/office/drawing/2014/main" id="{5FC5742A-8A84-1E60-09FB-F775A7341741}"/>
              </a:ext>
            </a:extLst>
          </p:cNvPr>
          <p:cNvSpPr>
            <a:spLocks noGrp="1"/>
          </p:cNvSpPr>
          <p:nvPr>
            <p:ph type="dt" sz="half" idx="10"/>
          </p:nvPr>
        </p:nvSpPr>
        <p:spPr/>
        <p:txBody>
          <a:bodyPr/>
          <a:lstStyle/>
          <a:p>
            <a:fld id="{9248D5DC-0D08-49D1-9063-099F638673FD}" type="datetime1">
              <a:rPr lang="en-US"/>
              <a:t>11/21/2025</a:t>
            </a:fld>
            <a:endParaRPr lang="en-US"/>
          </a:p>
        </p:txBody>
      </p:sp>
    </p:spTree>
    <p:extLst>
      <p:ext uri="{BB962C8B-B14F-4D97-AF65-F5344CB8AC3E}">
        <p14:creationId xmlns:p14="http://schemas.microsoft.com/office/powerpoint/2010/main" val="170542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F875-B457-E17A-240C-F477CFF923E9}"/>
              </a:ext>
            </a:extLst>
          </p:cNvPr>
          <p:cNvSpPr>
            <a:spLocks noGrp="1"/>
          </p:cNvSpPr>
          <p:nvPr>
            <p:ph type="title"/>
          </p:nvPr>
        </p:nvSpPr>
        <p:spPr>
          <a:xfrm>
            <a:off x="1115568" y="548640"/>
            <a:ext cx="10168128" cy="1179576"/>
          </a:xfrm>
        </p:spPr>
        <p:txBody>
          <a:bodyPr anchor="ctr">
            <a:normAutofit/>
          </a:bodyPr>
          <a:lstStyle/>
          <a:p>
            <a:r>
              <a:rPr lang="en-US" err="1"/>
              <a:t>Izazovi</a:t>
            </a:r>
            <a:r>
              <a:rPr lang="en-US"/>
              <a:t> u </a:t>
            </a:r>
            <a:r>
              <a:rPr lang="en-US" err="1"/>
              <a:t>provedbi</a:t>
            </a:r>
            <a:r>
              <a:rPr lang="en-US"/>
              <a:t> (</a:t>
            </a:r>
            <a:r>
              <a:rPr lang="en-US" err="1"/>
              <a:t>akcijsko</a:t>
            </a:r>
            <a:r>
              <a:rPr lang="en-US"/>
              <a:t>) II</a:t>
            </a:r>
          </a:p>
        </p:txBody>
      </p:sp>
      <p:sp>
        <p:nvSpPr>
          <p:cNvPr id="4" name="Date Placeholder 3">
            <a:extLst>
              <a:ext uri="{FF2B5EF4-FFF2-40B4-BE49-F238E27FC236}">
                <a16:creationId xmlns:a16="http://schemas.microsoft.com/office/drawing/2014/main" id="{51ED0E15-CDCA-78EB-ECC5-4214D17FFAAE}"/>
              </a:ext>
            </a:extLst>
          </p:cNvPr>
          <p:cNvSpPr>
            <a:spLocks noGrp="1"/>
          </p:cNvSpPr>
          <p:nvPr>
            <p:ph type="dt" sz="half" idx="10"/>
          </p:nvPr>
        </p:nvSpPr>
        <p:spPr>
          <a:xfrm>
            <a:off x="1115568" y="6356350"/>
            <a:ext cx="2743200" cy="365125"/>
          </a:xfrm>
        </p:spPr>
        <p:txBody>
          <a:bodyPr anchor="ctr">
            <a:normAutofit/>
          </a:bodyPr>
          <a:lstStyle/>
          <a:p>
            <a:pPr>
              <a:spcAft>
                <a:spcPts val="600"/>
              </a:spcAft>
            </a:pPr>
            <a:fld id="{F9E65AAD-C4BE-4E12-B4F7-2E168A2CDA19}" type="datetime1">
              <a:pPr>
                <a:spcAft>
                  <a:spcPts val="600"/>
                </a:spcAft>
              </a:pPr>
              <a:t>11/21/2025</a:t>
            </a:fld>
            <a:endParaRPr lang="en-US"/>
          </a:p>
        </p:txBody>
      </p:sp>
      <p:graphicFrame>
        <p:nvGraphicFramePr>
          <p:cNvPr id="6" name="Content Placeholder 2">
            <a:extLst>
              <a:ext uri="{FF2B5EF4-FFF2-40B4-BE49-F238E27FC236}">
                <a16:creationId xmlns:a16="http://schemas.microsoft.com/office/drawing/2014/main" id="{640E129F-5739-9CD4-E733-09F24A301C08}"/>
              </a:ext>
            </a:extLst>
          </p:cNvPr>
          <p:cNvGraphicFramePr>
            <a:graphicFrameLocks noGrp="1"/>
          </p:cNvGraphicFramePr>
          <p:nvPr>
            <p:ph idx="1"/>
            <p:extLst>
              <p:ext uri="{D42A27DB-BD31-4B8C-83A1-F6EECF244321}">
                <p14:modId xmlns:p14="http://schemas.microsoft.com/office/powerpoint/2010/main" val="3527684026"/>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097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5ED3-D02F-59FE-D03A-DC2151C0537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CBB4FE1-6324-A5AE-4C23-326165D99392}"/>
              </a:ext>
            </a:extLst>
          </p:cNvPr>
          <p:cNvSpPr>
            <a:spLocks noGrp="1"/>
          </p:cNvSpPr>
          <p:nvPr>
            <p:ph type="title"/>
          </p:nvPr>
        </p:nvSpPr>
        <p:spPr>
          <a:xfrm>
            <a:off x="1115568" y="548640"/>
            <a:ext cx="10168128" cy="1179576"/>
          </a:xfrm>
        </p:spPr>
        <p:txBody>
          <a:bodyPr anchor="ctr">
            <a:normAutofit fontScale="90000"/>
          </a:bodyPr>
          <a:lstStyle/>
          <a:p>
            <a:r>
              <a:rPr lang="hr-HR"/>
              <a:t>Otvorena pitanja za poboljšanje kurikuluma</a:t>
            </a:r>
          </a:p>
        </p:txBody>
      </p:sp>
      <p:sp>
        <p:nvSpPr>
          <p:cNvPr id="5" name="Rezervirano mjesto datuma 4">
            <a:extLst>
              <a:ext uri="{FF2B5EF4-FFF2-40B4-BE49-F238E27FC236}">
                <a16:creationId xmlns:a16="http://schemas.microsoft.com/office/drawing/2014/main" id="{D75C2491-03FB-7568-0742-20582F3DE78D}"/>
              </a:ext>
            </a:extLst>
          </p:cNvPr>
          <p:cNvSpPr>
            <a:spLocks noGrp="1"/>
          </p:cNvSpPr>
          <p:nvPr>
            <p:ph type="dt" sz="half" idx="10"/>
          </p:nvPr>
        </p:nvSpPr>
        <p:spPr>
          <a:xfrm>
            <a:off x="1115568" y="6356350"/>
            <a:ext cx="2743200" cy="365125"/>
          </a:xfrm>
        </p:spPr>
        <p:txBody>
          <a:bodyPr anchor="ctr">
            <a:normAutofit/>
          </a:bodyPr>
          <a:lstStyle/>
          <a:p>
            <a:pPr>
              <a:spcAft>
                <a:spcPts val="600"/>
              </a:spcAft>
            </a:pPr>
            <a:fld id="{5183CFD9-001A-41D8-9EB5-ED6410C401A6}" type="datetime1">
              <a:rPr lang="hr-HR"/>
              <a:pPr>
                <a:spcAft>
                  <a:spcPts val="600"/>
                </a:spcAft>
              </a:pPr>
              <a:t>21.11.2025.</a:t>
            </a:fld>
            <a:endParaRPr lang="hr-HR"/>
          </a:p>
        </p:txBody>
      </p:sp>
      <p:graphicFrame>
        <p:nvGraphicFramePr>
          <p:cNvPr id="9" name="Rezervirano mjesto sadržaja 2">
            <a:extLst>
              <a:ext uri="{FF2B5EF4-FFF2-40B4-BE49-F238E27FC236}">
                <a16:creationId xmlns:a16="http://schemas.microsoft.com/office/drawing/2014/main" id="{F39ED328-7790-5A43-BD5A-96665FD6D522}"/>
              </a:ext>
            </a:extLst>
          </p:cNvPr>
          <p:cNvGraphicFramePr>
            <a:graphicFrameLocks noGrp="1"/>
          </p:cNvGraphicFramePr>
          <p:nvPr>
            <p:ph idx="1"/>
            <p:extLst>
              <p:ext uri="{D42A27DB-BD31-4B8C-83A1-F6EECF244321}">
                <p14:modId xmlns:p14="http://schemas.microsoft.com/office/powerpoint/2010/main" val="1399818466"/>
              </p:ext>
            </p:extLst>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192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BD53-8AC4-AAB2-06CA-60A44910A0F7}"/>
              </a:ext>
            </a:extLst>
          </p:cNvPr>
          <p:cNvSpPr>
            <a:spLocks noGrp="1"/>
          </p:cNvSpPr>
          <p:nvPr>
            <p:ph type="title"/>
          </p:nvPr>
        </p:nvSpPr>
        <p:spPr/>
        <p:txBody>
          <a:bodyPr>
            <a:normAutofit fontScale="90000"/>
          </a:bodyPr>
          <a:lstStyle/>
          <a:p>
            <a:r>
              <a:rPr lang="en-US" err="1"/>
              <a:t>Prijedlozi</a:t>
            </a:r>
            <a:r>
              <a:rPr lang="en-US"/>
              <a:t> za </a:t>
            </a:r>
            <a:r>
              <a:rPr lang="en-US" err="1"/>
              <a:t>unapređenje</a:t>
            </a:r>
            <a:r>
              <a:rPr lang="en-US"/>
              <a:t> </a:t>
            </a:r>
            <a:r>
              <a:rPr lang="en-US" err="1"/>
              <a:t>provedbe</a:t>
            </a:r>
            <a:r>
              <a:rPr lang="en-US"/>
              <a:t> </a:t>
            </a:r>
            <a:r>
              <a:rPr lang="en-US" err="1"/>
              <a:t>kurikuluma</a:t>
            </a:r>
            <a:r>
              <a:rPr lang="en-US"/>
              <a:t>: </a:t>
            </a:r>
            <a:r>
              <a:rPr lang="en-US" err="1"/>
              <a:t>edukacija</a:t>
            </a:r>
            <a:r>
              <a:rPr lang="en-US"/>
              <a:t> </a:t>
            </a:r>
            <a:r>
              <a:rPr lang="en-US" err="1"/>
              <a:t>nastavnika</a:t>
            </a:r>
            <a:r>
              <a:rPr lang="en-US"/>
              <a:t> (</a:t>
            </a:r>
            <a:r>
              <a:rPr lang="en-US" err="1"/>
              <a:t>akcijsko</a:t>
            </a:r>
            <a:r>
              <a:rPr lang="en-US"/>
              <a:t> istraživanje)</a:t>
            </a:r>
          </a:p>
        </p:txBody>
      </p:sp>
      <p:sp>
        <p:nvSpPr>
          <p:cNvPr id="3" name="Content Placeholder 2">
            <a:extLst>
              <a:ext uri="{FF2B5EF4-FFF2-40B4-BE49-F238E27FC236}">
                <a16:creationId xmlns:a16="http://schemas.microsoft.com/office/drawing/2014/main" id="{EABADC20-D932-5AFE-F9A0-DFC36C28EF02}"/>
              </a:ext>
            </a:extLst>
          </p:cNvPr>
          <p:cNvSpPr>
            <a:spLocks noGrp="1"/>
          </p:cNvSpPr>
          <p:nvPr>
            <p:ph idx="1"/>
          </p:nvPr>
        </p:nvSpPr>
        <p:spPr/>
        <p:txBody>
          <a:bodyPr vert="horz" lIns="91440" tIns="45720" rIns="91440" bIns="45720" rtlCol="0" anchor="t">
            <a:normAutofit/>
          </a:bodyPr>
          <a:lstStyle/>
          <a:p>
            <a:pPr lvl="1" algn="just"/>
            <a:r>
              <a:rPr lang="hr-HR">
                <a:ea typeface="+mn-lt"/>
                <a:cs typeface="+mn-lt"/>
              </a:rPr>
              <a:t>Kontinuirana edukacija nastavnika kako bi ostali u tijeku s najnovijim tehnologijama i metodama poučavanja u UI-u.</a:t>
            </a:r>
            <a:endParaRPr lang="en-US">
              <a:ea typeface="+mn-lt"/>
              <a:cs typeface="+mn-lt"/>
            </a:endParaRPr>
          </a:p>
          <a:p>
            <a:pPr lvl="1" algn="just"/>
            <a:r>
              <a:rPr lang="hr-HR">
                <a:ea typeface="+mn-lt"/>
                <a:cs typeface="+mn-lt"/>
              </a:rPr>
              <a:t>Organizirati redovite radionice s praktičnim primjerima.</a:t>
            </a:r>
            <a:endParaRPr lang="en-US">
              <a:ea typeface="+mn-lt"/>
              <a:cs typeface="+mn-lt"/>
            </a:endParaRPr>
          </a:p>
          <a:p>
            <a:pPr lvl="1" algn="just"/>
            <a:r>
              <a:rPr lang="hr-HR">
                <a:ea typeface="+mn-lt"/>
                <a:cs typeface="+mn-lt"/>
              </a:rPr>
              <a:t>Uspostaviti mentorski sustav gdje iskusniji nastavnici pružaju podršku nastavnicima početnicima.</a:t>
            </a:r>
            <a:endParaRPr lang="en-US">
              <a:ea typeface="+mn-lt"/>
              <a:cs typeface="+mn-lt"/>
            </a:endParaRPr>
          </a:p>
          <a:p>
            <a:pPr lvl="1" algn="just"/>
            <a:r>
              <a:rPr lang="hr-HR">
                <a:ea typeface="+mn-lt"/>
                <a:cs typeface="+mn-lt"/>
              </a:rPr>
              <a:t>Kreirati online zajednicu za dijeljenje iskustava i rješavanje problema.</a:t>
            </a:r>
            <a:endParaRPr lang="en-US">
              <a:ea typeface="+mn-lt"/>
              <a:cs typeface="+mn-lt"/>
            </a:endParaRPr>
          </a:p>
          <a:p>
            <a:endParaRPr lang="en-US"/>
          </a:p>
        </p:txBody>
      </p:sp>
      <p:sp>
        <p:nvSpPr>
          <p:cNvPr id="4" name="Date Placeholder 3">
            <a:extLst>
              <a:ext uri="{FF2B5EF4-FFF2-40B4-BE49-F238E27FC236}">
                <a16:creationId xmlns:a16="http://schemas.microsoft.com/office/drawing/2014/main" id="{8D37CC9A-E5C5-4864-8676-6943B4F7BA84}"/>
              </a:ext>
            </a:extLst>
          </p:cNvPr>
          <p:cNvSpPr>
            <a:spLocks noGrp="1"/>
          </p:cNvSpPr>
          <p:nvPr>
            <p:ph type="dt" sz="half" idx="10"/>
          </p:nvPr>
        </p:nvSpPr>
        <p:spPr/>
        <p:txBody>
          <a:bodyPr/>
          <a:lstStyle/>
          <a:p>
            <a:fld id="{DA6229D1-40A3-4C43-8DB4-5434E2FF03DB}" type="datetime1">
              <a:t>11/21/2025</a:t>
            </a:fld>
            <a:endParaRPr lang="en-US"/>
          </a:p>
        </p:txBody>
      </p:sp>
    </p:spTree>
    <p:extLst>
      <p:ext uri="{BB962C8B-B14F-4D97-AF65-F5344CB8AC3E}">
        <p14:creationId xmlns:p14="http://schemas.microsoft.com/office/powerpoint/2010/main" val="2059802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D1C98-96DE-D119-C894-083ABEE17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91DA5-C56A-1B4E-DA07-E44EB7329DC9}"/>
              </a:ext>
            </a:extLst>
          </p:cNvPr>
          <p:cNvSpPr>
            <a:spLocks noGrp="1"/>
          </p:cNvSpPr>
          <p:nvPr>
            <p:ph type="title"/>
          </p:nvPr>
        </p:nvSpPr>
        <p:spPr>
          <a:xfrm>
            <a:off x="868680" y="1709928"/>
            <a:ext cx="2718816" cy="4063963"/>
          </a:xfrm>
        </p:spPr>
        <p:txBody>
          <a:bodyPr anchor="t">
            <a:normAutofit/>
          </a:bodyPr>
          <a:lstStyle/>
          <a:p>
            <a:pPr>
              <a:lnSpc>
                <a:spcPct val="90000"/>
              </a:lnSpc>
            </a:pPr>
            <a:r>
              <a:rPr lang="hr-HR" sz="2400"/>
              <a:t>Akcijsko istraživanje - preporuke za provedbu nastave</a:t>
            </a:r>
          </a:p>
        </p:txBody>
      </p:sp>
      <p:pic>
        <p:nvPicPr>
          <p:cNvPr id="10" name="Picture 9">
            <a:extLst>
              <a:ext uri="{FF2B5EF4-FFF2-40B4-BE49-F238E27FC236}">
                <a16:creationId xmlns:a16="http://schemas.microsoft.com/office/drawing/2014/main" id="{D96164D5-2A6D-0F5F-9DCE-8F2BF966A0C9}"/>
              </a:ext>
            </a:extLst>
          </p:cNvPr>
          <p:cNvPicPr>
            <a:picLocks noChangeAspect="1"/>
          </p:cNvPicPr>
          <p:nvPr/>
        </p:nvPicPr>
        <p:blipFill>
          <a:blip r:embed="rId3"/>
          <a:stretch>
            <a:fillRect/>
          </a:stretch>
        </p:blipFill>
        <p:spPr>
          <a:xfrm>
            <a:off x="6494551" y="892978"/>
            <a:ext cx="3407417" cy="5068175"/>
          </a:xfrm>
          <a:prstGeom prst="rect">
            <a:avLst/>
          </a:prstGeom>
          <a:noFill/>
        </p:spPr>
      </p:pic>
      <p:sp>
        <p:nvSpPr>
          <p:cNvPr id="3" name="Content Placeholder 2">
            <a:extLst>
              <a:ext uri="{FF2B5EF4-FFF2-40B4-BE49-F238E27FC236}">
                <a16:creationId xmlns:a16="http://schemas.microsoft.com/office/drawing/2014/main" id="{E99F1C75-EFB0-431E-7527-EC9358D6B3B3}"/>
              </a:ext>
            </a:extLst>
          </p:cNvPr>
          <p:cNvSpPr>
            <a:spLocks noGrp="1"/>
          </p:cNvSpPr>
          <p:nvPr>
            <p:ph type="body" sz="half" idx="2"/>
          </p:nvPr>
        </p:nvSpPr>
        <p:spPr>
          <a:xfrm>
            <a:off x="868680" y="3438144"/>
            <a:ext cx="3099816" cy="2057400"/>
          </a:xfrm>
        </p:spPr>
        <p:txBody>
          <a:bodyPr vert="horz" lIns="91440" tIns="45720" rIns="91440" bIns="45720" rtlCol="0">
            <a:normAutofit/>
          </a:bodyPr>
          <a:lstStyle/>
          <a:p>
            <a:pPr>
              <a:buFont typeface="Arial"/>
              <a:buChar char="•"/>
            </a:pPr>
            <a:endParaRPr lang="hr-HR"/>
          </a:p>
          <a:p>
            <a:pPr marL="0" indent="0">
              <a:buNone/>
            </a:pPr>
            <a:endParaRPr lang="en-US"/>
          </a:p>
        </p:txBody>
      </p:sp>
      <p:sp>
        <p:nvSpPr>
          <p:cNvPr id="17" name="Date Placeholder 4">
            <a:extLst>
              <a:ext uri="{FF2B5EF4-FFF2-40B4-BE49-F238E27FC236}">
                <a16:creationId xmlns:a16="http://schemas.microsoft.com/office/drawing/2014/main" id="{9F5E7CE5-F584-470D-94CF-08A750D2D052}"/>
              </a:ext>
            </a:extLst>
          </p:cNvPr>
          <p:cNvSpPr>
            <a:spLocks noGrp="1"/>
          </p:cNvSpPr>
          <p:nvPr>
            <p:ph type="dt" sz="half" idx="10"/>
          </p:nvPr>
        </p:nvSpPr>
        <p:spPr>
          <a:xfrm>
            <a:off x="868680" y="6356350"/>
            <a:ext cx="2743200" cy="365125"/>
          </a:xfrm>
        </p:spPr>
        <p:txBody>
          <a:bodyPr/>
          <a:lstStyle/>
          <a:p>
            <a:pPr>
              <a:spcAft>
                <a:spcPts val="600"/>
              </a:spcAft>
            </a:pPr>
            <a:fld id="{40CA2779-28E6-40B2-8C57-A2A4955DB880}" type="datetime1">
              <a:pPr>
                <a:spcAft>
                  <a:spcPts val="600"/>
                </a:spcAft>
              </a:pPr>
              <a:t>11/21/2025</a:t>
            </a:fld>
            <a:endParaRPr lang="en-US"/>
          </a:p>
        </p:txBody>
      </p:sp>
    </p:spTree>
    <p:extLst>
      <p:ext uri="{BB962C8B-B14F-4D97-AF65-F5344CB8AC3E}">
        <p14:creationId xmlns:p14="http://schemas.microsoft.com/office/powerpoint/2010/main" val="3005578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A5E0-65C2-E3FE-C5A3-030583BE7BAC}"/>
              </a:ext>
            </a:extLst>
          </p:cNvPr>
          <p:cNvSpPr>
            <a:spLocks noGrp="1"/>
          </p:cNvSpPr>
          <p:nvPr>
            <p:ph type="title"/>
          </p:nvPr>
        </p:nvSpPr>
        <p:spPr/>
        <p:txBody>
          <a:bodyPr>
            <a:normAutofit fontScale="90000"/>
          </a:bodyPr>
          <a:lstStyle/>
          <a:p>
            <a:r>
              <a:rPr lang="en-US" err="1"/>
              <a:t>Preporuke</a:t>
            </a:r>
            <a:r>
              <a:rPr lang="en-US"/>
              <a:t> – </a:t>
            </a:r>
            <a:r>
              <a:rPr lang="en-US" err="1"/>
              <a:t>Zbornik</a:t>
            </a:r>
            <a:r>
              <a:rPr lang="en-US"/>
              <a:t> </a:t>
            </a:r>
            <a:r>
              <a:rPr lang="en-US" err="1"/>
              <a:t>izvješća</a:t>
            </a:r>
            <a:r>
              <a:rPr lang="en-US"/>
              <a:t> </a:t>
            </a:r>
            <a:r>
              <a:rPr lang="en-US" err="1"/>
              <a:t>akcijskog</a:t>
            </a:r>
            <a:r>
              <a:rPr lang="en-US"/>
              <a:t> </a:t>
            </a:r>
            <a:r>
              <a:rPr lang="en-US" err="1"/>
              <a:t>istraživanja</a:t>
            </a:r>
            <a:r>
              <a:rPr lang="en-US"/>
              <a:t> (CUC2026)</a:t>
            </a:r>
          </a:p>
        </p:txBody>
      </p:sp>
      <p:sp>
        <p:nvSpPr>
          <p:cNvPr id="3" name="Content Placeholder 2">
            <a:extLst>
              <a:ext uri="{FF2B5EF4-FFF2-40B4-BE49-F238E27FC236}">
                <a16:creationId xmlns:a16="http://schemas.microsoft.com/office/drawing/2014/main" id="{231C06F9-939E-F032-EBE4-EA3E01C23B24}"/>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hr">
                <a:ea typeface="+mn-lt"/>
                <a:cs typeface="+mn-lt"/>
              </a:rPr>
              <a:t>Vjera Barbir Alavanja, Osnovna škola Ivana Gundulića Zagreb, Valentina Blašković, Prva osnovna škola Ogulin, Davorka Medvedović, Osnovna škola Rovišće, Tanja Paris, Osnovna škola Vijenac, Biljana Stipetić, Prva osnovna škola, Ogulin, Loredana Zima </a:t>
            </a:r>
            <a:r>
              <a:rPr lang="hr" err="1">
                <a:ea typeface="+mn-lt"/>
                <a:cs typeface="+mn-lt"/>
              </a:rPr>
              <a:t>Krnelić</a:t>
            </a:r>
            <a:r>
              <a:rPr lang="hr">
                <a:ea typeface="+mn-lt"/>
                <a:cs typeface="+mn-lt"/>
              </a:rPr>
              <a:t>, Osnovna škola Vežica, Ivana </a:t>
            </a:r>
            <a:r>
              <a:rPr lang="hr" err="1">
                <a:ea typeface="+mn-lt"/>
                <a:cs typeface="+mn-lt"/>
              </a:rPr>
              <a:t>Černeha</a:t>
            </a:r>
            <a:r>
              <a:rPr lang="hr">
                <a:ea typeface="+mn-lt"/>
                <a:cs typeface="+mn-lt"/>
              </a:rPr>
              <a:t>, Gimnazija Eugena Kumičića Opatija, </a:t>
            </a:r>
            <a:r>
              <a:rPr lang="hr" err="1">
                <a:ea typeface="+mn-lt"/>
                <a:cs typeface="+mn-lt"/>
              </a:rPr>
              <a:t>Saida</a:t>
            </a:r>
            <a:r>
              <a:rPr lang="hr">
                <a:ea typeface="+mn-lt"/>
                <a:cs typeface="+mn-lt"/>
              </a:rPr>
              <a:t> </a:t>
            </a:r>
            <a:r>
              <a:rPr lang="hr" err="1">
                <a:ea typeface="+mn-lt"/>
                <a:cs typeface="+mn-lt"/>
              </a:rPr>
              <a:t>Deljac</a:t>
            </a:r>
            <a:r>
              <a:rPr lang="hr">
                <a:ea typeface="+mn-lt"/>
                <a:cs typeface="+mn-lt"/>
              </a:rPr>
              <a:t>, V. gimnazija Zagreb, Zrinka Delić, Srednja škola fra Andrije Kačića Miošića, Makarska, Matea Gredelj, Srednja škola Čazma, Kristina Lučić, Gimnazija Velika Gorica, Sanja Pavlović </a:t>
            </a:r>
            <a:r>
              <a:rPr lang="hr" err="1">
                <a:ea typeface="+mn-lt"/>
                <a:cs typeface="+mn-lt"/>
              </a:rPr>
              <a:t>Šijanović</a:t>
            </a:r>
            <a:r>
              <a:rPr lang="hr">
                <a:ea typeface="+mn-lt"/>
                <a:cs typeface="+mn-lt"/>
              </a:rPr>
              <a:t>, Gimnazija Vukovar, Sanda Daus Vuković, Osnovna škola Vladimira Nazora </a:t>
            </a:r>
            <a:r>
              <a:rPr lang="hr" err="1">
                <a:ea typeface="+mn-lt"/>
                <a:cs typeface="+mn-lt"/>
              </a:rPr>
              <a:t>Potpićan</a:t>
            </a:r>
            <a:r>
              <a:rPr lang="hr">
                <a:ea typeface="+mn-lt"/>
                <a:cs typeface="+mn-lt"/>
              </a:rPr>
              <a:t> i Srednja škola Buzet.</a:t>
            </a:r>
            <a:r>
              <a:rPr lang="en-US">
                <a:ea typeface="+mn-lt"/>
                <a:cs typeface="+mn-lt"/>
              </a:rPr>
              <a:t> </a:t>
            </a:r>
            <a:endParaRPr lang="en-US"/>
          </a:p>
          <a:p>
            <a:pPr marL="0" indent="0">
              <a:buNone/>
            </a:pPr>
            <a:br>
              <a:rPr lang="en-US"/>
            </a:br>
            <a:endParaRPr lang="en-US"/>
          </a:p>
          <a:p>
            <a:endParaRPr lang="en-US"/>
          </a:p>
        </p:txBody>
      </p:sp>
      <p:sp>
        <p:nvSpPr>
          <p:cNvPr id="4" name="Date Placeholder 3">
            <a:extLst>
              <a:ext uri="{FF2B5EF4-FFF2-40B4-BE49-F238E27FC236}">
                <a16:creationId xmlns:a16="http://schemas.microsoft.com/office/drawing/2014/main" id="{CB5BEF69-8694-A421-5B36-49270A0AE0B3}"/>
              </a:ext>
            </a:extLst>
          </p:cNvPr>
          <p:cNvSpPr>
            <a:spLocks noGrp="1"/>
          </p:cNvSpPr>
          <p:nvPr>
            <p:ph type="dt" sz="half" idx="10"/>
          </p:nvPr>
        </p:nvSpPr>
        <p:spPr/>
        <p:txBody>
          <a:bodyPr/>
          <a:lstStyle/>
          <a:p>
            <a:fld id="{74832A71-8B6B-49E1-9B83-4719B03E9EF5}" type="datetime1">
              <a:t>11/21/2025</a:t>
            </a:fld>
            <a:endParaRPr lang="en-US"/>
          </a:p>
        </p:txBody>
      </p:sp>
    </p:spTree>
    <p:extLst>
      <p:ext uri="{BB962C8B-B14F-4D97-AF65-F5344CB8AC3E}">
        <p14:creationId xmlns:p14="http://schemas.microsoft.com/office/powerpoint/2010/main" val="1721214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725D-5851-F0BA-FF57-29E69BE8BB34}"/>
              </a:ext>
            </a:extLst>
          </p:cNvPr>
          <p:cNvSpPr>
            <a:spLocks noGrp="1"/>
          </p:cNvSpPr>
          <p:nvPr>
            <p:ph type="title"/>
          </p:nvPr>
        </p:nvSpPr>
        <p:spPr/>
        <p:txBody>
          <a:bodyPr>
            <a:normAutofit fontScale="90000"/>
          </a:bodyPr>
          <a:lstStyle/>
          <a:p>
            <a:r>
              <a:rPr lang="en-US" err="1"/>
              <a:t>Fleksibilnost</a:t>
            </a:r>
            <a:r>
              <a:rPr lang="en-US"/>
              <a:t> </a:t>
            </a:r>
            <a:r>
              <a:rPr lang="en-US" err="1"/>
              <a:t>kurikuluma</a:t>
            </a:r>
            <a:r>
              <a:rPr lang="en-US"/>
              <a:t> </a:t>
            </a:r>
            <a:r>
              <a:rPr lang="en-US" err="1"/>
              <a:t>i</a:t>
            </a:r>
            <a:r>
              <a:rPr lang="en-US"/>
              <a:t> </a:t>
            </a:r>
            <a:r>
              <a:rPr lang="en-US" err="1"/>
              <a:t>prilagodba</a:t>
            </a:r>
            <a:r>
              <a:rPr lang="en-US"/>
              <a:t> </a:t>
            </a:r>
            <a:r>
              <a:rPr lang="en-US" err="1"/>
              <a:t>učenicima</a:t>
            </a:r>
            <a:r>
              <a:rPr lang="en-US"/>
              <a:t>/</a:t>
            </a:r>
            <a:r>
              <a:rPr lang="en-US" err="1"/>
              <a:t>cama</a:t>
            </a:r>
            <a:endParaRPr lang="en-US"/>
          </a:p>
        </p:txBody>
      </p:sp>
      <p:sp>
        <p:nvSpPr>
          <p:cNvPr id="3" name="Content Placeholder 2">
            <a:extLst>
              <a:ext uri="{FF2B5EF4-FFF2-40B4-BE49-F238E27FC236}">
                <a16:creationId xmlns:a16="http://schemas.microsoft.com/office/drawing/2014/main" id="{9AF404EC-E354-4F3E-A810-9106E972C7F6}"/>
              </a:ext>
            </a:extLst>
          </p:cNvPr>
          <p:cNvSpPr>
            <a:spLocks noGrp="1"/>
          </p:cNvSpPr>
          <p:nvPr>
            <p:ph idx="1"/>
          </p:nvPr>
        </p:nvSpPr>
        <p:spPr/>
        <p:txBody>
          <a:bodyPr vert="horz" lIns="91440" tIns="45720" rIns="91440" bIns="45720" rtlCol="0" anchor="t">
            <a:normAutofit fontScale="47500" lnSpcReduction="20000"/>
          </a:bodyPr>
          <a:lstStyle/>
          <a:p>
            <a:pPr marL="0" indent="0">
              <a:buNone/>
            </a:pPr>
            <a:r>
              <a:rPr lang="en-US" b="1" err="1">
                <a:ea typeface="+mn-lt"/>
                <a:cs typeface="+mn-lt"/>
              </a:rPr>
              <a:t>Temeljna</a:t>
            </a:r>
            <a:r>
              <a:rPr lang="en-US" b="1">
                <a:ea typeface="+mn-lt"/>
                <a:cs typeface="+mn-lt"/>
              </a:rPr>
              <a:t> </a:t>
            </a:r>
            <a:r>
              <a:rPr lang="en-US" b="1" err="1">
                <a:ea typeface="+mn-lt"/>
                <a:cs typeface="+mn-lt"/>
              </a:rPr>
              <a:t>ideja</a:t>
            </a:r>
            <a:r>
              <a:rPr lang="en-US" b="1">
                <a:ea typeface="+mn-lt"/>
                <a:cs typeface="+mn-lt"/>
              </a:rPr>
              <a:t>:</a:t>
            </a:r>
            <a:r>
              <a:rPr lang="en-US">
                <a:ea typeface="+mn-lt"/>
                <a:cs typeface="+mn-lt"/>
              </a:rPr>
              <a:t> </a:t>
            </a:r>
            <a:r>
              <a:rPr lang="en-US" i="1" err="1">
                <a:ea typeface="+mn-lt"/>
                <a:cs typeface="+mn-lt"/>
              </a:rPr>
              <a:t>Kurikulum</a:t>
            </a:r>
            <a:r>
              <a:rPr lang="en-US" i="1">
                <a:ea typeface="+mn-lt"/>
                <a:cs typeface="+mn-lt"/>
              </a:rPr>
              <a:t> se </a:t>
            </a:r>
            <a:r>
              <a:rPr lang="en-US" i="1" err="1">
                <a:ea typeface="+mn-lt"/>
                <a:cs typeface="+mn-lt"/>
              </a:rPr>
              <a:t>treba</a:t>
            </a:r>
            <a:r>
              <a:rPr lang="en-US" i="1">
                <a:ea typeface="+mn-lt"/>
                <a:cs typeface="+mn-lt"/>
              </a:rPr>
              <a:t> </a:t>
            </a:r>
            <a:r>
              <a:rPr lang="en-US" i="1" err="1">
                <a:ea typeface="+mn-lt"/>
                <a:cs typeface="+mn-lt"/>
              </a:rPr>
              <a:t>doživjeti</a:t>
            </a:r>
            <a:r>
              <a:rPr lang="en-US" i="1">
                <a:ea typeface="+mn-lt"/>
                <a:cs typeface="+mn-lt"/>
              </a:rPr>
              <a:t> </a:t>
            </a:r>
            <a:r>
              <a:rPr lang="en-US" i="1" err="1">
                <a:ea typeface="+mn-lt"/>
                <a:cs typeface="+mn-lt"/>
              </a:rPr>
              <a:t>kao</a:t>
            </a:r>
            <a:r>
              <a:rPr lang="en-US" i="1">
                <a:ea typeface="+mn-lt"/>
                <a:cs typeface="+mn-lt"/>
              </a:rPr>
              <a:t> </a:t>
            </a:r>
            <a:r>
              <a:rPr lang="en-US" i="1" err="1">
                <a:ea typeface="+mn-lt"/>
                <a:cs typeface="+mn-lt"/>
              </a:rPr>
              <a:t>okvir</a:t>
            </a:r>
            <a:r>
              <a:rPr lang="en-US" i="1">
                <a:ea typeface="+mn-lt"/>
                <a:cs typeface="+mn-lt"/>
              </a:rPr>
              <a:t>, a ne </a:t>
            </a:r>
            <a:r>
              <a:rPr lang="en-US" i="1" err="1">
                <a:ea typeface="+mn-lt"/>
                <a:cs typeface="+mn-lt"/>
              </a:rPr>
              <a:t>kruti</a:t>
            </a:r>
            <a:r>
              <a:rPr lang="en-US" i="1">
                <a:ea typeface="+mn-lt"/>
                <a:cs typeface="+mn-lt"/>
              </a:rPr>
              <a:t> </a:t>
            </a:r>
            <a:r>
              <a:rPr lang="en-US" i="1" err="1">
                <a:ea typeface="+mn-lt"/>
                <a:cs typeface="+mn-lt"/>
              </a:rPr>
              <a:t>scenarij</a:t>
            </a:r>
            <a:r>
              <a:rPr lang="en-US" i="1">
                <a:ea typeface="+mn-lt"/>
                <a:cs typeface="+mn-lt"/>
              </a:rPr>
              <a:t> (Medvedović 2025)</a:t>
            </a:r>
          </a:p>
          <a:p>
            <a:pPr marL="0" indent="0">
              <a:buNone/>
            </a:pPr>
            <a:r>
              <a:rPr lang="en-US" b="1" err="1">
                <a:ea typeface="+mn-lt"/>
                <a:cs typeface="+mn-lt"/>
              </a:rPr>
              <a:t>Preporuke</a:t>
            </a:r>
            <a:r>
              <a:rPr lang="en-US" b="1">
                <a:ea typeface="+mn-lt"/>
                <a:cs typeface="+mn-lt"/>
              </a:rPr>
              <a:t>:</a:t>
            </a:r>
          </a:p>
          <a:p>
            <a:pPr>
              <a:buFont typeface="Arial"/>
            </a:pPr>
            <a:r>
              <a:rPr lang="en-US" err="1">
                <a:ea typeface="+mn-lt"/>
                <a:cs typeface="+mn-lt"/>
              </a:rPr>
              <a:t>prilagoditi</a:t>
            </a:r>
            <a:r>
              <a:rPr lang="en-US">
                <a:ea typeface="+mn-lt"/>
                <a:cs typeface="+mn-lt"/>
              </a:rPr>
              <a:t> </a:t>
            </a:r>
            <a:r>
              <a:rPr lang="en-US" err="1">
                <a:ea typeface="+mn-lt"/>
                <a:cs typeface="+mn-lt"/>
              </a:rPr>
              <a:t>sadržaje</a:t>
            </a:r>
            <a:r>
              <a:rPr lang="en-US">
                <a:ea typeface="+mn-lt"/>
                <a:cs typeface="+mn-lt"/>
              </a:rPr>
              <a:t> </a:t>
            </a:r>
            <a:r>
              <a:rPr lang="en-US" err="1">
                <a:ea typeface="+mn-lt"/>
                <a:cs typeface="+mn-lt"/>
              </a:rPr>
              <a:t>interesima</a:t>
            </a:r>
            <a:r>
              <a:rPr lang="en-US">
                <a:ea typeface="+mn-lt"/>
                <a:cs typeface="+mn-lt"/>
              </a:rPr>
              <a:t> </a:t>
            </a:r>
            <a:r>
              <a:rPr lang="en-US" err="1">
                <a:ea typeface="+mn-lt"/>
                <a:cs typeface="+mn-lt"/>
              </a:rPr>
              <a:t>učenika</a:t>
            </a:r>
            <a:endParaRPr lang="en-US">
              <a:ea typeface="+mn-lt"/>
              <a:cs typeface="+mn-lt"/>
            </a:endParaRPr>
          </a:p>
          <a:p>
            <a:pPr>
              <a:buFont typeface="Arial"/>
            </a:pPr>
            <a:r>
              <a:rPr lang="en-US" err="1">
                <a:ea typeface="+mn-lt"/>
                <a:cs typeface="+mn-lt"/>
              </a:rPr>
              <a:t>početi</a:t>
            </a:r>
            <a:r>
              <a:rPr lang="en-US">
                <a:ea typeface="+mn-lt"/>
                <a:cs typeface="+mn-lt"/>
              </a:rPr>
              <a:t> s </a:t>
            </a:r>
            <a:r>
              <a:rPr lang="en-US" err="1">
                <a:ea typeface="+mn-lt"/>
                <a:cs typeface="+mn-lt"/>
              </a:rPr>
              <a:t>jednostavnim</a:t>
            </a:r>
            <a:r>
              <a:rPr lang="en-US">
                <a:ea typeface="+mn-lt"/>
                <a:cs typeface="+mn-lt"/>
              </a:rPr>
              <a:t>, </a:t>
            </a:r>
            <a:r>
              <a:rPr lang="en-US" err="1">
                <a:ea typeface="+mn-lt"/>
                <a:cs typeface="+mn-lt"/>
              </a:rPr>
              <a:t>svakodnevnim</a:t>
            </a:r>
            <a:r>
              <a:rPr lang="en-US">
                <a:ea typeface="+mn-lt"/>
                <a:cs typeface="+mn-lt"/>
              </a:rPr>
              <a:t> </a:t>
            </a:r>
            <a:r>
              <a:rPr lang="en-US" err="1">
                <a:ea typeface="+mn-lt"/>
                <a:cs typeface="+mn-lt"/>
              </a:rPr>
              <a:t>primjerima</a:t>
            </a:r>
            <a:endParaRPr lang="en-US"/>
          </a:p>
          <a:p>
            <a:pPr>
              <a:buFont typeface="Arial"/>
            </a:pPr>
            <a:r>
              <a:rPr lang="en-US" err="1">
                <a:ea typeface="+mn-lt"/>
                <a:cs typeface="+mn-lt"/>
              </a:rPr>
              <a:t>dopustiti</a:t>
            </a:r>
            <a:r>
              <a:rPr lang="en-US">
                <a:ea typeface="+mn-lt"/>
                <a:cs typeface="+mn-lt"/>
              </a:rPr>
              <a:t> </a:t>
            </a:r>
            <a:r>
              <a:rPr lang="en-US" err="1">
                <a:ea typeface="+mn-lt"/>
                <a:cs typeface="+mn-lt"/>
              </a:rPr>
              <a:t>izbor</a:t>
            </a:r>
            <a:r>
              <a:rPr lang="en-US">
                <a:ea typeface="+mn-lt"/>
                <a:cs typeface="+mn-lt"/>
              </a:rPr>
              <a:t> alata, </a:t>
            </a:r>
            <a:r>
              <a:rPr lang="en-US" err="1">
                <a:ea typeface="+mn-lt"/>
                <a:cs typeface="+mn-lt"/>
              </a:rPr>
              <a:t>tema</a:t>
            </a:r>
            <a:r>
              <a:rPr lang="en-US">
                <a:ea typeface="+mn-lt"/>
                <a:cs typeface="+mn-lt"/>
              </a:rPr>
              <a:t> </a:t>
            </a:r>
            <a:r>
              <a:rPr lang="en-US" err="1">
                <a:ea typeface="+mn-lt"/>
                <a:cs typeface="+mn-lt"/>
              </a:rPr>
              <a:t>i</a:t>
            </a:r>
            <a:r>
              <a:rPr lang="en-US">
                <a:ea typeface="+mn-lt"/>
                <a:cs typeface="+mn-lt"/>
              </a:rPr>
              <a:t> </a:t>
            </a:r>
            <a:r>
              <a:rPr lang="en-US" err="1">
                <a:ea typeface="+mn-lt"/>
                <a:cs typeface="+mn-lt"/>
              </a:rPr>
              <a:t>načina</a:t>
            </a:r>
            <a:r>
              <a:rPr lang="en-US">
                <a:ea typeface="+mn-lt"/>
                <a:cs typeface="+mn-lt"/>
              </a:rPr>
              <a:t> </a:t>
            </a:r>
            <a:r>
              <a:rPr lang="en-US" err="1">
                <a:ea typeface="+mn-lt"/>
                <a:cs typeface="+mn-lt"/>
              </a:rPr>
              <a:t>izvedbe</a:t>
            </a:r>
            <a:endParaRPr lang="en-US"/>
          </a:p>
          <a:p>
            <a:pPr>
              <a:buFont typeface="Arial"/>
            </a:pPr>
            <a:r>
              <a:rPr lang="en-US" err="1">
                <a:ea typeface="+mn-lt"/>
                <a:cs typeface="+mn-lt"/>
              </a:rPr>
              <a:t>fleksibilno</a:t>
            </a:r>
            <a:r>
              <a:rPr lang="en-US">
                <a:ea typeface="+mn-lt"/>
                <a:cs typeface="+mn-lt"/>
              </a:rPr>
              <a:t> </a:t>
            </a:r>
            <a:r>
              <a:rPr lang="en-US" err="1">
                <a:ea typeface="+mn-lt"/>
                <a:cs typeface="+mn-lt"/>
              </a:rPr>
              <a:t>planirati</a:t>
            </a:r>
            <a:r>
              <a:rPr lang="en-US">
                <a:ea typeface="+mn-lt"/>
                <a:cs typeface="+mn-lt"/>
              </a:rPr>
              <a:t>, </a:t>
            </a:r>
            <a:r>
              <a:rPr lang="en-US" err="1">
                <a:ea typeface="+mn-lt"/>
                <a:cs typeface="+mn-lt"/>
              </a:rPr>
              <a:t>posebno</a:t>
            </a:r>
            <a:r>
              <a:rPr lang="en-US">
                <a:ea typeface="+mn-lt"/>
                <a:cs typeface="+mn-lt"/>
              </a:rPr>
              <a:t> u </a:t>
            </a:r>
            <a:r>
              <a:rPr lang="en-US" err="1">
                <a:ea typeface="+mn-lt"/>
                <a:cs typeface="+mn-lt"/>
              </a:rPr>
              <a:t>izvannastavnim</a:t>
            </a:r>
            <a:r>
              <a:rPr lang="en-US">
                <a:ea typeface="+mn-lt"/>
                <a:cs typeface="+mn-lt"/>
              </a:rPr>
              <a:t> </a:t>
            </a:r>
            <a:r>
              <a:rPr lang="en-US" err="1">
                <a:ea typeface="+mn-lt"/>
                <a:cs typeface="+mn-lt"/>
              </a:rPr>
              <a:t>aktivnostima</a:t>
            </a:r>
            <a:endParaRPr lang="en-US"/>
          </a:p>
          <a:p>
            <a:pPr>
              <a:buFont typeface="Arial"/>
            </a:pPr>
            <a:r>
              <a:rPr lang="en-US" err="1">
                <a:ea typeface="+mn-lt"/>
                <a:cs typeface="+mn-lt"/>
              </a:rPr>
              <a:t>koristiti</a:t>
            </a:r>
            <a:r>
              <a:rPr lang="en-US">
                <a:ea typeface="+mn-lt"/>
                <a:cs typeface="+mn-lt"/>
              </a:rPr>
              <a:t> </a:t>
            </a:r>
            <a:r>
              <a:rPr lang="en-US" err="1">
                <a:ea typeface="+mn-lt"/>
                <a:cs typeface="+mn-lt"/>
              </a:rPr>
              <a:t>blok</a:t>
            </a:r>
            <a:r>
              <a:rPr lang="en-US">
                <a:ea typeface="+mn-lt"/>
                <a:cs typeface="+mn-lt"/>
              </a:rPr>
              <a:t> </a:t>
            </a:r>
            <a:r>
              <a:rPr lang="en-US" err="1">
                <a:ea typeface="+mn-lt"/>
                <a:cs typeface="+mn-lt"/>
              </a:rPr>
              <a:t>satove</a:t>
            </a:r>
            <a:r>
              <a:rPr lang="en-US">
                <a:ea typeface="+mn-lt"/>
                <a:cs typeface="+mn-lt"/>
              </a:rPr>
              <a:t> </a:t>
            </a:r>
            <a:r>
              <a:rPr lang="en-US" err="1">
                <a:ea typeface="+mn-lt"/>
                <a:cs typeface="+mn-lt"/>
              </a:rPr>
              <a:t>kada</a:t>
            </a:r>
            <a:r>
              <a:rPr lang="en-US">
                <a:ea typeface="+mn-lt"/>
                <a:cs typeface="+mn-lt"/>
              </a:rPr>
              <a:t> je </a:t>
            </a:r>
            <a:r>
              <a:rPr lang="en-US" err="1">
                <a:ea typeface="+mn-lt"/>
                <a:cs typeface="+mn-lt"/>
              </a:rPr>
              <a:t>moguće</a:t>
            </a:r>
            <a:r>
              <a:rPr lang="en-US">
                <a:ea typeface="+mn-lt"/>
                <a:cs typeface="+mn-lt"/>
              </a:rPr>
              <a:t> (</a:t>
            </a:r>
            <a:r>
              <a:rPr lang="en-US" err="1">
                <a:ea typeface="+mn-lt"/>
                <a:cs typeface="+mn-lt"/>
              </a:rPr>
              <a:t>povećava</a:t>
            </a:r>
            <a:r>
              <a:rPr lang="en-US">
                <a:ea typeface="+mn-lt"/>
                <a:cs typeface="+mn-lt"/>
              </a:rPr>
              <a:t> </a:t>
            </a:r>
            <a:r>
              <a:rPr lang="en-US" err="1">
                <a:ea typeface="+mn-lt"/>
                <a:cs typeface="+mn-lt"/>
              </a:rPr>
              <a:t>fokus</a:t>
            </a:r>
            <a:r>
              <a:rPr lang="en-US">
                <a:ea typeface="+mn-lt"/>
                <a:cs typeface="+mn-lt"/>
              </a:rPr>
              <a:t>)</a:t>
            </a:r>
            <a:endParaRPr lang="en-US"/>
          </a:p>
          <a:p>
            <a:pPr marL="0" indent="0">
              <a:buNone/>
            </a:pPr>
            <a:endParaRPr lang="en-US">
              <a:ea typeface="+mn-lt"/>
              <a:cs typeface="+mn-lt"/>
            </a:endParaRPr>
          </a:p>
          <a:p>
            <a:pPr marL="0" indent="0">
              <a:buNone/>
            </a:pPr>
            <a:r>
              <a:rPr lang="hr" i="1">
                <a:latin typeface="Times New Roman"/>
                <a:ea typeface="+mn-lt"/>
                <a:cs typeface="Times New Roman"/>
              </a:rPr>
              <a:t>Pristupite kurikulumu fleksibilno i reflektirajuće - važno je kurikulum doživjeti kao okvir, a ne kao kruti scenarij. Dobro je pažljivo proučiti ishode i sadržaje, no u svakodnevnoj praksi otvorite prostor za prilagodbu zadataka interesima i potrebama učenika. Tijekom provedbe sam uvidjela koliko su učenici motiviraniji kada im dopustimo izbor alata, teme projekata i način izražavanja</a:t>
            </a:r>
            <a:r>
              <a:rPr lang="hr">
                <a:latin typeface="Times New Roman"/>
                <a:ea typeface="+mn-lt"/>
                <a:cs typeface="Times New Roman"/>
              </a:rPr>
              <a:t> (Medvedović 2025).</a:t>
            </a:r>
            <a:endParaRPr lang="hr">
              <a:latin typeface="Times New Roman"/>
              <a:cs typeface="Times New Roman"/>
            </a:endParaRPr>
          </a:p>
          <a:p>
            <a:pPr marL="0" indent="0">
              <a:buNone/>
            </a:pPr>
            <a:br>
              <a:rPr lang="en-US">
                <a:ea typeface="+mn-lt"/>
                <a:cs typeface="+mn-lt"/>
              </a:rPr>
            </a:br>
            <a:r>
              <a:rPr lang="en-US">
                <a:ea typeface="+mn-lt"/>
                <a:cs typeface="+mn-lt"/>
              </a:rPr>
              <a:t> </a:t>
            </a:r>
            <a:endParaRPr lang="en-US" i="1"/>
          </a:p>
          <a:p>
            <a:endParaRPr lang="en-US"/>
          </a:p>
        </p:txBody>
      </p:sp>
      <p:sp>
        <p:nvSpPr>
          <p:cNvPr id="4" name="Date Placeholder 3">
            <a:extLst>
              <a:ext uri="{FF2B5EF4-FFF2-40B4-BE49-F238E27FC236}">
                <a16:creationId xmlns:a16="http://schemas.microsoft.com/office/drawing/2014/main" id="{30E410DE-DA01-BC1A-16CC-6365D4FA9366}"/>
              </a:ext>
            </a:extLst>
          </p:cNvPr>
          <p:cNvSpPr>
            <a:spLocks noGrp="1"/>
          </p:cNvSpPr>
          <p:nvPr>
            <p:ph type="dt" sz="half" idx="10"/>
          </p:nvPr>
        </p:nvSpPr>
        <p:spPr/>
        <p:txBody>
          <a:bodyPr/>
          <a:lstStyle/>
          <a:p>
            <a:fld id="{B7FBE141-10B9-4DEE-8C69-FC3F7919C9CD}" type="datetime1">
              <a:t>11/21/2025</a:t>
            </a:fld>
            <a:endParaRPr lang="en-US"/>
          </a:p>
        </p:txBody>
      </p:sp>
    </p:spTree>
    <p:extLst>
      <p:ext uri="{BB962C8B-B14F-4D97-AF65-F5344CB8AC3E}">
        <p14:creationId xmlns:p14="http://schemas.microsoft.com/office/powerpoint/2010/main" val="317998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D2EC5D7-A07F-019B-2F84-06B1E11048D4}"/>
              </a:ext>
            </a:extLst>
          </p:cNvPr>
          <p:cNvSpPr>
            <a:spLocks noGrp="1"/>
          </p:cNvSpPr>
          <p:nvPr>
            <p:ph type="title"/>
          </p:nvPr>
        </p:nvSpPr>
        <p:spPr>
          <a:xfrm>
            <a:off x="1115568" y="548640"/>
            <a:ext cx="10168128" cy="1179576"/>
          </a:xfrm>
        </p:spPr>
        <p:txBody>
          <a:bodyPr anchor="ctr">
            <a:normAutofit fontScale="90000"/>
          </a:bodyPr>
          <a:lstStyle/>
          <a:p>
            <a:r>
              <a:rPr lang="en-US" err="1"/>
              <a:t>Podaci</a:t>
            </a:r>
            <a:r>
              <a:rPr lang="en-US"/>
              <a:t> </a:t>
            </a:r>
            <a:r>
              <a:rPr lang="en-US" err="1"/>
              <a:t>iz</a:t>
            </a:r>
            <a:r>
              <a:rPr lang="en-US"/>
              <a:t> </a:t>
            </a:r>
            <a:r>
              <a:rPr lang="en-US" err="1"/>
              <a:t>akcijskog</a:t>
            </a:r>
            <a:r>
              <a:rPr lang="en-US"/>
              <a:t> </a:t>
            </a:r>
            <a:r>
              <a:rPr lang="en-US" err="1"/>
              <a:t>istraživanja</a:t>
            </a:r>
            <a:r>
              <a:rPr lang="en-US"/>
              <a:t> </a:t>
            </a:r>
            <a:r>
              <a:rPr lang="hr-HR"/>
              <a:t>(šk. g. 2024./2025.) </a:t>
            </a:r>
            <a:endParaRPr lang="en-US"/>
          </a:p>
        </p:txBody>
      </p:sp>
      <p:sp>
        <p:nvSpPr>
          <p:cNvPr id="4" name="Content Placeholder 3">
            <a:extLst>
              <a:ext uri="{FF2B5EF4-FFF2-40B4-BE49-F238E27FC236}">
                <a16:creationId xmlns:a16="http://schemas.microsoft.com/office/drawing/2014/main" id="{C5A6C0AD-128C-E0B1-5045-F43DBBF9F876}"/>
              </a:ext>
            </a:extLst>
          </p:cNvPr>
          <p:cNvSpPr>
            <a:spLocks noGrp="1"/>
          </p:cNvSpPr>
          <p:nvPr>
            <p:ph type="body" idx="1"/>
          </p:nvPr>
        </p:nvSpPr>
        <p:spPr>
          <a:xfrm>
            <a:off x="1115568" y="2372650"/>
            <a:ext cx="4937760" cy="823912"/>
          </a:xfrm>
        </p:spPr>
        <p:txBody>
          <a:bodyPr vert="horz" lIns="91440" tIns="45720" rIns="91440" bIns="45720" rtlCol="0" anchor="b">
            <a:normAutofit/>
          </a:bodyPr>
          <a:lstStyle/>
          <a:p>
            <a:pPr marL="0" indent="0">
              <a:buNone/>
            </a:pPr>
            <a:endParaRPr lang="hr-HR"/>
          </a:p>
          <a:p>
            <a:endParaRPr lang="hr-HR"/>
          </a:p>
          <a:p>
            <a:endParaRPr lang="hr-HR"/>
          </a:p>
        </p:txBody>
      </p:sp>
      <p:sp>
        <p:nvSpPr>
          <p:cNvPr id="22" name="Content Placeholder 2">
            <a:extLst>
              <a:ext uri="{FF2B5EF4-FFF2-40B4-BE49-F238E27FC236}">
                <a16:creationId xmlns:a16="http://schemas.microsoft.com/office/drawing/2014/main" id="{BC4D1082-F508-42CF-A21A-6AA2950ABE25}"/>
              </a:ext>
            </a:extLst>
          </p:cNvPr>
          <p:cNvSpPr>
            <a:spLocks noGrp="1"/>
          </p:cNvSpPr>
          <p:nvPr>
            <p:ph sz="half" idx="2"/>
          </p:nvPr>
        </p:nvSpPr>
        <p:spPr>
          <a:xfrm>
            <a:off x="1115568" y="2575553"/>
            <a:ext cx="4958354" cy="3596647"/>
          </a:xfrm>
        </p:spPr>
        <p:txBody>
          <a:bodyPr vert="horz" lIns="91440" tIns="45720" rIns="91440" bIns="45720" rtlCol="0" anchor="t">
            <a:normAutofit/>
          </a:bodyPr>
          <a:lstStyle/>
          <a:p>
            <a:pPr>
              <a:lnSpc>
                <a:spcPct val="100000"/>
              </a:lnSpc>
            </a:pPr>
            <a:r>
              <a:rPr lang="hr-HR" sz="2200"/>
              <a:t>dnevnički zapisi, plan akcijskog istraživanja, istraživački protokol, izvještaji akcijskog istraživanja</a:t>
            </a:r>
            <a:endParaRPr lang="en-US"/>
          </a:p>
          <a:p>
            <a:pPr>
              <a:lnSpc>
                <a:spcPct val="100000"/>
              </a:lnSpc>
            </a:pPr>
            <a:r>
              <a:rPr lang="hr-HR" sz="2200"/>
              <a:t>redoviti sastanci pet grupa + sastanak za završne refleksije,</a:t>
            </a:r>
            <a:endParaRPr lang="en-US"/>
          </a:p>
          <a:p>
            <a:pPr>
              <a:lnSpc>
                <a:spcPct val="100000"/>
              </a:lnSpc>
            </a:pPr>
            <a:r>
              <a:rPr lang="hr-HR" sz="2200"/>
              <a:t>mentorske refleksije u MS </a:t>
            </a:r>
            <a:r>
              <a:rPr lang="hr-HR" sz="2200" err="1"/>
              <a:t>Notebook</a:t>
            </a:r>
            <a:endParaRPr lang="hr-HR" sz="2200"/>
          </a:p>
          <a:p>
            <a:pPr>
              <a:lnSpc>
                <a:spcPct val="100000"/>
              </a:lnSpc>
            </a:pPr>
            <a:r>
              <a:rPr lang="hr-HR" sz="2200"/>
              <a:t>radionica na CUC-u – World Café</a:t>
            </a:r>
            <a:r>
              <a:rPr lang="hr-HR" sz="1300">
                <a:latin typeface="PT Serif"/>
              </a:rPr>
              <a:t> </a:t>
            </a:r>
            <a:r>
              <a:rPr lang="hr-HR" sz="2200"/>
              <a:t>(40-50 ljudi), četiri teme</a:t>
            </a:r>
          </a:p>
          <a:p>
            <a:pPr marL="0" indent="0">
              <a:lnSpc>
                <a:spcPct val="100000"/>
              </a:lnSpc>
              <a:buNone/>
            </a:pPr>
            <a:endParaRPr lang="hr-HR" sz="2200"/>
          </a:p>
          <a:p>
            <a:pPr marL="0" indent="0">
              <a:lnSpc>
                <a:spcPct val="100000"/>
              </a:lnSpc>
              <a:buNone/>
            </a:pPr>
            <a:endParaRPr lang="en-US" sz="2200"/>
          </a:p>
        </p:txBody>
      </p:sp>
      <p:sp>
        <p:nvSpPr>
          <p:cNvPr id="27" name="Text Placeholder 4">
            <a:extLst>
              <a:ext uri="{FF2B5EF4-FFF2-40B4-BE49-F238E27FC236}">
                <a16:creationId xmlns:a16="http://schemas.microsoft.com/office/drawing/2014/main" id="{7D6DC10B-A459-F505-45A1-E35FD1F94753}"/>
              </a:ext>
            </a:extLst>
          </p:cNvPr>
          <p:cNvSpPr>
            <a:spLocks noGrp="1"/>
          </p:cNvSpPr>
          <p:nvPr>
            <p:ph type="body" sz="quarter" idx="3"/>
          </p:nvPr>
        </p:nvSpPr>
        <p:spPr>
          <a:xfrm>
            <a:off x="6345936" y="2372650"/>
            <a:ext cx="4937760" cy="823912"/>
          </a:xfrm>
        </p:spPr>
        <p:txBody>
          <a:bodyPr/>
          <a:lstStyle/>
          <a:p>
            <a:r>
              <a:rPr lang="en-US" b="0">
                <a:ea typeface="+mn-lt"/>
                <a:cs typeface="+mn-lt"/>
              </a:rPr>
              <a:t>World</a:t>
            </a:r>
            <a:r>
              <a:rPr lang="en-US"/>
              <a:t> </a:t>
            </a:r>
            <a:r>
              <a:rPr lang="en-US" b="0">
                <a:ea typeface="+mn-lt"/>
                <a:cs typeface="+mn-lt"/>
              </a:rPr>
              <a:t>Café, CUC 2025</a:t>
            </a:r>
            <a:endParaRPr lang="en-US">
              <a:ea typeface="+mn-lt"/>
              <a:cs typeface="+mn-lt"/>
            </a:endParaRPr>
          </a:p>
        </p:txBody>
      </p:sp>
      <p:pic>
        <p:nvPicPr>
          <p:cNvPr id="12" name="Picture 11">
            <a:extLst>
              <a:ext uri="{FF2B5EF4-FFF2-40B4-BE49-F238E27FC236}">
                <a16:creationId xmlns:a16="http://schemas.microsoft.com/office/drawing/2014/main" id="{C2D05516-8A0A-B82C-A002-337893F4B35F}"/>
              </a:ext>
            </a:extLst>
          </p:cNvPr>
          <p:cNvPicPr>
            <a:picLocks noChangeAspect="1"/>
          </p:cNvPicPr>
          <p:nvPr/>
        </p:nvPicPr>
        <p:blipFill>
          <a:blip r:embed="rId3"/>
          <a:srcRect t="19843" r="-3" b="-3"/>
          <a:stretch>
            <a:fillRect/>
          </a:stretch>
        </p:blipFill>
        <p:spPr>
          <a:xfrm>
            <a:off x="6345936" y="3203687"/>
            <a:ext cx="4937760" cy="2968511"/>
          </a:xfrm>
          <a:prstGeom prst="rect">
            <a:avLst/>
          </a:prstGeom>
          <a:noFill/>
        </p:spPr>
      </p:pic>
      <p:sp>
        <p:nvSpPr>
          <p:cNvPr id="19" name="Date Placeholder 4">
            <a:extLst>
              <a:ext uri="{FF2B5EF4-FFF2-40B4-BE49-F238E27FC236}">
                <a16:creationId xmlns:a16="http://schemas.microsoft.com/office/drawing/2014/main" id="{2F9CE2B5-E50E-5AF7-7566-7D5AE94C292F}"/>
              </a:ext>
            </a:extLst>
          </p:cNvPr>
          <p:cNvSpPr>
            <a:spLocks noGrp="1"/>
          </p:cNvSpPr>
          <p:nvPr>
            <p:ph type="dt" sz="half" idx="10"/>
          </p:nvPr>
        </p:nvSpPr>
        <p:spPr>
          <a:xfrm>
            <a:off x="1115568" y="6356350"/>
            <a:ext cx="2743200" cy="365125"/>
          </a:xfrm>
        </p:spPr>
        <p:txBody>
          <a:bodyPr anchor="ctr">
            <a:normAutofit/>
          </a:bodyPr>
          <a:lstStyle/>
          <a:p>
            <a:pPr>
              <a:spcAft>
                <a:spcPts val="600"/>
              </a:spcAft>
            </a:pPr>
            <a:fld id="{8F90D3FD-FB0A-408E-B238-CD0E5E30012D}" type="datetime1">
              <a:rPr lang="en-US"/>
              <a:pPr>
                <a:spcAft>
                  <a:spcPts val="600"/>
                </a:spcAft>
              </a:pPr>
              <a:t>11/21/2025</a:t>
            </a:fld>
            <a:endParaRPr lang="en-US"/>
          </a:p>
        </p:txBody>
      </p:sp>
    </p:spTree>
    <p:extLst>
      <p:ext uri="{BB962C8B-B14F-4D97-AF65-F5344CB8AC3E}">
        <p14:creationId xmlns:p14="http://schemas.microsoft.com/office/powerpoint/2010/main" val="1504743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3EC7-2426-E3E6-86FD-9BE079655D57}"/>
              </a:ext>
            </a:extLst>
          </p:cNvPr>
          <p:cNvSpPr>
            <a:spLocks noGrp="1"/>
          </p:cNvSpPr>
          <p:nvPr>
            <p:ph type="title"/>
          </p:nvPr>
        </p:nvSpPr>
        <p:spPr/>
        <p:txBody>
          <a:bodyPr>
            <a:normAutofit fontScale="90000"/>
          </a:bodyPr>
          <a:lstStyle/>
          <a:p>
            <a:r>
              <a:rPr lang="en-US" err="1">
                <a:ea typeface="+mj-lt"/>
                <a:cs typeface="+mj-lt"/>
              </a:rPr>
              <a:t>Aktivno</a:t>
            </a:r>
            <a:r>
              <a:rPr lang="en-US">
                <a:ea typeface="+mj-lt"/>
                <a:cs typeface="+mj-lt"/>
              </a:rPr>
              <a:t> </a:t>
            </a:r>
            <a:r>
              <a:rPr lang="en-US" err="1">
                <a:ea typeface="+mj-lt"/>
                <a:cs typeface="+mj-lt"/>
              </a:rPr>
              <a:t>sudjelovanje</a:t>
            </a:r>
            <a:r>
              <a:rPr lang="en-US">
                <a:ea typeface="+mj-lt"/>
                <a:cs typeface="+mj-lt"/>
              </a:rPr>
              <a:t> </a:t>
            </a:r>
            <a:r>
              <a:rPr lang="en-US" err="1">
                <a:ea typeface="+mj-lt"/>
                <a:cs typeface="+mj-lt"/>
              </a:rPr>
              <a:t>učenika</a:t>
            </a:r>
            <a:r>
              <a:rPr lang="en-US">
                <a:ea typeface="+mj-lt"/>
                <a:cs typeface="+mj-lt"/>
              </a:rPr>
              <a:t> </a:t>
            </a:r>
            <a:r>
              <a:rPr lang="en-US" err="1">
                <a:ea typeface="+mj-lt"/>
                <a:cs typeface="+mj-lt"/>
              </a:rPr>
              <a:t>i</a:t>
            </a:r>
            <a:r>
              <a:rPr lang="en-US">
                <a:ea typeface="+mj-lt"/>
                <a:cs typeface="+mj-lt"/>
              </a:rPr>
              <a:t> </a:t>
            </a:r>
            <a:r>
              <a:rPr lang="en-US" err="1">
                <a:ea typeface="+mj-lt"/>
                <a:cs typeface="+mj-lt"/>
              </a:rPr>
              <a:t>projektni</a:t>
            </a:r>
            <a:r>
              <a:rPr lang="en-US">
                <a:ea typeface="+mj-lt"/>
                <a:cs typeface="+mj-lt"/>
              </a:rPr>
              <a:t> rad</a:t>
            </a:r>
            <a:endParaRPr lang="en-US"/>
          </a:p>
        </p:txBody>
      </p:sp>
      <p:sp>
        <p:nvSpPr>
          <p:cNvPr id="3" name="Content Placeholder 2">
            <a:extLst>
              <a:ext uri="{FF2B5EF4-FFF2-40B4-BE49-F238E27FC236}">
                <a16:creationId xmlns:a16="http://schemas.microsoft.com/office/drawing/2014/main" id="{F7A9F806-A743-EE4D-0AF4-DE2FC1001261}"/>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err="1">
                <a:ea typeface="+mn-lt"/>
                <a:cs typeface="+mn-lt"/>
              </a:rPr>
              <a:t>Temeljna</a:t>
            </a:r>
            <a:r>
              <a:rPr lang="en-US" b="1">
                <a:ea typeface="+mn-lt"/>
                <a:cs typeface="+mn-lt"/>
              </a:rPr>
              <a:t> </a:t>
            </a:r>
            <a:r>
              <a:rPr lang="en-US" b="1" err="1">
                <a:ea typeface="+mn-lt"/>
                <a:cs typeface="+mn-lt"/>
              </a:rPr>
              <a:t>ideja</a:t>
            </a:r>
            <a:r>
              <a:rPr lang="en-US" b="1">
                <a:ea typeface="+mn-lt"/>
                <a:cs typeface="+mn-lt"/>
              </a:rPr>
              <a:t>:</a:t>
            </a:r>
            <a:r>
              <a:rPr lang="en-US">
                <a:ea typeface="+mn-lt"/>
                <a:cs typeface="+mn-lt"/>
              </a:rPr>
              <a:t> </a:t>
            </a:r>
            <a:r>
              <a:rPr lang="en-US" err="1">
                <a:ea typeface="+mn-lt"/>
                <a:cs typeface="+mn-lt"/>
              </a:rPr>
              <a:t>Najveći</a:t>
            </a:r>
            <a:r>
              <a:rPr lang="en-US">
                <a:ea typeface="+mn-lt"/>
                <a:cs typeface="+mn-lt"/>
              </a:rPr>
              <a:t> </a:t>
            </a:r>
            <a:r>
              <a:rPr lang="en-US" err="1">
                <a:ea typeface="+mn-lt"/>
                <a:cs typeface="+mn-lt"/>
              </a:rPr>
              <a:t>angažman</a:t>
            </a:r>
            <a:r>
              <a:rPr lang="en-US">
                <a:ea typeface="+mn-lt"/>
                <a:cs typeface="+mn-lt"/>
              </a:rPr>
              <a:t> </a:t>
            </a:r>
            <a:r>
              <a:rPr lang="en-US" err="1">
                <a:ea typeface="+mn-lt"/>
                <a:cs typeface="+mn-lt"/>
              </a:rPr>
              <a:t>postiže</a:t>
            </a:r>
            <a:r>
              <a:rPr lang="en-US">
                <a:ea typeface="+mn-lt"/>
                <a:cs typeface="+mn-lt"/>
              </a:rPr>
              <a:t> se </a:t>
            </a:r>
            <a:r>
              <a:rPr lang="en-US" err="1">
                <a:ea typeface="+mn-lt"/>
                <a:cs typeface="+mn-lt"/>
              </a:rPr>
              <a:t>kada</a:t>
            </a:r>
            <a:r>
              <a:rPr lang="en-US">
                <a:ea typeface="+mn-lt"/>
                <a:cs typeface="+mn-lt"/>
              </a:rPr>
              <a:t> </a:t>
            </a:r>
            <a:r>
              <a:rPr lang="en-US" err="1">
                <a:ea typeface="+mn-lt"/>
                <a:cs typeface="+mn-lt"/>
              </a:rPr>
              <a:t>učenici</a:t>
            </a:r>
            <a:r>
              <a:rPr lang="en-US">
                <a:ea typeface="+mn-lt"/>
                <a:cs typeface="+mn-lt"/>
              </a:rPr>
              <a:t> </a:t>
            </a:r>
            <a:r>
              <a:rPr lang="en-US" i="1" err="1">
                <a:ea typeface="+mn-lt"/>
                <a:cs typeface="+mn-lt"/>
              </a:rPr>
              <a:t>stvaraju</a:t>
            </a:r>
            <a:r>
              <a:rPr lang="en-US">
                <a:ea typeface="+mn-lt"/>
                <a:cs typeface="+mn-lt"/>
              </a:rPr>
              <a:t> </a:t>
            </a:r>
            <a:r>
              <a:rPr lang="en-US" err="1">
                <a:ea typeface="+mn-lt"/>
                <a:cs typeface="+mn-lt"/>
              </a:rPr>
              <a:t>i</a:t>
            </a:r>
            <a:r>
              <a:rPr lang="en-US">
                <a:ea typeface="+mn-lt"/>
                <a:cs typeface="+mn-lt"/>
              </a:rPr>
              <a:t> </a:t>
            </a:r>
            <a:r>
              <a:rPr lang="en-US" err="1">
                <a:ea typeface="+mn-lt"/>
                <a:cs typeface="+mn-lt"/>
              </a:rPr>
              <a:t>imaju</a:t>
            </a:r>
            <a:r>
              <a:rPr lang="en-US">
                <a:ea typeface="+mn-lt"/>
                <a:cs typeface="+mn-lt"/>
              </a:rPr>
              <a:t> </a:t>
            </a:r>
            <a:r>
              <a:rPr lang="en-US" err="1">
                <a:ea typeface="+mn-lt"/>
                <a:cs typeface="+mn-lt"/>
              </a:rPr>
              <a:t>osjećaj</a:t>
            </a:r>
            <a:r>
              <a:rPr lang="en-US">
                <a:ea typeface="+mn-lt"/>
                <a:cs typeface="+mn-lt"/>
              </a:rPr>
              <a:t> </a:t>
            </a:r>
            <a:r>
              <a:rPr lang="en-US" err="1">
                <a:ea typeface="+mn-lt"/>
                <a:cs typeface="+mn-lt"/>
              </a:rPr>
              <a:t>svrhe</a:t>
            </a:r>
            <a:r>
              <a:rPr lang="en-US">
                <a:ea typeface="+mn-lt"/>
                <a:cs typeface="+mn-lt"/>
              </a:rPr>
              <a:t>.</a:t>
            </a:r>
            <a:endParaRPr lang="en-US"/>
          </a:p>
          <a:p>
            <a:pPr marL="0" indent="0">
              <a:buNone/>
            </a:pPr>
            <a:r>
              <a:rPr lang="en-US" b="1" err="1">
                <a:ea typeface="+mn-lt"/>
                <a:cs typeface="+mn-lt"/>
              </a:rPr>
              <a:t>Preporuke</a:t>
            </a:r>
            <a:r>
              <a:rPr lang="en-US" b="1">
                <a:ea typeface="+mn-lt"/>
                <a:cs typeface="+mn-lt"/>
              </a:rPr>
              <a:t>:</a:t>
            </a:r>
            <a:endParaRPr lang="en-US"/>
          </a:p>
          <a:p>
            <a:r>
              <a:rPr lang="en-US" b="1" err="1">
                <a:ea typeface="+mn-lt"/>
                <a:cs typeface="+mn-lt"/>
              </a:rPr>
              <a:t>uključiti</a:t>
            </a:r>
            <a:r>
              <a:rPr lang="en-US" b="1">
                <a:ea typeface="+mn-lt"/>
                <a:cs typeface="+mn-lt"/>
              </a:rPr>
              <a:t> </a:t>
            </a:r>
            <a:r>
              <a:rPr lang="en-US" b="1" err="1">
                <a:ea typeface="+mn-lt"/>
                <a:cs typeface="+mn-lt"/>
              </a:rPr>
              <a:t>učenike</a:t>
            </a:r>
            <a:r>
              <a:rPr lang="en-US">
                <a:ea typeface="+mn-lt"/>
                <a:cs typeface="+mn-lt"/>
              </a:rPr>
              <a:t> u </a:t>
            </a:r>
            <a:r>
              <a:rPr lang="en-US" err="1">
                <a:ea typeface="+mn-lt"/>
                <a:cs typeface="+mn-lt"/>
              </a:rPr>
              <a:t>sukreiranje</a:t>
            </a:r>
            <a:r>
              <a:rPr lang="en-US">
                <a:ea typeface="+mn-lt"/>
                <a:cs typeface="+mn-lt"/>
              </a:rPr>
              <a:t> </a:t>
            </a:r>
            <a:r>
              <a:rPr lang="en-US" err="1">
                <a:ea typeface="+mn-lt"/>
                <a:cs typeface="+mn-lt"/>
              </a:rPr>
              <a:t>sadržaja</a:t>
            </a:r>
            <a:endParaRPr lang="en-US" err="1"/>
          </a:p>
          <a:p>
            <a:r>
              <a:rPr lang="en-US" err="1">
                <a:ea typeface="+mn-lt"/>
                <a:cs typeface="+mn-lt"/>
              </a:rPr>
              <a:t>primjenjivati</a:t>
            </a:r>
            <a:r>
              <a:rPr lang="en-US">
                <a:ea typeface="+mn-lt"/>
                <a:cs typeface="+mn-lt"/>
              </a:rPr>
              <a:t> </a:t>
            </a:r>
            <a:r>
              <a:rPr lang="en-US" b="1" err="1">
                <a:ea typeface="+mn-lt"/>
                <a:cs typeface="+mn-lt"/>
              </a:rPr>
              <a:t>projektni</a:t>
            </a:r>
            <a:r>
              <a:rPr lang="en-US" b="1">
                <a:ea typeface="+mn-lt"/>
                <a:cs typeface="+mn-lt"/>
              </a:rPr>
              <a:t> rad </a:t>
            </a:r>
            <a:r>
              <a:rPr lang="en-US" b="1" err="1">
                <a:ea typeface="+mn-lt"/>
                <a:cs typeface="+mn-lt"/>
              </a:rPr>
              <a:t>i</a:t>
            </a:r>
            <a:r>
              <a:rPr lang="en-US" b="1">
                <a:ea typeface="+mn-lt"/>
                <a:cs typeface="+mn-lt"/>
              </a:rPr>
              <a:t> </a:t>
            </a:r>
            <a:r>
              <a:rPr lang="en-US" b="1" err="1">
                <a:ea typeface="+mn-lt"/>
                <a:cs typeface="+mn-lt"/>
              </a:rPr>
              <a:t>istraživačke</a:t>
            </a:r>
            <a:r>
              <a:rPr lang="en-US" b="1">
                <a:ea typeface="+mn-lt"/>
                <a:cs typeface="+mn-lt"/>
              </a:rPr>
              <a:t> </a:t>
            </a:r>
            <a:r>
              <a:rPr lang="en-US" b="1" err="1">
                <a:ea typeface="+mn-lt"/>
                <a:cs typeface="+mn-lt"/>
              </a:rPr>
              <a:t>zadatke</a:t>
            </a:r>
            <a:endParaRPr lang="en-US" b="1" err="1"/>
          </a:p>
          <a:p>
            <a:r>
              <a:rPr lang="en-US" err="1">
                <a:ea typeface="+mn-lt"/>
                <a:cs typeface="+mn-lt"/>
              </a:rPr>
              <a:t>uvesti</a:t>
            </a:r>
            <a:r>
              <a:rPr lang="en-US">
                <a:ea typeface="+mn-lt"/>
                <a:cs typeface="+mn-lt"/>
              </a:rPr>
              <a:t> </a:t>
            </a:r>
            <a:r>
              <a:rPr lang="en-US" b="1" err="1">
                <a:ea typeface="+mn-lt"/>
                <a:cs typeface="+mn-lt"/>
              </a:rPr>
              <a:t>lokalni</a:t>
            </a:r>
            <a:r>
              <a:rPr lang="en-US" b="1">
                <a:ea typeface="+mn-lt"/>
                <a:cs typeface="+mn-lt"/>
              </a:rPr>
              <a:t> </a:t>
            </a:r>
            <a:r>
              <a:rPr lang="en-US" b="1" err="1">
                <a:ea typeface="+mn-lt"/>
                <a:cs typeface="+mn-lt"/>
              </a:rPr>
              <a:t>kontekst</a:t>
            </a:r>
            <a:r>
              <a:rPr lang="en-US">
                <a:ea typeface="+mn-lt"/>
                <a:cs typeface="+mn-lt"/>
              </a:rPr>
              <a:t> (Slatina, </a:t>
            </a:r>
            <a:r>
              <a:rPr lang="en-US" err="1">
                <a:ea typeface="+mn-lt"/>
                <a:cs typeface="+mn-lt"/>
              </a:rPr>
              <a:t>Omiš</a:t>
            </a:r>
            <a:r>
              <a:rPr lang="en-US">
                <a:ea typeface="+mn-lt"/>
                <a:cs typeface="+mn-lt"/>
              </a:rPr>
              <a:t> primjeri)</a:t>
            </a:r>
            <a:endParaRPr lang="en-US"/>
          </a:p>
          <a:p>
            <a:r>
              <a:rPr lang="en-US" err="1">
                <a:ea typeface="+mn-lt"/>
                <a:cs typeface="+mn-lt"/>
              </a:rPr>
              <a:t>poticati</a:t>
            </a:r>
            <a:r>
              <a:rPr lang="en-US">
                <a:ea typeface="+mn-lt"/>
                <a:cs typeface="+mn-lt"/>
              </a:rPr>
              <a:t> </a:t>
            </a:r>
            <a:r>
              <a:rPr lang="en-US" b="1" err="1">
                <a:ea typeface="+mn-lt"/>
                <a:cs typeface="+mn-lt"/>
              </a:rPr>
              <a:t>kreativnost</a:t>
            </a:r>
            <a:r>
              <a:rPr lang="en-US" b="1">
                <a:ea typeface="+mn-lt"/>
                <a:cs typeface="+mn-lt"/>
              </a:rPr>
              <a:t> </a:t>
            </a:r>
            <a:r>
              <a:rPr lang="en-US">
                <a:ea typeface="+mn-lt"/>
                <a:cs typeface="+mn-lt"/>
              </a:rPr>
              <a:t>(</a:t>
            </a:r>
            <a:r>
              <a:rPr lang="en-US" err="1">
                <a:ea typeface="+mn-lt"/>
                <a:cs typeface="+mn-lt"/>
              </a:rPr>
              <a:t>npr</a:t>
            </a:r>
            <a:r>
              <a:rPr lang="en-US">
                <a:ea typeface="+mn-lt"/>
                <a:cs typeface="+mn-lt"/>
              </a:rPr>
              <a:t>. </a:t>
            </a:r>
            <a:r>
              <a:rPr lang="en-US" err="1">
                <a:ea typeface="+mn-lt"/>
                <a:cs typeface="+mn-lt"/>
              </a:rPr>
              <a:t>izrada</a:t>
            </a:r>
            <a:r>
              <a:rPr lang="en-US">
                <a:ea typeface="+mn-lt"/>
                <a:cs typeface="+mn-lt"/>
              </a:rPr>
              <a:t> </a:t>
            </a:r>
            <a:r>
              <a:rPr lang="en-US" err="1">
                <a:ea typeface="+mn-lt"/>
                <a:cs typeface="+mn-lt"/>
              </a:rPr>
              <a:t>robota</a:t>
            </a:r>
            <a:r>
              <a:rPr lang="en-US">
                <a:ea typeface="+mn-lt"/>
                <a:cs typeface="+mn-lt"/>
              </a:rPr>
              <a:t>, animacija, intervjua)</a:t>
            </a:r>
            <a:endParaRPr lang="en-US"/>
          </a:p>
          <a:p>
            <a:r>
              <a:rPr lang="en-US" err="1">
                <a:ea typeface="+mn-lt"/>
                <a:cs typeface="+mn-lt"/>
              </a:rPr>
              <a:t>poticati</a:t>
            </a:r>
            <a:r>
              <a:rPr lang="en-US" b="1">
                <a:ea typeface="+mn-lt"/>
                <a:cs typeface="+mn-lt"/>
              </a:rPr>
              <a:t> </a:t>
            </a:r>
            <a:r>
              <a:rPr lang="en-US" b="1" err="1">
                <a:ea typeface="+mn-lt"/>
                <a:cs typeface="+mn-lt"/>
              </a:rPr>
              <a:t>vršnjačko</a:t>
            </a:r>
            <a:r>
              <a:rPr lang="en-US" b="1">
                <a:ea typeface="+mn-lt"/>
                <a:cs typeface="+mn-lt"/>
              </a:rPr>
              <a:t> </a:t>
            </a:r>
            <a:r>
              <a:rPr lang="en-US" b="1" err="1">
                <a:ea typeface="+mn-lt"/>
                <a:cs typeface="+mn-lt"/>
              </a:rPr>
              <a:t>poučavanje</a:t>
            </a:r>
            <a:r>
              <a:rPr lang="en-US" b="1">
                <a:ea typeface="+mn-lt"/>
                <a:cs typeface="+mn-lt"/>
              </a:rPr>
              <a:t> </a:t>
            </a:r>
            <a:r>
              <a:rPr lang="en-US" b="1" err="1">
                <a:ea typeface="+mn-lt"/>
                <a:cs typeface="+mn-lt"/>
              </a:rPr>
              <a:t>i</a:t>
            </a:r>
            <a:r>
              <a:rPr lang="en-US" b="1">
                <a:ea typeface="+mn-lt"/>
                <a:cs typeface="+mn-lt"/>
              </a:rPr>
              <a:t> </a:t>
            </a:r>
            <a:r>
              <a:rPr lang="en-US" b="1" err="1">
                <a:ea typeface="+mn-lt"/>
                <a:cs typeface="+mn-lt"/>
              </a:rPr>
              <a:t>suradnju</a:t>
            </a:r>
            <a:endParaRPr lang="en-US" b="1" err="1"/>
          </a:p>
          <a:p>
            <a:endParaRPr lang="en-US"/>
          </a:p>
        </p:txBody>
      </p:sp>
      <p:sp>
        <p:nvSpPr>
          <p:cNvPr id="4" name="Date Placeholder 3">
            <a:extLst>
              <a:ext uri="{FF2B5EF4-FFF2-40B4-BE49-F238E27FC236}">
                <a16:creationId xmlns:a16="http://schemas.microsoft.com/office/drawing/2014/main" id="{3E2D0A59-1C6F-C7BF-AAEB-1E84BEEA741E}"/>
              </a:ext>
            </a:extLst>
          </p:cNvPr>
          <p:cNvSpPr>
            <a:spLocks noGrp="1"/>
          </p:cNvSpPr>
          <p:nvPr>
            <p:ph type="dt" sz="half" idx="10"/>
          </p:nvPr>
        </p:nvSpPr>
        <p:spPr/>
        <p:txBody>
          <a:bodyPr/>
          <a:lstStyle/>
          <a:p>
            <a:fld id="{3DE9620B-F653-4B29-85DA-8693610EB65C}" type="datetime1">
              <a:t>11/21/2025</a:t>
            </a:fld>
            <a:endParaRPr lang="en-US"/>
          </a:p>
        </p:txBody>
      </p:sp>
    </p:spTree>
    <p:extLst>
      <p:ext uri="{BB962C8B-B14F-4D97-AF65-F5344CB8AC3E}">
        <p14:creationId xmlns:p14="http://schemas.microsoft.com/office/powerpoint/2010/main" val="2279719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0405-52A5-42CF-2720-BD005349F06E}"/>
              </a:ext>
            </a:extLst>
          </p:cNvPr>
          <p:cNvSpPr>
            <a:spLocks noGrp="1"/>
          </p:cNvSpPr>
          <p:nvPr>
            <p:ph type="title"/>
          </p:nvPr>
        </p:nvSpPr>
        <p:spPr/>
        <p:txBody>
          <a:bodyPr>
            <a:normAutofit fontScale="90000"/>
          </a:bodyPr>
          <a:lstStyle/>
          <a:p>
            <a:r>
              <a:rPr lang="en-US" err="1">
                <a:ea typeface="+mj-lt"/>
                <a:cs typeface="+mj-lt"/>
              </a:rPr>
              <a:t>Refleksija</a:t>
            </a:r>
            <a:r>
              <a:rPr lang="en-US">
                <a:ea typeface="+mj-lt"/>
                <a:cs typeface="+mj-lt"/>
              </a:rPr>
              <a:t>, </a:t>
            </a:r>
            <a:r>
              <a:rPr lang="en-US" err="1">
                <a:ea typeface="+mj-lt"/>
                <a:cs typeface="+mj-lt"/>
              </a:rPr>
              <a:t>praćenje</a:t>
            </a:r>
            <a:r>
              <a:rPr lang="en-US">
                <a:ea typeface="+mj-lt"/>
                <a:cs typeface="+mj-lt"/>
              </a:rPr>
              <a:t> </a:t>
            </a:r>
            <a:r>
              <a:rPr lang="en-US" err="1">
                <a:ea typeface="+mj-lt"/>
                <a:cs typeface="+mj-lt"/>
              </a:rPr>
              <a:t>napretka</a:t>
            </a:r>
            <a:r>
              <a:rPr lang="en-US">
                <a:ea typeface="+mj-lt"/>
                <a:cs typeface="+mj-lt"/>
              </a:rPr>
              <a:t> </a:t>
            </a:r>
            <a:r>
              <a:rPr lang="en-US" err="1">
                <a:ea typeface="+mj-lt"/>
                <a:cs typeface="+mj-lt"/>
              </a:rPr>
              <a:t>i</a:t>
            </a:r>
            <a:r>
              <a:rPr lang="en-US">
                <a:ea typeface="+mj-lt"/>
                <a:cs typeface="+mj-lt"/>
              </a:rPr>
              <a:t> </a:t>
            </a:r>
            <a:r>
              <a:rPr lang="en-US" err="1">
                <a:ea typeface="+mj-lt"/>
                <a:cs typeface="+mj-lt"/>
              </a:rPr>
              <a:t>kritičko</a:t>
            </a:r>
            <a:r>
              <a:rPr lang="en-US">
                <a:ea typeface="+mj-lt"/>
                <a:cs typeface="+mj-lt"/>
              </a:rPr>
              <a:t> </a:t>
            </a:r>
            <a:r>
              <a:rPr lang="en-US" err="1">
                <a:ea typeface="+mj-lt"/>
                <a:cs typeface="+mj-lt"/>
              </a:rPr>
              <a:t>prijateljstvo</a:t>
            </a:r>
            <a:endParaRPr lang="en-US" err="1"/>
          </a:p>
        </p:txBody>
      </p:sp>
      <p:sp>
        <p:nvSpPr>
          <p:cNvPr id="3" name="Content Placeholder 2">
            <a:extLst>
              <a:ext uri="{FF2B5EF4-FFF2-40B4-BE49-F238E27FC236}">
                <a16:creationId xmlns:a16="http://schemas.microsoft.com/office/drawing/2014/main" id="{C889D9AE-320C-9458-468F-4B83F071CACB}"/>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err="1">
                <a:ea typeface="+mn-lt"/>
                <a:cs typeface="+mn-lt"/>
              </a:rPr>
              <a:t>Temeljna</a:t>
            </a:r>
            <a:r>
              <a:rPr lang="en-US" b="1">
                <a:ea typeface="+mn-lt"/>
                <a:cs typeface="+mn-lt"/>
              </a:rPr>
              <a:t> </a:t>
            </a:r>
            <a:r>
              <a:rPr lang="en-US" b="1" err="1">
                <a:ea typeface="+mn-lt"/>
                <a:cs typeface="+mn-lt"/>
              </a:rPr>
              <a:t>ideja</a:t>
            </a:r>
            <a:r>
              <a:rPr lang="en-US">
                <a:ea typeface="+mn-lt"/>
                <a:cs typeface="+mn-lt"/>
              </a:rPr>
              <a:t>: </a:t>
            </a:r>
            <a:r>
              <a:rPr lang="en-US" err="1">
                <a:ea typeface="+mn-lt"/>
                <a:cs typeface="+mn-lt"/>
              </a:rPr>
              <a:t>znanje</a:t>
            </a:r>
            <a:r>
              <a:rPr lang="en-US">
                <a:ea typeface="+mn-lt"/>
                <a:cs typeface="+mn-lt"/>
              </a:rPr>
              <a:t> je </a:t>
            </a:r>
            <a:r>
              <a:rPr lang="en-US" err="1">
                <a:ea typeface="+mn-lt"/>
                <a:cs typeface="+mn-lt"/>
              </a:rPr>
              <a:t>društvena</a:t>
            </a:r>
            <a:r>
              <a:rPr lang="en-US">
                <a:ea typeface="+mn-lt"/>
                <a:cs typeface="+mn-lt"/>
              </a:rPr>
              <a:t> </a:t>
            </a:r>
            <a:r>
              <a:rPr lang="en-US" err="1">
                <a:ea typeface="+mn-lt"/>
                <a:cs typeface="+mn-lt"/>
              </a:rPr>
              <a:t>praksa</a:t>
            </a:r>
            <a:endParaRPr lang="en-US" i="1">
              <a:ea typeface="+mn-lt"/>
              <a:cs typeface="+mn-lt"/>
            </a:endParaRPr>
          </a:p>
          <a:p>
            <a:pPr marL="0" indent="0">
              <a:buNone/>
            </a:pPr>
            <a:r>
              <a:rPr lang="en-US" b="1" err="1">
                <a:ea typeface="+mn-lt"/>
                <a:cs typeface="+mn-lt"/>
              </a:rPr>
              <a:t>Preporuke</a:t>
            </a:r>
            <a:r>
              <a:rPr lang="en-US" b="1">
                <a:ea typeface="+mn-lt"/>
                <a:cs typeface="+mn-lt"/>
              </a:rPr>
              <a:t>:</a:t>
            </a:r>
          </a:p>
          <a:p>
            <a:r>
              <a:rPr lang="en-US" err="1">
                <a:ea typeface="+mn-lt"/>
                <a:cs typeface="+mn-lt"/>
              </a:rPr>
              <a:t>redovita</a:t>
            </a:r>
            <a:r>
              <a:rPr lang="en-US">
                <a:ea typeface="+mn-lt"/>
                <a:cs typeface="+mn-lt"/>
              </a:rPr>
              <a:t> </a:t>
            </a:r>
            <a:r>
              <a:rPr lang="en-US" b="1" err="1">
                <a:ea typeface="+mn-lt"/>
                <a:cs typeface="+mn-lt"/>
              </a:rPr>
              <a:t>refleksija</a:t>
            </a:r>
            <a:r>
              <a:rPr lang="en-US" b="1">
                <a:ea typeface="+mn-lt"/>
                <a:cs typeface="+mn-lt"/>
              </a:rPr>
              <a:t> </a:t>
            </a:r>
            <a:r>
              <a:rPr lang="en-US" b="1" err="1">
                <a:ea typeface="+mn-lt"/>
                <a:cs typeface="+mn-lt"/>
              </a:rPr>
              <a:t>nakon</a:t>
            </a:r>
            <a:r>
              <a:rPr lang="en-US" b="1">
                <a:ea typeface="+mn-lt"/>
                <a:cs typeface="+mn-lt"/>
              </a:rPr>
              <a:t> </a:t>
            </a:r>
            <a:r>
              <a:rPr lang="en-US" b="1" err="1">
                <a:ea typeface="+mn-lt"/>
                <a:cs typeface="+mn-lt"/>
              </a:rPr>
              <a:t>svake</a:t>
            </a:r>
            <a:r>
              <a:rPr lang="en-US" b="1">
                <a:ea typeface="+mn-lt"/>
                <a:cs typeface="+mn-lt"/>
              </a:rPr>
              <a:t> </a:t>
            </a:r>
            <a:r>
              <a:rPr lang="en-US" b="1" err="1">
                <a:ea typeface="+mn-lt"/>
                <a:cs typeface="+mn-lt"/>
              </a:rPr>
              <a:t>aktivnosti</a:t>
            </a:r>
            <a:r>
              <a:rPr lang="en-US">
                <a:ea typeface="+mn-lt"/>
                <a:cs typeface="+mn-lt"/>
              </a:rPr>
              <a:t> (</a:t>
            </a:r>
            <a:r>
              <a:rPr lang="en-US" err="1">
                <a:ea typeface="+mn-lt"/>
                <a:cs typeface="+mn-lt"/>
              </a:rPr>
              <a:t>istraživački</a:t>
            </a:r>
            <a:r>
              <a:rPr lang="en-US">
                <a:ea typeface="+mn-lt"/>
                <a:cs typeface="+mn-lt"/>
              </a:rPr>
              <a:t> </a:t>
            </a:r>
            <a:r>
              <a:rPr lang="en-US" err="1">
                <a:ea typeface="+mn-lt"/>
                <a:cs typeface="+mn-lt"/>
              </a:rPr>
              <a:t>dnevnik</a:t>
            </a:r>
            <a:r>
              <a:rPr lang="en-US">
                <a:ea typeface="+mn-lt"/>
                <a:cs typeface="+mn-lt"/>
              </a:rPr>
              <a:t>, </a:t>
            </a:r>
            <a:r>
              <a:rPr lang="en-US" err="1">
                <a:ea typeface="+mn-lt"/>
                <a:cs typeface="+mn-lt"/>
              </a:rPr>
              <a:t>razgovor</a:t>
            </a:r>
            <a:r>
              <a:rPr lang="en-US">
                <a:ea typeface="+mn-lt"/>
                <a:cs typeface="+mn-lt"/>
              </a:rPr>
              <a:t> s </a:t>
            </a:r>
            <a:r>
              <a:rPr lang="en-US" err="1">
                <a:ea typeface="+mn-lt"/>
                <a:cs typeface="+mn-lt"/>
              </a:rPr>
              <a:t>učenicima</a:t>
            </a:r>
            <a:r>
              <a:rPr lang="en-US">
                <a:ea typeface="+mn-lt"/>
                <a:cs typeface="+mn-lt"/>
              </a:rPr>
              <a:t>); </a:t>
            </a:r>
            <a:endParaRPr lang="en-US" i="1"/>
          </a:p>
          <a:p>
            <a:r>
              <a:rPr lang="en-US" err="1">
                <a:ea typeface="+mn-lt"/>
                <a:cs typeface="+mn-lt"/>
              </a:rPr>
              <a:t>razmjena</a:t>
            </a:r>
            <a:r>
              <a:rPr lang="en-US">
                <a:ea typeface="+mn-lt"/>
                <a:cs typeface="+mn-lt"/>
              </a:rPr>
              <a:t> </a:t>
            </a:r>
            <a:r>
              <a:rPr lang="en-US" err="1">
                <a:ea typeface="+mn-lt"/>
                <a:cs typeface="+mn-lt"/>
              </a:rPr>
              <a:t>iskustava</a:t>
            </a:r>
            <a:r>
              <a:rPr lang="en-US">
                <a:ea typeface="+mn-lt"/>
                <a:cs typeface="+mn-lt"/>
              </a:rPr>
              <a:t> s </a:t>
            </a:r>
            <a:r>
              <a:rPr lang="en-US" b="1" err="1">
                <a:ea typeface="+mn-lt"/>
                <a:cs typeface="+mn-lt"/>
              </a:rPr>
              <a:t>kritičkim</a:t>
            </a:r>
            <a:r>
              <a:rPr lang="en-US" b="1">
                <a:ea typeface="+mn-lt"/>
                <a:cs typeface="+mn-lt"/>
              </a:rPr>
              <a:t> </a:t>
            </a:r>
            <a:r>
              <a:rPr lang="en-US" b="1" err="1">
                <a:ea typeface="+mn-lt"/>
                <a:cs typeface="+mn-lt"/>
              </a:rPr>
              <a:t>prijateljem</a:t>
            </a:r>
            <a:r>
              <a:rPr lang="en-US">
                <a:ea typeface="+mn-lt"/>
                <a:cs typeface="+mn-lt"/>
              </a:rPr>
              <a:t> </a:t>
            </a:r>
            <a:r>
              <a:rPr lang="en-US" err="1">
                <a:ea typeface="+mn-lt"/>
                <a:cs typeface="+mn-lt"/>
              </a:rPr>
              <a:t>ili</a:t>
            </a:r>
            <a:r>
              <a:rPr lang="en-US">
                <a:ea typeface="+mn-lt"/>
                <a:cs typeface="+mn-lt"/>
              </a:rPr>
              <a:t> </a:t>
            </a:r>
            <a:r>
              <a:rPr lang="en-US" err="1">
                <a:ea typeface="+mn-lt"/>
                <a:cs typeface="+mn-lt"/>
              </a:rPr>
              <a:t>kolegama</a:t>
            </a:r>
            <a:r>
              <a:rPr lang="en-US">
                <a:ea typeface="+mn-lt"/>
                <a:cs typeface="+mn-lt"/>
              </a:rPr>
              <a:t> </a:t>
            </a:r>
            <a:r>
              <a:rPr lang="en-US" err="1">
                <a:ea typeface="+mn-lt"/>
                <a:cs typeface="+mn-lt"/>
              </a:rPr>
              <a:t>iz</a:t>
            </a:r>
            <a:r>
              <a:rPr lang="en-US">
                <a:ea typeface="+mn-lt"/>
                <a:cs typeface="+mn-lt"/>
              </a:rPr>
              <a:t> </a:t>
            </a:r>
            <a:r>
              <a:rPr lang="en-US" err="1">
                <a:ea typeface="+mn-lt"/>
                <a:cs typeface="+mn-lt"/>
              </a:rPr>
              <a:t>drugih</a:t>
            </a:r>
            <a:r>
              <a:rPr lang="en-US">
                <a:ea typeface="+mn-lt"/>
                <a:cs typeface="+mn-lt"/>
              </a:rPr>
              <a:t> </a:t>
            </a:r>
            <a:r>
              <a:rPr lang="en-US" err="1">
                <a:ea typeface="+mn-lt"/>
                <a:cs typeface="+mn-lt"/>
              </a:rPr>
              <a:t>škola</a:t>
            </a:r>
            <a:r>
              <a:rPr lang="en-US">
                <a:ea typeface="+mn-lt"/>
                <a:cs typeface="+mn-lt"/>
              </a:rPr>
              <a:t> </a:t>
            </a:r>
            <a:r>
              <a:rPr lang="en-US" err="1">
                <a:ea typeface="+mn-lt"/>
                <a:cs typeface="+mn-lt"/>
              </a:rPr>
              <a:t>značajno</a:t>
            </a:r>
            <a:r>
              <a:rPr lang="en-US">
                <a:ea typeface="+mn-lt"/>
                <a:cs typeface="+mn-lt"/>
              </a:rPr>
              <a:t> </a:t>
            </a:r>
            <a:r>
              <a:rPr lang="en-US" err="1">
                <a:ea typeface="+mn-lt"/>
                <a:cs typeface="+mn-lt"/>
              </a:rPr>
              <a:t>unaprjeđuje</a:t>
            </a:r>
            <a:r>
              <a:rPr lang="en-US">
                <a:ea typeface="+mn-lt"/>
                <a:cs typeface="+mn-lt"/>
              </a:rPr>
              <a:t> </a:t>
            </a:r>
            <a:r>
              <a:rPr lang="en-US" err="1">
                <a:ea typeface="+mn-lt"/>
                <a:cs typeface="+mn-lt"/>
              </a:rPr>
              <a:t>praksu</a:t>
            </a:r>
            <a:r>
              <a:rPr lang="en-US">
                <a:ea typeface="+mn-lt"/>
                <a:cs typeface="+mn-lt"/>
              </a:rPr>
              <a:t>; </a:t>
            </a:r>
            <a:endParaRPr lang="en-US" i="1"/>
          </a:p>
          <a:p>
            <a:r>
              <a:rPr lang="en-US" err="1">
                <a:ea typeface="+mn-lt"/>
                <a:cs typeface="+mn-lt"/>
              </a:rPr>
              <a:t>kontinuirano</a:t>
            </a:r>
            <a:r>
              <a:rPr lang="en-US">
                <a:ea typeface="+mn-lt"/>
                <a:cs typeface="+mn-lt"/>
              </a:rPr>
              <a:t> </a:t>
            </a:r>
            <a:r>
              <a:rPr lang="en-US" b="1" err="1">
                <a:ea typeface="+mn-lt"/>
                <a:cs typeface="+mn-lt"/>
              </a:rPr>
              <a:t>prikupljanje</a:t>
            </a:r>
            <a:r>
              <a:rPr lang="en-US" b="1">
                <a:ea typeface="+mn-lt"/>
                <a:cs typeface="+mn-lt"/>
              </a:rPr>
              <a:t> </a:t>
            </a:r>
            <a:r>
              <a:rPr lang="en-US" b="1" err="1">
                <a:ea typeface="+mn-lt"/>
                <a:cs typeface="+mn-lt"/>
              </a:rPr>
              <a:t>povratnih</a:t>
            </a:r>
            <a:r>
              <a:rPr lang="en-US" b="1">
                <a:ea typeface="+mn-lt"/>
                <a:cs typeface="+mn-lt"/>
              </a:rPr>
              <a:t> </a:t>
            </a:r>
            <a:r>
              <a:rPr lang="en-US" b="1" err="1">
                <a:ea typeface="+mn-lt"/>
                <a:cs typeface="+mn-lt"/>
              </a:rPr>
              <a:t>informacija</a:t>
            </a:r>
            <a:r>
              <a:rPr lang="en-US" b="1">
                <a:ea typeface="+mn-lt"/>
                <a:cs typeface="+mn-lt"/>
              </a:rPr>
              <a:t> </a:t>
            </a:r>
            <a:r>
              <a:rPr lang="en-US" b="1" err="1">
                <a:ea typeface="+mn-lt"/>
                <a:cs typeface="+mn-lt"/>
              </a:rPr>
              <a:t>učenika</a:t>
            </a:r>
            <a:r>
              <a:rPr lang="en-US">
                <a:ea typeface="+mn-lt"/>
                <a:cs typeface="+mn-lt"/>
              </a:rPr>
              <a:t> </a:t>
            </a:r>
            <a:r>
              <a:rPr lang="en-US" err="1">
                <a:ea typeface="+mn-lt"/>
                <a:cs typeface="+mn-lt"/>
              </a:rPr>
              <a:t>radi</a:t>
            </a:r>
            <a:r>
              <a:rPr lang="en-US">
                <a:ea typeface="+mn-lt"/>
                <a:cs typeface="+mn-lt"/>
              </a:rPr>
              <a:t> </a:t>
            </a:r>
            <a:r>
              <a:rPr lang="en-US" err="1">
                <a:ea typeface="+mn-lt"/>
                <a:cs typeface="+mn-lt"/>
              </a:rPr>
              <a:t>prilagodbe</a:t>
            </a:r>
            <a:r>
              <a:rPr lang="en-US">
                <a:ea typeface="+mn-lt"/>
                <a:cs typeface="+mn-lt"/>
              </a:rPr>
              <a:t> </a:t>
            </a:r>
            <a:r>
              <a:rPr lang="en-US" err="1">
                <a:ea typeface="+mn-lt"/>
                <a:cs typeface="+mn-lt"/>
              </a:rPr>
              <a:t>metoda</a:t>
            </a:r>
            <a:r>
              <a:rPr lang="en-US">
                <a:ea typeface="+mn-lt"/>
                <a:cs typeface="+mn-lt"/>
              </a:rPr>
              <a:t>.</a:t>
            </a:r>
            <a:br>
              <a:rPr lang="en-US">
                <a:ea typeface="+mn-lt"/>
                <a:cs typeface="+mn-lt"/>
              </a:rPr>
            </a:br>
            <a:r>
              <a:rPr lang="en-US">
                <a:ea typeface="+mn-lt"/>
                <a:cs typeface="+mn-lt"/>
              </a:rPr>
              <a:t> </a:t>
            </a:r>
            <a:endParaRPr lang="en-US"/>
          </a:p>
          <a:p>
            <a:endParaRPr lang="en-US"/>
          </a:p>
        </p:txBody>
      </p:sp>
      <p:sp>
        <p:nvSpPr>
          <p:cNvPr id="4" name="Date Placeholder 3">
            <a:extLst>
              <a:ext uri="{FF2B5EF4-FFF2-40B4-BE49-F238E27FC236}">
                <a16:creationId xmlns:a16="http://schemas.microsoft.com/office/drawing/2014/main" id="{AF1DD7A9-2843-E866-4AB6-EE644737A431}"/>
              </a:ext>
            </a:extLst>
          </p:cNvPr>
          <p:cNvSpPr>
            <a:spLocks noGrp="1"/>
          </p:cNvSpPr>
          <p:nvPr>
            <p:ph type="dt" sz="half" idx="10"/>
          </p:nvPr>
        </p:nvSpPr>
        <p:spPr/>
        <p:txBody>
          <a:bodyPr/>
          <a:lstStyle/>
          <a:p>
            <a:fld id="{FD40B86E-1CB0-4EC9-96CC-91F58724D8EF}" type="datetime1">
              <a:t>11/21/2025</a:t>
            </a:fld>
            <a:endParaRPr lang="en-US"/>
          </a:p>
        </p:txBody>
      </p:sp>
    </p:spTree>
    <p:extLst>
      <p:ext uri="{BB962C8B-B14F-4D97-AF65-F5344CB8AC3E}">
        <p14:creationId xmlns:p14="http://schemas.microsoft.com/office/powerpoint/2010/main" val="465122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5D5E-D294-4B98-17A5-D5AB7D7B249F}"/>
              </a:ext>
            </a:extLst>
          </p:cNvPr>
          <p:cNvSpPr>
            <a:spLocks noGrp="1"/>
          </p:cNvSpPr>
          <p:nvPr>
            <p:ph type="title"/>
          </p:nvPr>
        </p:nvSpPr>
        <p:spPr/>
        <p:txBody>
          <a:bodyPr>
            <a:normAutofit fontScale="90000"/>
          </a:bodyPr>
          <a:lstStyle/>
          <a:p>
            <a:r>
              <a:rPr lang="en-US" err="1">
                <a:ea typeface="+mj-lt"/>
                <a:cs typeface="+mj-lt"/>
              </a:rPr>
              <a:t>Interdisciplinarnost</a:t>
            </a:r>
            <a:r>
              <a:rPr lang="en-US">
                <a:ea typeface="+mj-lt"/>
                <a:cs typeface="+mj-lt"/>
              </a:rPr>
              <a:t> </a:t>
            </a:r>
            <a:r>
              <a:rPr lang="en-US" err="1">
                <a:ea typeface="+mj-lt"/>
                <a:cs typeface="+mj-lt"/>
              </a:rPr>
              <a:t>i</a:t>
            </a:r>
            <a:r>
              <a:rPr lang="en-US">
                <a:ea typeface="+mj-lt"/>
                <a:cs typeface="+mj-lt"/>
              </a:rPr>
              <a:t> </a:t>
            </a:r>
            <a:r>
              <a:rPr lang="en-US" err="1">
                <a:ea typeface="+mj-lt"/>
                <a:cs typeface="+mj-lt"/>
              </a:rPr>
              <a:t>povezivanje</a:t>
            </a:r>
            <a:r>
              <a:rPr lang="en-US">
                <a:ea typeface="+mj-lt"/>
                <a:cs typeface="+mj-lt"/>
              </a:rPr>
              <a:t> s </a:t>
            </a:r>
            <a:r>
              <a:rPr lang="en-US" err="1">
                <a:ea typeface="+mj-lt"/>
                <a:cs typeface="+mj-lt"/>
              </a:rPr>
              <a:t>realnim</a:t>
            </a:r>
            <a:r>
              <a:rPr lang="en-US">
                <a:ea typeface="+mj-lt"/>
                <a:cs typeface="+mj-lt"/>
              </a:rPr>
              <a:t> </a:t>
            </a:r>
            <a:r>
              <a:rPr lang="en-US" err="1">
                <a:ea typeface="+mj-lt"/>
                <a:cs typeface="+mj-lt"/>
              </a:rPr>
              <a:t>svijetom</a:t>
            </a:r>
            <a:endParaRPr lang="en-US" err="1"/>
          </a:p>
        </p:txBody>
      </p:sp>
      <p:sp>
        <p:nvSpPr>
          <p:cNvPr id="3" name="Content Placeholder 2">
            <a:extLst>
              <a:ext uri="{FF2B5EF4-FFF2-40B4-BE49-F238E27FC236}">
                <a16:creationId xmlns:a16="http://schemas.microsoft.com/office/drawing/2014/main" id="{A40CEBF8-6C1E-D1B5-9C82-DADF9FEB2EDD}"/>
              </a:ext>
            </a:extLst>
          </p:cNvPr>
          <p:cNvSpPr>
            <a:spLocks noGrp="1"/>
          </p:cNvSpPr>
          <p:nvPr>
            <p:ph idx="1"/>
          </p:nvPr>
        </p:nvSpPr>
        <p:spPr/>
        <p:txBody>
          <a:bodyPr vert="horz" lIns="91440" tIns="45720" rIns="91440" bIns="45720" rtlCol="0" anchor="t">
            <a:normAutofit fontScale="77500" lnSpcReduction="20000"/>
          </a:bodyPr>
          <a:lstStyle/>
          <a:p>
            <a:pPr>
              <a:buNone/>
            </a:pPr>
            <a:r>
              <a:rPr lang="en-US" b="1" err="1">
                <a:ea typeface="+mn-lt"/>
                <a:cs typeface="+mn-lt"/>
              </a:rPr>
              <a:t>Temeljna</a:t>
            </a:r>
            <a:r>
              <a:rPr lang="en-US" b="1">
                <a:ea typeface="+mn-lt"/>
                <a:cs typeface="+mn-lt"/>
              </a:rPr>
              <a:t> </a:t>
            </a:r>
            <a:r>
              <a:rPr lang="en-US" b="1" err="1">
                <a:ea typeface="+mn-lt"/>
                <a:cs typeface="+mn-lt"/>
              </a:rPr>
              <a:t>ideja</a:t>
            </a:r>
            <a:r>
              <a:rPr lang="en-US" b="1">
                <a:ea typeface="+mn-lt"/>
                <a:cs typeface="+mn-lt"/>
              </a:rPr>
              <a:t>:</a:t>
            </a:r>
            <a:r>
              <a:rPr lang="en-US">
                <a:ea typeface="+mn-lt"/>
                <a:cs typeface="+mn-lt"/>
              </a:rPr>
              <a:t> UI se </a:t>
            </a:r>
            <a:r>
              <a:rPr lang="en-US" err="1">
                <a:ea typeface="+mn-lt"/>
                <a:cs typeface="+mn-lt"/>
              </a:rPr>
              <a:t>najbolje</a:t>
            </a:r>
            <a:r>
              <a:rPr lang="en-US">
                <a:ea typeface="+mn-lt"/>
                <a:cs typeface="+mn-lt"/>
              </a:rPr>
              <a:t> </a:t>
            </a:r>
            <a:r>
              <a:rPr lang="en-US" err="1">
                <a:ea typeface="+mn-lt"/>
                <a:cs typeface="+mn-lt"/>
              </a:rPr>
              <a:t>uči</a:t>
            </a:r>
            <a:r>
              <a:rPr lang="en-US">
                <a:ea typeface="+mn-lt"/>
                <a:cs typeface="+mn-lt"/>
              </a:rPr>
              <a:t> </a:t>
            </a:r>
            <a:r>
              <a:rPr lang="en-US" err="1">
                <a:ea typeface="+mn-lt"/>
                <a:cs typeface="+mn-lt"/>
              </a:rPr>
              <a:t>kada</a:t>
            </a:r>
            <a:r>
              <a:rPr lang="en-US">
                <a:ea typeface="+mn-lt"/>
                <a:cs typeface="+mn-lt"/>
              </a:rPr>
              <a:t> je </a:t>
            </a:r>
            <a:r>
              <a:rPr lang="en-US" err="1">
                <a:ea typeface="+mn-lt"/>
                <a:cs typeface="+mn-lt"/>
              </a:rPr>
              <a:t>dio</a:t>
            </a:r>
            <a:r>
              <a:rPr lang="en-US">
                <a:ea typeface="+mn-lt"/>
                <a:cs typeface="+mn-lt"/>
              </a:rPr>
              <a:t> </a:t>
            </a:r>
            <a:r>
              <a:rPr lang="en-US" i="1" err="1">
                <a:ea typeface="+mn-lt"/>
                <a:cs typeface="+mn-lt"/>
              </a:rPr>
              <a:t>stvarnog</a:t>
            </a:r>
            <a:r>
              <a:rPr lang="en-US" i="1">
                <a:ea typeface="+mn-lt"/>
                <a:cs typeface="+mn-lt"/>
              </a:rPr>
              <a:t> </a:t>
            </a:r>
            <a:r>
              <a:rPr lang="en-US" i="1" err="1">
                <a:ea typeface="+mn-lt"/>
                <a:cs typeface="+mn-lt"/>
              </a:rPr>
              <a:t>života</a:t>
            </a:r>
            <a:r>
              <a:rPr lang="en-US">
                <a:ea typeface="+mn-lt"/>
                <a:cs typeface="+mn-lt"/>
              </a:rPr>
              <a:t>.</a:t>
            </a:r>
            <a:endParaRPr lang="en-US"/>
          </a:p>
          <a:p>
            <a:pPr>
              <a:buNone/>
            </a:pPr>
            <a:r>
              <a:rPr lang="en-US" b="1" err="1">
                <a:ea typeface="+mn-lt"/>
                <a:cs typeface="+mn-lt"/>
              </a:rPr>
              <a:t>Preporuke</a:t>
            </a:r>
            <a:r>
              <a:rPr lang="en-US" b="1">
                <a:ea typeface="+mn-lt"/>
                <a:cs typeface="+mn-lt"/>
              </a:rPr>
              <a:t>:</a:t>
            </a:r>
            <a:endParaRPr lang="en-US"/>
          </a:p>
          <a:p>
            <a:pPr>
              <a:buFont typeface="Arial"/>
              <a:buChar char="•"/>
            </a:pPr>
            <a:r>
              <a:rPr lang="en-US" err="1">
                <a:ea typeface="+mn-lt"/>
                <a:cs typeface="+mn-lt"/>
              </a:rPr>
              <a:t>integrirati</a:t>
            </a:r>
            <a:r>
              <a:rPr lang="en-US">
                <a:ea typeface="+mn-lt"/>
                <a:cs typeface="+mn-lt"/>
              </a:rPr>
              <a:t> UI u </a:t>
            </a:r>
            <a:r>
              <a:rPr lang="en-US" err="1">
                <a:ea typeface="+mn-lt"/>
                <a:cs typeface="+mn-lt"/>
              </a:rPr>
              <a:t>hrvatski</a:t>
            </a:r>
            <a:r>
              <a:rPr lang="en-US">
                <a:ea typeface="+mn-lt"/>
                <a:cs typeface="+mn-lt"/>
              </a:rPr>
              <a:t>, </a:t>
            </a:r>
            <a:r>
              <a:rPr lang="en-US" err="1">
                <a:ea typeface="+mn-lt"/>
                <a:cs typeface="+mn-lt"/>
              </a:rPr>
              <a:t>povijest</a:t>
            </a:r>
            <a:r>
              <a:rPr lang="en-US">
                <a:ea typeface="+mn-lt"/>
                <a:cs typeface="+mn-lt"/>
              </a:rPr>
              <a:t>, </a:t>
            </a:r>
            <a:r>
              <a:rPr lang="en-US" err="1">
                <a:ea typeface="+mn-lt"/>
                <a:cs typeface="+mn-lt"/>
              </a:rPr>
              <a:t>geografiju</a:t>
            </a:r>
            <a:r>
              <a:rPr lang="en-US">
                <a:ea typeface="+mn-lt"/>
                <a:cs typeface="+mn-lt"/>
              </a:rPr>
              <a:t>, </a:t>
            </a:r>
            <a:r>
              <a:rPr lang="en-US" err="1">
                <a:ea typeface="+mn-lt"/>
                <a:cs typeface="+mn-lt"/>
              </a:rPr>
              <a:t>umjetnost</a:t>
            </a:r>
            <a:r>
              <a:rPr lang="en-US">
                <a:ea typeface="+mn-lt"/>
                <a:cs typeface="+mn-lt"/>
              </a:rPr>
              <a:t>, </a:t>
            </a:r>
            <a:r>
              <a:rPr lang="en-US" err="1">
                <a:ea typeface="+mn-lt"/>
                <a:cs typeface="+mn-lt"/>
              </a:rPr>
              <a:t>građanski</a:t>
            </a:r>
            <a:r>
              <a:rPr lang="en-US">
                <a:ea typeface="+mn-lt"/>
                <a:cs typeface="+mn-lt"/>
              </a:rPr>
              <a:t> </a:t>
            </a:r>
            <a:r>
              <a:rPr lang="en-US" err="1">
                <a:ea typeface="+mn-lt"/>
                <a:cs typeface="+mn-lt"/>
              </a:rPr>
              <a:t>odgoj</a:t>
            </a:r>
            <a:endParaRPr lang="en-US" err="1"/>
          </a:p>
          <a:p>
            <a:pPr>
              <a:buFont typeface="Arial"/>
              <a:buChar char="•"/>
            </a:pPr>
            <a:r>
              <a:rPr lang="en-US" err="1">
                <a:ea typeface="+mn-lt"/>
                <a:cs typeface="+mn-lt"/>
              </a:rPr>
              <a:t>koristiti</a:t>
            </a:r>
            <a:r>
              <a:rPr lang="en-US">
                <a:ea typeface="+mn-lt"/>
                <a:cs typeface="+mn-lt"/>
              </a:rPr>
              <a:t> AI u </a:t>
            </a:r>
            <a:r>
              <a:rPr lang="en-US" err="1">
                <a:ea typeface="+mn-lt"/>
                <a:cs typeface="+mn-lt"/>
              </a:rPr>
              <a:t>autentičnim</a:t>
            </a:r>
            <a:r>
              <a:rPr lang="en-US">
                <a:ea typeface="+mn-lt"/>
                <a:cs typeface="+mn-lt"/>
              </a:rPr>
              <a:t> </a:t>
            </a:r>
            <a:r>
              <a:rPr lang="en-US" err="1">
                <a:ea typeface="+mn-lt"/>
                <a:cs typeface="+mn-lt"/>
              </a:rPr>
              <a:t>zadacima</a:t>
            </a:r>
            <a:r>
              <a:rPr lang="en-US">
                <a:ea typeface="+mn-lt"/>
                <a:cs typeface="+mn-lt"/>
              </a:rPr>
              <a:t> (</a:t>
            </a:r>
            <a:r>
              <a:rPr lang="en-US" err="1">
                <a:ea typeface="+mn-lt"/>
                <a:cs typeface="+mn-lt"/>
              </a:rPr>
              <a:t>npr</a:t>
            </a:r>
            <a:r>
              <a:rPr lang="en-US">
                <a:ea typeface="+mn-lt"/>
                <a:cs typeface="+mn-lt"/>
              </a:rPr>
              <a:t>. </a:t>
            </a:r>
            <a:r>
              <a:rPr lang="en-US" err="1">
                <a:ea typeface="+mn-lt"/>
                <a:cs typeface="+mn-lt"/>
              </a:rPr>
              <a:t>analiza</a:t>
            </a:r>
            <a:r>
              <a:rPr lang="en-US">
                <a:ea typeface="+mn-lt"/>
                <a:cs typeface="+mn-lt"/>
              </a:rPr>
              <a:t> </a:t>
            </a:r>
            <a:r>
              <a:rPr lang="en-US" err="1">
                <a:ea typeface="+mn-lt"/>
                <a:cs typeface="+mn-lt"/>
              </a:rPr>
              <a:t>lažnih</a:t>
            </a:r>
            <a:r>
              <a:rPr lang="en-US">
                <a:ea typeface="+mn-lt"/>
                <a:cs typeface="+mn-lt"/>
              </a:rPr>
              <a:t> </a:t>
            </a:r>
            <a:r>
              <a:rPr lang="en-US" err="1">
                <a:ea typeface="+mn-lt"/>
                <a:cs typeface="+mn-lt"/>
              </a:rPr>
              <a:t>vijesti</a:t>
            </a:r>
            <a:r>
              <a:rPr lang="en-US">
                <a:ea typeface="+mn-lt"/>
                <a:cs typeface="+mn-lt"/>
              </a:rPr>
              <a:t>, </a:t>
            </a:r>
            <a:r>
              <a:rPr lang="en-US" err="1">
                <a:ea typeface="+mn-lt"/>
                <a:cs typeface="+mn-lt"/>
              </a:rPr>
              <a:t>klimatske</a:t>
            </a:r>
            <a:r>
              <a:rPr lang="en-US">
                <a:ea typeface="+mn-lt"/>
                <a:cs typeface="+mn-lt"/>
              </a:rPr>
              <a:t> </a:t>
            </a:r>
            <a:r>
              <a:rPr lang="en-US" err="1">
                <a:ea typeface="+mn-lt"/>
                <a:cs typeface="+mn-lt"/>
              </a:rPr>
              <a:t>promjene</a:t>
            </a:r>
            <a:r>
              <a:rPr lang="en-US">
                <a:ea typeface="+mn-lt"/>
                <a:cs typeface="+mn-lt"/>
              </a:rPr>
              <a:t>)</a:t>
            </a:r>
            <a:endParaRPr lang="en-US"/>
          </a:p>
          <a:p>
            <a:pPr>
              <a:buFont typeface="Arial"/>
              <a:buChar char="•"/>
            </a:pPr>
            <a:r>
              <a:rPr lang="en-US" err="1">
                <a:ea typeface="+mn-lt"/>
                <a:cs typeface="+mn-lt"/>
              </a:rPr>
              <a:t>organizirati</a:t>
            </a:r>
            <a:r>
              <a:rPr lang="en-US">
                <a:ea typeface="+mn-lt"/>
                <a:cs typeface="+mn-lt"/>
              </a:rPr>
              <a:t> </a:t>
            </a:r>
            <a:r>
              <a:rPr lang="en-US" err="1">
                <a:ea typeface="+mn-lt"/>
                <a:cs typeface="+mn-lt"/>
              </a:rPr>
              <a:t>terensku</a:t>
            </a:r>
            <a:r>
              <a:rPr lang="en-US">
                <a:ea typeface="+mn-lt"/>
                <a:cs typeface="+mn-lt"/>
              </a:rPr>
              <a:t> </a:t>
            </a:r>
            <a:r>
              <a:rPr lang="en-US" err="1">
                <a:ea typeface="+mn-lt"/>
                <a:cs typeface="+mn-lt"/>
              </a:rPr>
              <a:t>nastavu</a:t>
            </a:r>
            <a:r>
              <a:rPr lang="en-US">
                <a:ea typeface="+mn-lt"/>
                <a:cs typeface="+mn-lt"/>
              </a:rPr>
              <a:t> </a:t>
            </a:r>
            <a:r>
              <a:rPr lang="en-US" err="1">
                <a:ea typeface="+mn-lt"/>
                <a:cs typeface="+mn-lt"/>
              </a:rPr>
              <a:t>i</a:t>
            </a:r>
            <a:r>
              <a:rPr lang="en-US">
                <a:ea typeface="+mn-lt"/>
                <a:cs typeface="+mn-lt"/>
              </a:rPr>
              <a:t> </a:t>
            </a:r>
            <a:r>
              <a:rPr lang="en-US" err="1">
                <a:ea typeface="+mn-lt"/>
                <a:cs typeface="+mn-lt"/>
              </a:rPr>
              <a:t>posjete</a:t>
            </a:r>
            <a:r>
              <a:rPr lang="en-US">
                <a:ea typeface="+mn-lt"/>
                <a:cs typeface="+mn-lt"/>
              </a:rPr>
              <a:t> </a:t>
            </a:r>
            <a:r>
              <a:rPr lang="en-US" err="1">
                <a:ea typeface="+mn-lt"/>
                <a:cs typeface="+mn-lt"/>
              </a:rPr>
              <a:t>realnom</a:t>
            </a:r>
            <a:r>
              <a:rPr lang="en-US">
                <a:ea typeface="+mn-lt"/>
                <a:cs typeface="+mn-lt"/>
              </a:rPr>
              <a:t> </a:t>
            </a:r>
            <a:r>
              <a:rPr lang="en-US" err="1">
                <a:ea typeface="+mn-lt"/>
                <a:cs typeface="+mn-lt"/>
              </a:rPr>
              <a:t>sektoru</a:t>
            </a:r>
            <a:endParaRPr lang="en-US" err="1"/>
          </a:p>
          <a:p>
            <a:pPr>
              <a:buFont typeface="Arial"/>
              <a:buChar char="•"/>
            </a:pPr>
            <a:r>
              <a:rPr lang="en-US" err="1">
                <a:ea typeface="+mn-lt"/>
                <a:cs typeface="+mn-lt"/>
              </a:rPr>
              <a:t>koristiti</a:t>
            </a:r>
            <a:r>
              <a:rPr lang="en-US">
                <a:ea typeface="+mn-lt"/>
                <a:cs typeface="+mn-lt"/>
              </a:rPr>
              <a:t> </a:t>
            </a:r>
            <a:r>
              <a:rPr lang="en-US" err="1">
                <a:ea typeface="+mn-lt"/>
                <a:cs typeface="+mn-lt"/>
              </a:rPr>
              <a:t>primjere</a:t>
            </a:r>
            <a:r>
              <a:rPr lang="en-US">
                <a:ea typeface="+mn-lt"/>
                <a:cs typeface="+mn-lt"/>
              </a:rPr>
              <a:t> </a:t>
            </a:r>
            <a:r>
              <a:rPr lang="en-US" err="1">
                <a:ea typeface="+mn-lt"/>
                <a:cs typeface="+mn-lt"/>
              </a:rPr>
              <a:t>iz</a:t>
            </a:r>
            <a:r>
              <a:rPr lang="en-US">
                <a:ea typeface="+mn-lt"/>
                <a:cs typeface="+mn-lt"/>
              </a:rPr>
              <a:t> </a:t>
            </a:r>
            <a:r>
              <a:rPr lang="en-US" err="1">
                <a:ea typeface="+mn-lt"/>
                <a:cs typeface="+mn-lt"/>
              </a:rPr>
              <a:t>popularne</a:t>
            </a:r>
            <a:r>
              <a:rPr lang="en-US">
                <a:ea typeface="+mn-lt"/>
                <a:cs typeface="+mn-lt"/>
              </a:rPr>
              <a:t> </a:t>
            </a:r>
            <a:r>
              <a:rPr lang="en-US" err="1">
                <a:ea typeface="+mn-lt"/>
                <a:cs typeface="+mn-lt"/>
              </a:rPr>
              <a:t>kulture</a:t>
            </a:r>
            <a:r>
              <a:rPr lang="en-US">
                <a:ea typeface="+mn-lt"/>
                <a:cs typeface="+mn-lt"/>
              </a:rPr>
              <a:t> (GTA NPC, </a:t>
            </a:r>
            <a:r>
              <a:rPr lang="en-US" err="1">
                <a:ea typeface="+mn-lt"/>
                <a:cs typeface="+mn-lt"/>
              </a:rPr>
              <a:t>chatbotovi</a:t>
            </a:r>
            <a:r>
              <a:rPr lang="en-US">
                <a:ea typeface="+mn-lt"/>
                <a:cs typeface="+mn-lt"/>
              </a:rPr>
              <a:t>)</a:t>
            </a:r>
            <a:endParaRPr lang="en-US"/>
          </a:p>
          <a:p>
            <a:pPr>
              <a:buFont typeface="Arial"/>
              <a:buChar char="•"/>
            </a:pPr>
            <a:r>
              <a:rPr lang="en-US" err="1">
                <a:ea typeface="+mn-lt"/>
                <a:cs typeface="+mn-lt"/>
              </a:rPr>
              <a:t>uključiti</a:t>
            </a:r>
            <a:r>
              <a:rPr lang="en-US">
                <a:ea typeface="+mn-lt"/>
                <a:cs typeface="+mn-lt"/>
              </a:rPr>
              <a:t> </a:t>
            </a:r>
            <a:r>
              <a:rPr lang="en-US" err="1">
                <a:ea typeface="+mn-lt"/>
                <a:cs typeface="+mn-lt"/>
              </a:rPr>
              <a:t>teme</a:t>
            </a:r>
            <a:r>
              <a:rPr lang="en-US">
                <a:ea typeface="+mn-lt"/>
                <a:cs typeface="+mn-lt"/>
              </a:rPr>
              <a:t> </a:t>
            </a:r>
            <a:r>
              <a:rPr lang="en-US" err="1">
                <a:ea typeface="+mn-lt"/>
                <a:cs typeface="+mn-lt"/>
              </a:rPr>
              <a:t>iz</a:t>
            </a:r>
            <a:r>
              <a:rPr lang="en-US">
                <a:ea typeface="+mn-lt"/>
                <a:cs typeface="+mn-lt"/>
              </a:rPr>
              <a:t> </a:t>
            </a:r>
            <a:r>
              <a:rPr lang="en-US" err="1">
                <a:ea typeface="+mn-lt"/>
                <a:cs typeface="+mn-lt"/>
              </a:rPr>
              <a:t>tržišta</a:t>
            </a:r>
            <a:r>
              <a:rPr lang="en-US">
                <a:ea typeface="+mn-lt"/>
                <a:cs typeface="+mn-lt"/>
              </a:rPr>
              <a:t> rada</a:t>
            </a:r>
            <a:endParaRPr lang="en-US"/>
          </a:p>
          <a:p>
            <a:pPr marL="0" indent="0">
              <a:buNone/>
            </a:pPr>
            <a:endParaRPr lang="en-US">
              <a:ea typeface="+mn-lt"/>
              <a:cs typeface="+mn-lt"/>
            </a:endParaRPr>
          </a:p>
        </p:txBody>
      </p:sp>
      <p:sp>
        <p:nvSpPr>
          <p:cNvPr id="4" name="Date Placeholder 3">
            <a:extLst>
              <a:ext uri="{FF2B5EF4-FFF2-40B4-BE49-F238E27FC236}">
                <a16:creationId xmlns:a16="http://schemas.microsoft.com/office/drawing/2014/main" id="{D49D6BE2-305E-DC56-6C8F-41B6687A69A0}"/>
              </a:ext>
            </a:extLst>
          </p:cNvPr>
          <p:cNvSpPr>
            <a:spLocks noGrp="1"/>
          </p:cNvSpPr>
          <p:nvPr>
            <p:ph type="dt" sz="half" idx="10"/>
          </p:nvPr>
        </p:nvSpPr>
        <p:spPr/>
        <p:txBody>
          <a:bodyPr/>
          <a:lstStyle/>
          <a:p>
            <a:fld id="{3BC300A7-6FB1-4F63-965B-BF2CEA04B86B}" type="datetime1">
              <a:t>11/21/2025</a:t>
            </a:fld>
            <a:endParaRPr lang="en-US"/>
          </a:p>
        </p:txBody>
      </p:sp>
    </p:spTree>
    <p:extLst>
      <p:ext uri="{BB962C8B-B14F-4D97-AF65-F5344CB8AC3E}">
        <p14:creationId xmlns:p14="http://schemas.microsoft.com/office/powerpoint/2010/main" val="4284434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B1E5-BCF4-2748-D84E-FE02F7C49A2D}"/>
              </a:ext>
            </a:extLst>
          </p:cNvPr>
          <p:cNvSpPr>
            <a:spLocks noGrp="1"/>
          </p:cNvSpPr>
          <p:nvPr>
            <p:ph type="title"/>
          </p:nvPr>
        </p:nvSpPr>
        <p:spPr/>
        <p:txBody>
          <a:bodyPr>
            <a:normAutofit fontScale="90000"/>
          </a:bodyPr>
          <a:lstStyle/>
          <a:p>
            <a:r>
              <a:rPr lang="en-US" err="1">
                <a:ea typeface="+mj-lt"/>
                <a:cs typeface="+mj-lt"/>
              </a:rPr>
              <a:t>Sigurno</a:t>
            </a:r>
            <a:r>
              <a:rPr lang="en-US">
                <a:ea typeface="+mj-lt"/>
                <a:cs typeface="+mj-lt"/>
              </a:rPr>
              <a:t> </a:t>
            </a:r>
            <a:r>
              <a:rPr lang="en-US" err="1">
                <a:ea typeface="+mj-lt"/>
                <a:cs typeface="+mj-lt"/>
              </a:rPr>
              <a:t>i</a:t>
            </a:r>
            <a:r>
              <a:rPr lang="en-US">
                <a:ea typeface="+mj-lt"/>
                <a:cs typeface="+mj-lt"/>
              </a:rPr>
              <a:t> </a:t>
            </a:r>
            <a:r>
              <a:rPr lang="en-US" err="1">
                <a:ea typeface="+mj-lt"/>
                <a:cs typeface="+mj-lt"/>
              </a:rPr>
              <a:t>poticajno</a:t>
            </a:r>
            <a:r>
              <a:rPr lang="en-US">
                <a:ea typeface="+mj-lt"/>
                <a:cs typeface="+mj-lt"/>
              </a:rPr>
              <a:t> </a:t>
            </a:r>
            <a:r>
              <a:rPr lang="en-US" err="1">
                <a:ea typeface="+mj-lt"/>
                <a:cs typeface="+mj-lt"/>
              </a:rPr>
              <a:t>okruženje</a:t>
            </a:r>
            <a:r>
              <a:rPr lang="en-US">
                <a:ea typeface="+mj-lt"/>
                <a:cs typeface="+mj-lt"/>
              </a:rPr>
              <a:t> + </a:t>
            </a:r>
            <a:r>
              <a:rPr lang="en-US" err="1">
                <a:ea typeface="+mj-lt"/>
                <a:cs typeface="+mj-lt"/>
              </a:rPr>
              <a:t>etička</a:t>
            </a:r>
            <a:r>
              <a:rPr lang="en-US">
                <a:ea typeface="+mj-lt"/>
                <a:cs typeface="+mj-lt"/>
              </a:rPr>
              <a:t> </a:t>
            </a:r>
            <a:r>
              <a:rPr lang="en-US" err="1">
                <a:ea typeface="+mj-lt"/>
                <a:cs typeface="+mj-lt"/>
              </a:rPr>
              <a:t>dimenzija</a:t>
            </a:r>
            <a:endParaRPr lang="en-US" err="1"/>
          </a:p>
        </p:txBody>
      </p:sp>
      <p:sp>
        <p:nvSpPr>
          <p:cNvPr id="3" name="Content Placeholder 2">
            <a:extLst>
              <a:ext uri="{FF2B5EF4-FFF2-40B4-BE49-F238E27FC236}">
                <a16:creationId xmlns:a16="http://schemas.microsoft.com/office/drawing/2014/main" id="{61BAD6EA-692B-9FBF-47E2-204D4B97ECEB}"/>
              </a:ext>
            </a:extLst>
          </p:cNvPr>
          <p:cNvSpPr>
            <a:spLocks noGrp="1"/>
          </p:cNvSpPr>
          <p:nvPr>
            <p:ph idx="1"/>
          </p:nvPr>
        </p:nvSpPr>
        <p:spPr/>
        <p:txBody>
          <a:bodyPr vert="horz" lIns="91440" tIns="45720" rIns="91440" bIns="45720" rtlCol="0" anchor="t">
            <a:normAutofit fontScale="92500" lnSpcReduction="20000"/>
          </a:bodyPr>
          <a:lstStyle/>
          <a:p>
            <a:r>
              <a:rPr lang="en-US" b="1" err="1">
                <a:ea typeface="+mn-lt"/>
                <a:cs typeface="+mn-lt"/>
              </a:rPr>
              <a:t>Temeljna</a:t>
            </a:r>
            <a:r>
              <a:rPr lang="en-US" b="1">
                <a:ea typeface="+mn-lt"/>
                <a:cs typeface="+mn-lt"/>
              </a:rPr>
              <a:t> </a:t>
            </a:r>
            <a:r>
              <a:rPr lang="en-US" b="1" err="1">
                <a:ea typeface="+mn-lt"/>
                <a:cs typeface="+mn-lt"/>
              </a:rPr>
              <a:t>ideja</a:t>
            </a:r>
            <a:r>
              <a:rPr lang="en-US" b="1">
                <a:ea typeface="+mn-lt"/>
                <a:cs typeface="+mn-lt"/>
              </a:rPr>
              <a:t>:</a:t>
            </a:r>
            <a:r>
              <a:rPr lang="en-US">
                <a:ea typeface="+mn-lt"/>
                <a:cs typeface="+mn-lt"/>
              </a:rPr>
              <a:t> </a:t>
            </a:r>
            <a:r>
              <a:rPr lang="en-US" err="1">
                <a:ea typeface="+mn-lt"/>
                <a:cs typeface="+mn-lt"/>
              </a:rPr>
              <a:t>Učenici</a:t>
            </a:r>
            <a:r>
              <a:rPr lang="en-US">
                <a:ea typeface="+mn-lt"/>
                <a:cs typeface="+mn-lt"/>
              </a:rPr>
              <a:t> </a:t>
            </a:r>
            <a:r>
              <a:rPr lang="en-US" err="1">
                <a:ea typeface="+mn-lt"/>
                <a:cs typeface="+mn-lt"/>
              </a:rPr>
              <a:t>trebaju</a:t>
            </a:r>
            <a:r>
              <a:rPr lang="en-US">
                <a:ea typeface="+mn-lt"/>
                <a:cs typeface="+mn-lt"/>
              </a:rPr>
              <a:t> </a:t>
            </a:r>
            <a:r>
              <a:rPr lang="en-US" err="1">
                <a:ea typeface="+mn-lt"/>
                <a:cs typeface="+mn-lt"/>
              </a:rPr>
              <a:t>prostor</a:t>
            </a:r>
            <a:r>
              <a:rPr lang="en-US">
                <a:ea typeface="+mn-lt"/>
                <a:cs typeface="+mn-lt"/>
              </a:rPr>
              <a:t> za </a:t>
            </a:r>
            <a:r>
              <a:rPr lang="en-US" err="1">
                <a:ea typeface="+mn-lt"/>
                <a:cs typeface="+mn-lt"/>
              </a:rPr>
              <a:t>pogreške</a:t>
            </a:r>
            <a:r>
              <a:rPr lang="en-US">
                <a:ea typeface="+mn-lt"/>
                <a:cs typeface="+mn-lt"/>
              </a:rPr>
              <a:t>, </a:t>
            </a:r>
            <a:r>
              <a:rPr lang="en-US" err="1">
                <a:ea typeface="+mn-lt"/>
                <a:cs typeface="+mn-lt"/>
              </a:rPr>
              <a:t>raspravu</a:t>
            </a:r>
            <a:r>
              <a:rPr lang="en-US">
                <a:ea typeface="+mn-lt"/>
                <a:cs typeface="+mn-lt"/>
              </a:rPr>
              <a:t> </a:t>
            </a:r>
            <a:r>
              <a:rPr lang="en-US" err="1">
                <a:ea typeface="+mn-lt"/>
                <a:cs typeface="+mn-lt"/>
              </a:rPr>
              <a:t>i</a:t>
            </a:r>
            <a:r>
              <a:rPr lang="en-US">
                <a:ea typeface="+mn-lt"/>
                <a:cs typeface="+mn-lt"/>
              </a:rPr>
              <a:t> </a:t>
            </a:r>
            <a:r>
              <a:rPr lang="en-US" err="1">
                <a:ea typeface="+mn-lt"/>
                <a:cs typeface="+mn-lt"/>
              </a:rPr>
              <a:t>kritičko</a:t>
            </a:r>
            <a:r>
              <a:rPr lang="en-US">
                <a:ea typeface="+mn-lt"/>
                <a:cs typeface="+mn-lt"/>
              </a:rPr>
              <a:t> </a:t>
            </a:r>
            <a:r>
              <a:rPr lang="en-US" err="1">
                <a:ea typeface="+mn-lt"/>
                <a:cs typeface="+mn-lt"/>
              </a:rPr>
              <a:t>promišljanje</a:t>
            </a:r>
            <a:r>
              <a:rPr lang="en-US">
                <a:ea typeface="+mn-lt"/>
                <a:cs typeface="+mn-lt"/>
              </a:rPr>
              <a:t>.</a:t>
            </a:r>
            <a:endParaRPr lang="en-US"/>
          </a:p>
          <a:p>
            <a:r>
              <a:rPr lang="en-US" b="1" err="1">
                <a:ea typeface="+mn-lt"/>
                <a:cs typeface="+mn-lt"/>
              </a:rPr>
              <a:t>Preporuke</a:t>
            </a:r>
            <a:r>
              <a:rPr lang="en-US" b="1">
                <a:ea typeface="+mn-lt"/>
                <a:cs typeface="+mn-lt"/>
              </a:rPr>
              <a:t>:</a:t>
            </a:r>
            <a:endParaRPr lang="en-US"/>
          </a:p>
          <a:p>
            <a:r>
              <a:rPr lang="en-US" err="1">
                <a:ea typeface="+mn-lt"/>
                <a:cs typeface="+mn-lt"/>
              </a:rPr>
              <a:t>stvarati</a:t>
            </a:r>
            <a:r>
              <a:rPr lang="en-US">
                <a:ea typeface="+mn-lt"/>
                <a:cs typeface="+mn-lt"/>
              </a:rPr>
              <a:t> </a:t>
            </a:r>
            <a:r>
              <a:rPr lang="en-US" err="1">
                <a:ea typeface="+mn-lt"/>
                <a:cs typeface="+mn-lt"/>
              </a:rPr>
              <a:t>kulturu</a:t>
            </a:r>
            <a:r>
              <a:rPr lang="en-US">
                <a:ea typeface="+mn-lt"/>
                <a:cs typeface="+mn-lt"/>
              </a:rPr>
              <a:t> </a:t>
            </a:r>
            <a:r>
              <a:rPr lang="en-US" err="1">
                <a:ea typeface="+mn-lt"/>
                <a:cs typeface="+mn-lt"/>
              </a:rPr>
              <a:t>pogreške</a:t>
            </a:r>
            <a:r>
              <a:rPr lang="en-US">
                <a:ea typeface="+mn-lt"/>
                <a:cs typeface="+mn-lt"/>
              </a:rPr>
              <a:t> (</a:t>
            </a:r>
            <a:r>
              <a:rPr lang="en-US" err="1">
                <a:ea typeface="+mn-lt"/>
                <a:cs typeface="+mn-lt"/>
              </a:rPr>
              <a:t>učiti</a:t>
            </a:r>
            <a:r>
              <a:rPr lang="en-US">
                <a:ea typeface="+mn-lt"/>
                <a:cs typeface="+mn-lt"/>
              </a:rPr>
              <a:t> </a:t>
            </a:r>
            <a:r>
              <a:rPr lang="en-US" err="1">
                <a:ea typeface="+mn-lt"/>
                <a:cs typeface="+mn-lt"/>
              </a:rPr>
              <a:t>kroz</a:t>
            </a:r>
            <a:r>
              <a:rPr lang="en-US">
                <a:ea typeface="+mn-lt"/>
                <a:cs typeface="+mn-lt"/>
              </a:rPr>
              <a:t> </a:t>
            </a:r>
            <a:r>
              <a:rPr lang="en-US" err="1">
                <a:ea typeface="+mn-lt"/>
                <a:cs typeface="+mn-lt"/>
              </a:rPr>
              <a:t>pokušaje</a:t>
            </a:r>
            <a:r>
              <a:rPr lang="en-US">
                <a:ea typeface="+mn-lt"/>
                <a:cs typeface="+mn-lt"/>
              </a:rPr>
              <a:t>)</a:t>
            </a:r>
            <a:endParaRPr lang="en-US"/>
          </a:p>
          <a:p>
            <a:r>
              <a:rPr lang="en-US" err="1">
                <a:ea typeface="+mn-lt"/>
                <a:cs typeface="+mn-lt"/>
              </a:rPr>
              <a:t>poticati</a:t>
            </a:r>
            <a:r>
              <a:rPr lang="en-US">
                <a:ea typeface="+mn-lt"/>
                <a:cs typeface="+mn-lt"/>
              </a:rPr>
              <a:t> </a:t>
            </a:r>
            <a:r>
              <a:rPr lang="en-US" err="1">
                <a:ea typeface="+mn-lt"/>
                <a:cs typeface="+mn-lt"/>
              </a:rPr>
              <a:t>vršnjačku</a:t>
            </a:r>
            <a:r>
              <a:rPr lang="en-US">
                <a:ea typeface="+mn-lt"/>
                <a:cs typeface="+mn-lt"/>
              </a:rPr>
              <a:t> </a:t>
            </a:r>
            <a:r>
              <a:rPr lang="en-US" err="1">
                <a:ea typeface="+mn-lt"/>
                <a:cs typeface="+mn-lt"/>
              </a:rPr>
              <a:t>podršku</a:t>
            </a:r>
            <a:r>
              <a:rPr lang="en-US">
                <a:ea typeface="+mn-lt"/>
                <a:cs typeface="+mn-lt"/>
              </a:rPr>
              <a:t> </a:t>
            </a:r>
            <a:r>
              <a:rPr lang="en-US" err="1">
                <a:ea typeface="+mn-lt"/>
                <a:cs typeface="+mn-lt"/>
              </a:rPr>
              <a:t>i</a:t>
            </a:r>
            <a:r>
              <a:rPr lang="en-US">
                <a:ea typeface="+mn-lt"/>
                <a:cs typeface="+mn-lt"/>
              </a:rPr>
              <a:t> </a:t>
            </a:r>
            <a:r>
              <a:rPr lang="en-US" err="1">
                <a:ea typeface="+mn-lt"/>
                <a:cs typeface="+mn-lt"/>
              </a:rPr>
              <a:t>timski</a:t>
            </a:r>
            <a:r>
              <a:rPr lang="en-US">
                <a:ea typeface="+mn-lt"/>
                <a:cs typeface="+mn-lt"/>
              </a:rPr>
              <a:t> rad</a:t>
            </a:r>
            <a:endParaRPr lang="en-US"/>
          </a:p>
          <a:p>
            <a:r>
              <a:rPr lang="en-US" err="1">
                <a:ea typeface="+mn-lt"/>
                <a:cs typeface="+mn-lt"/>
              </a:rPr>
              <a:t>uvrstiti</a:t>
            </a:r>
            <a:r>
              <a:rPr lang="en-US">
                <a:ea typeface="+mn-lt"/>
                <a:cs typeface="+mn-lt"/>
              </a:rPr>
              <a:t> </a:t>
            </a:r>
            <a:r>
              <a:rPr lang="en-US" err="1">
                <a:ea typeface="+mn-lt"/>
                <a:cs typeface="+mn-lt"/>
              </a:rPr>
              <a:t>etiku</a:t>
            </a:r>
            <a:r>
              <a:rPr lang="en-US">
                <a:ea typeface="+mn-lt"/>
                <a:cs typeface="+mn-lt"/>
              </a:rPr>
              <a:t> od </a:t>
            </a:r>
            <a:r>
              <a:rPr lang="en-US" err="1">
                <a:ea typeface="+mn-lt"/>
                <a:cs typeface="+mn-lt"/>
              </a:rPr>
              <a:t>početka</a:t>
            </a:r>
            <a:r>
              <a:rPr lang="en-US">
                <a:ea typeface="+mn-lt"/>
                <a:cs typeface="+mn-lt"/>
              </a:rPr>
              <a:t>: </a:t>
            </a:r>
            <a:r>
              <a:rPr lang="en-US" err="1">
                <a:ea typeface="+mn-lt"/>
                <a:cs typeface="+mn-lt"/>
              </a:rPr>
              <a:t>privatnost</a:t>
            </a:r>
            <a:r>
              <a:rPr lang="en-US">
                <a:ea typeface="+mn-lt"/>
                <a:cs typeface="+mn-lt"/>
              </a:rPr>
              <a:t>, </a:t>
            </a:r>
            <a:r>
              <a:rPr lang="en-US" err="1">
                <a:ea typeface="+mn-lt"/>
                <a:cs typeface="+mn-lt"/>
              </a:rPr>
              <a:t>utjecaj</a:t>
            </a:r>
            <a:r>
              <a:rPr lang="en-US">
                <a:ea typeface="+mn-lt"/>
                <a:cs typeface="+mn-lt"/>
              </a:rPr>
              <a:t> AI, </a:t>
            </a:r>
            <a:r>
              <a:rPr lang="en-US" err="1">
                <a:ea typeface="+mn-lt"/>
                <a:cs typeface="+mn-lt"/>
              </a:rPr>
              <a:t>društvene</a:t>
            </a:r>
            <a:r>
              <a:rPr lang="en-US">
                <a:ea typeface="+mn-lt"/>
                <a:cs typeface="+mn-lt"/>
              </a:rPr>
              <a:t> </a:t>
            </a:r>
            <a:r>
              <a:rPr lang="en-US" err="1">
                <a:ea typeface="+mn-lt"/>
                <a:cs typeface="+mn-lt"/>
              </a:rPr>
              <a:t>posljedice</a:t>
            </a:r>
            <a:endParaRPr lang="en-US" err="1"/>
          </a:p>
          <a:p>
            <a:r>
              <a:rPr lang="en-US" err="1">
                <a:ea typeface="+mn-lt"/>
                <a:cs typeface="+mn-lt"/>
              </a:rPr>
              <a:t>organizirati</a:t>
            </a:r>
            <a:r>
              <a:rPr lang="en-US">
                <a:ea typeface="+mn-lt"/>
                <a:cs typeface="+mn-lt"/>
              </a:rPr>
              <a:t> debate </a:t>
            </a:r>
            <a:r>
              <a:rPr lang="en-US" err="1">
                <a:ea typeface="+mn-lt"/>
                <a:cs typeface="+mn-lt"/>
              </a:rPr>
              <a:t>i</a:t>
            </a:r>
            <a:r>
              <a:rPr lang="en-US">
                <a:ea typeface="+mn-lt"/>
                <a:cs typeface="+mn-lt"/>
              </a:rPr>
              <a:t> </a:t>
            </a:r>
            <a:r>
              <a:rPr lang="en-US" err="1">
                <a:ea typeface="+mn-lt"/>
                <a:cs typeface="+mn-lt"/>
              </a:rPr>
              <a:t>sučeljavanja</a:t>
            </a:r>
            <a:endParaRPr lang="en-US" err="1"/>
          </a:p>
          <a:p>
            <a:pPr marL="0" indent="0">
              <a:buNone/>
            </a:pPr>
            <a:endParaRPr lang="en-US"/>
          </a:p>
          <a:p>
            <a:endParaRPr lang="en-US"/>
          </a:p>
        </p:txBody>
      </p:sp>
      <p:sp>
        <p:nvSpPr>
          <p:cNvPr id="4" name="Date Placeholder 3">
            <a:extLst>
              <a:ext uri="{FF2B5EF4-FFF2-40B4-BE49-F238E27FC236}">
                <a16:creationId xmlns:a16="http://schemas.microsoft.com/office/drawing/2014/main" id="{B1DFC694-C828-D366-F4FF-33A60747311A}"/>
              </a:ext>
            </a:extLst>
          </p:cNvPr>
          <p:cNvSpPr>
            <a:spLocks noGrp="1"/>
          </p:cNvSpPr>
          <p:nvPr>
            <p:ph type="dt" sz="half" idx="10"/>
          </p:nvPr>
        </p:nvSpPr>
        <p:spPr/>
        <p:txBody>
          <a:bodyPr/>
          <a:lstStyle/>
          <a:p>
            <a:fld id="{D8BA6B9F-A456-4C59-81B8-001B16D950DD}" type="datetime1">
              <a:t>11/21/2025</a:t>
            </a:fld>
            <a:endParaRPr lang="en-US"/>
          </a:p>
        </p:txBody>
      </p:sp>
    </p:spTree>
    <p:extLst>
      <p:ext uri="{BB962C8B-B14F-4D97-AF65-F5344CB8AC3E}">
        <p14:creationId xmlns:p14="http://schemas.microsoft.com/office/powerpoint/2010/main" val="3555064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19C9-FEAD-458B-B463-F16717D78D9D}"/>
              </a:ext>
            </a:extLst>
          </p:cNvPr>
          <p:cNvSpPr>
            <a:spLocks noGrp="1"/>
          </p:cNvSpPr>
          <p:nvPr>
            <p:ph type="title"/>
          </p:nvPr>
        </p:nvSpPr>
        <p:spPr/>
        <p:txBody>
          <a:bodyPr>
            <a:normAutofit fontScale="90000"/>
          </a:bodyPr>
          <a:lstStyle/>
          <a:p>
            <a:r>
              <a:rPr lang="en-US">
                <a:ea typeface="+mj-lt"/>
                <a:cs typeface="+mj-lt"/>
              </a:rPr>
              <a:t>CARNET: </a:t>
            </a:r>
            <a:r>
              <a:rPr lang="en-US" err="1">
                <a:ea typeface="+mj-lt"/>
                <a:cs typeface="+mj-lt"/>
              </a:rPr>
              <a:t>Sustavna</a:t>
            </a:r>
            <a:r>
              <a:rPr lang="en-US">
                <a:ea typeface="+mj-lt"/>
                <a:cs typeface="+mj-lt"/>
              </a:rPr>
              <a:t> </a:t>
            </a:r>
            <a:r>
              <a:rPr lang="en-US" err="1">
                <a:ea typeface="+mj-lt"/>
                <a:cs typeface="+mj-lt"/>
              </a:rPr>
              <a:t>podrška</a:t>
            </a:r>
            <a:r>
              <a:rPr lang="en-US">
                <a:ea typeface="+mj-lt"/>
                <a:cs typeface="+mj-lt"/>
              </a:rPr>
              <a:t> </a:t>
            </a:r>
            <a:r>
              <a:rPr lang="en-US" err="1">
                <a:ea typeface="+mj-lt"/>
                <a:cs typeface="+mj-lt"/>
              </a:rPr>
              <a:t>nastavnicima</a:t>
            </a:r>
            <a:r>
              <a:rPr lang="en-US">
                <a:ea typeface="+mj-lt"/>
                <a:cs typeface="+mj-lt"/>
              </a:rPr>
              <a:t> </a:t>
            </a:r>
            <a:r>
              <a:rPr lang="en-US" err="1">
                <a:ea typeface="+mj-lt"/>
                <a:cs typeface="+mj-lt"/>
              </a:rPr>
              <a:t>i</a:t>
            </a:r>
            <a:r>
              <a:rPr lang="en-US">
                <a:ea typeface="+mj-lt"/>
                <a:cs typeface="+mj-lt"/>
              </a:rPr>
              <a:t> </a:t>
            </a:r>
            <a:r>
              <a:rPr lang="en-US" err="1">
                <a:ea typeface="+mj-lt"/>
                <a:cs typeface="+mj-lt"/>
              </a:rPr>
              <a:t>tehnički</a:t>
            </a:r>
            <a:r>
              <a:rPr lang="en-US">
                <a:ea typeface="+mj-lt"/>
                <a:cs typeface="+mj-lt"/>
              </a:rPr>
              <a:t> </a:t>
            </a:r>
            <a:r>
              <a:rPr lang="en-US" err="1">
                <a:ea typeface="+mj-lt"/>
                <a:cs typeface="+mj-lt"/>
              </a:rPr>
              <a:t>preduvjeti</a:t>
            </a:r>
            <a:endParaRPr lang="en-US" err="1"/>
          </a:p>
        </p:txBody>
      </p:sp>
      <p:sp>
        <p:nvSpPr>
          <p:cNvPr id="3" name="Content Placeholder 2">
            <a:extLst>
              <a:ext uri="{FF2B5EF4-FFF2-40B4-BE49-F238E27FC236}">
                <a16:creationId xmlns:a16="http://schemas.microsoft.com/office/drawing/2014/main" id="{067D27CC-3C35-969D-7132-30D9FDDA4502}"/>
              </a:ext>
            </a:extLst>
          </p:cNvPr>
          <p:cNvSpPr>
            <a:spLocks noGrp="1"/>
          </p:cNvSpPr>
          <p:nvPr>
            <p:ph idx="1"/>
          </p:nvPr>
        </p:nvSpPr>
        <p:spPr/>
        <p:txBody>
          <a:bodyPr vert="horz" lIns="91440" tIns="45720" rIns="91440" bIns="45720" rtlCol="0" anchor="t">
            <a:normAutofit fontScale="70000" lnSpcReduction="20000"/>
          </a:bodyPr>
          <a:lstStyle/>
          <a:p>
            <a:r>
              <a:rPr lang="en-US" b="1" err="1">
                <a:ea typeface="+mn-lt"/>
                <a:cs typeface="+mn-lt"/>
              </a:rPr>
              <a:t>Temeljna</a:t>
            </a:r>
            <a:r>
              <a:rPr lang="en-US" b="1">
                <a:ea typeface="+mn-lt"/>
                <a:cs typeface="+mn-lt"/>
              </a:rPr>
              <a:t> </a:t>
            </a:r>
            <a:r>
              <a:rPr lang="en-US" b="1" err="1">
                <a:ea typeface="+mn-lt"/>
                <a:cs typeface="+mn-lt"/>
              </a:rPr>
              <a:t>ideja</a:t>
            </a:r>
            <a:r>
              <a:rPr lang="en-US" b="1">
                <a:ea typeface="+mn-lt"/>
                <a:cs typeface="+mn-lt"/>
              </a:rPr>
              <a:t>:</a:t>
            </a:r>
            <a:r>
              <a:rPr lang="en-US">
                <a:ea typeface="+mn-lt"/>
                <a:cs typeface="+mn-lt"/>
              </a:rPr>
              <a:t> </a:t>
            </a:r>
            <a:r>
              <a:rPr lang="en-US" err="1">
                <a:ea typeface="+mn-lt"/>
                <a:cs typeface="+mn-lt"/>
              </a:rPr>
              <a:t>Učinkovita</a:t>
            </a:r>
            <a:r>
              <a:rPr lang="en-US">
                <a:ea typeface="+mn-lt"/>
                <a:cs typeface="+mn-lt"/>
              </a:rPr>
              <a:t> </a:t>
            </a:r>
            <a:r>
              <a:rPr lang="en-US" err="1">
                <a:ea typeface="+mn-lt"/>
                <a:cs typeface="+mn-lt"/>
              </a:rPr>
              <a:t>provedba</a:t>
            </a:r>
            <a:r>
              <a:rPr lang="en-US">
                <a:ea typeface="+mn-lt"/>
                <a:cs typeface="+mn-lt"/>
              </a:rPr>
              <a:t> </a:t>
            </a:r>
            <a:r>
              <a:rPr lang="en-US" err="1">
                <a:ea typeface="+mn-lt"/>
                <a:cs typeface="+mn-lt"/>
              </a:rPr>
              <a:t>ovisi</a:t>
            </a:r>
            <a:r>
              <a:rPr lang="en-US">
                <a:ea typeface="+mn-lt"/>
                <a:cs typeface="+mn-lt"/>
              </a:rPr>
              <a:t> o </a:t>
            </a:r>
            <a:r>
              <a:rPr lang="en-US" err="1">
                <a:ea typeface="+mn-lt"/>
                <a:cs typeface="+mn-lt"/>
              </a:rPr>
              <a:t>infrastrukturi</a:t>
            </a:r>
            <a:r>
              <a:rPr lang="en-US">
                <a:ea typeface="+mn-lt"/>
                <a:cs typeface="+mn-lt"/>
              </a:rPr>
              <a:t> </a:t>
            </a:r>
            <a:r>
              <a:rPr lang="en-US" err="1">
                <a:ea typeface="+mn-lt"/>
                <a:cs typeface="+mn-lt"/>
              </a:rPr>
              <a:t>i</a:t>
            </a:r>
            <a:r>
              <a:rPr lang="en-US">
                <a:ea typeface="+mn-lt"/>
                <a:cs typeface="+mn-lt"/>
              </a:rPr>
              <a:t> </a:t>
            </a:r>
            <a:r>
              <a:rPr lang="en-US" err="1">
                <a:ea typeface="+mn-lt"/>
                <a:cs typeface="+mn-lt"/>
              </a:rPr>
              <a:t>podršci</a:t>
            </a:r>
            <a:r>
              <a:rPr lang="en-US">
                <a:ea typeface="+mn-lt"/>
                <a:cs typeface="+mn-lt"/>
              </a:rPr>
              <a:t>.</a:t>
            </a:r>
            <a:endParaRPr lang="en-US"/>
          </a:p>
          <a:p>
            <a:r>
              <a:rPr lang="en-US" b="1" err="1">
                <a:ea typeface="+mn-lt"/>
                <a:cs typeface="+mn-lt"/>
              </a:rPr>
              <a:t>Preporuke</a:t>
            </a:r>
            <a:r>
              <a:rPr lang="en-US" b="1">
                <a:ea typeface="+mn-lt"/>
                <a:cs typeface="+mn-lt"/>
              </a:rPr>
              <a:t>:</a:t>
            </a:r>
            <a:endParaRPr lang="en-US"/>
          </a:p>
          <a:p>
            <a:r>
              <a:rPr lang="en-US" err="1">
                <a:ea typeface="+mn-lt"/>
                <a:cs typeface="+mn-lt"/>
              </a:rPr>
              <a:t>razvijati</a:t>
            </a:r>
            <a:r>
              <a:rPr lang="en-US">
                <a:ea typeface="+mn-lt"/>
                <a:cs typeface="+mn-lt"/>
              </a:rPr>
              <a:t> </a:t>
            </a:r>
            <a:r>
              <a:rPr lang="en-US" err="1">
                <a:ea typeface="+mn-lt"/>
                <a:cs typeface="+mn-lt"/>
              </a:rPr>
              <a:t>repozitorij</a:t>
            </a:r>
            <a:r>
              <a:rPr lang="en-US">
                <a:ea typeface="+mn-lt"/>
                <a:cs typeface="+mn-lt"/>
              </a:rPr>
              <a:t> </a:t>
            </a:r>
            <a:r>
              <a:rPr lang="en-US" err="1">
                <a:ea typeface="+mn-lt"/>
                <a:cs typeface="+mn-lt"/>
              </a:rPr>
              <a:t>digitalnih</a:t>
            </a:r>
            <a:r>
              <a:rPr lang="en-US">
                <a:ea typeface="+mn-lt"/>
                <a:cs typeface="+mn-lt"/>
              </a:rPr>
              <a:t> </a:t>
            </a:r>
            <a:r>
              <a:rPr lang="en-US" err="1">
                <a:ea typeface="+mn-lt"/>
                <a:cs typeface="+mn-lt"/>
              </a:rPr>
              <a:t>sadržaja</a:t>
            </a:r>
            <a:r>
              <a:rPr lang="en-US">
                <a:ea typeface="+mn-lt"/>
                <a:cs typeface="+mn-lt"/>
              </a:rPr>
              <a:t> </a:t>
            </a:r>
            <a:r>
              <a:rPr lang="en-US" err="1">
                <a:ea typeface="+mn-lt"/>
                <a:cs typeface="+mn-lt"/>
              </a:rPr>
              <a:t>na</a:t>
            </a:r>
            <a:r>
              <a:rPr lang="en-US">
                <a:ea typeface="+mn-lt"/>
                <a:cs typeface="+mn-lt"/>
              </a:rPr>
              <a:t> </a:t>
            </a:r>
            <a:r>
              <a:rPr lang="en-US" err="1">
                <a:ea typeface="+mn-lt"/>
                <a:cs typeface="+mn-lt"/>
              </a:rPr>
              <a:t>Edutoriju</a:t>
            </a:r>
            <a:endParaRPr lang="en-US" err="1"/>
          </a:p>
          <a:p>
            <a:r>
              <a:rPr lang="en-US" err="1">
                <a:ea typeface="+mn-lt"/>
                <a:cs typeface="+mn-lt"/>
              </a:rPr>
              <a:t>osigurati</a:t>
            </a:r>
            <a:r>
              <a:rPr lang="en-US">
                <a:ea typeface="+mn-lt"/>
                <a:cs typeface="+mn-lt"/>
              </a:rPr>
              <a:t> </a:t>
            </a:r>
            <a:r>
              <a:rPr lang="en-US" err="1">
                <a:ea typeface="+mn-lt"/>
                <a:cs typeface="+mn-lt"/>
              </a:rPr>
              <a:t>dostupnost</a:t>
            </a:r>
            <a:r>
              <a:rPr lang="en-US">
                <a:ea typeface="+mn-lt"/>
                <a:cs typeface="+mn-lt"/>
              </a:rPr>
              <a:t> alata kroz AAI/Office 365</a:t>
            </a:r>
            <a:endParaRPr lang="en-US"/>
          </a:p>
          <a:p>
            <a:r>
              <a:rPr lang="en-US" err="1">
                <a:ea typeface="+mn-lt"/>
                <a:cs typeface="+mn-lt"/>
              </a:rPr>
              <a:t>kontinuirano</a:t>
            </a:r>
            <a:r>
              <a:rPr lang="en-US">
                <a:ea typeface="+mn-lt"/>
                <a:cs typeface="+mn-lt"/>
              </a:rPr>
              <a:t> </a:t>
            </a:r>
            <a:r>
              <a:rPr lang="en-US" err="1">
                <a:ea typeface="+mn-lt"/>
                <a:cs typeface="+mn-lt"/>
              </a:rPr>
              <a:t>ažurirati</a:t>
            </a:r>
            <a:r>
              <a:rPr lang="en-US">
                <a:ea typeface="+mn-lt"/>
                <a:cs typeface="+mn-lt"/>
              </a:rPr>
              <a:t> </a:t>
            </a:r>
            <a:r>
              <a:rPr lang="en-US" err="1">
                <a:ea typeface="+mn-lt"/>
                <a:cs typeface="+mn-lt"/>
              </a:rPr>
              <a:t>sadržaje</a:t>
            </a:r>
            <a:r>
              <a:rPr lang="en-US">
                <a:ea typeface="+mn-lt"/>
                <a:cs typeface="+mn-lt"/>
              </a:rPr>
              <a:t> zbog brzog razvoja AI-a</a:t>
            </a:r>
            <a:endParaRPr lang="en-US"/>
          </a:p>
          <a:p>
            <a:r>
              <a:rPr lang="en-US" err="1">
                <a:ea typeface="+mn-lt"/>
                <a:cs typeface="+mn-lt"/>
              </a:rPr>
              <a:t>osnažiti</a:t>
            </a:r>
            <a:r>
              <a:rPr lang="en-US">
                <a:ea typeface="+mn-lt"/>
                <a:cs typeface="+mn-lt"/>
              </a:rPr>
              <a:t> </a:t>
            </a:r>
            <a:r>
              <a:rPr lang="en-US" err="1">
                <a:ea typeface="+mn-lt"/>
                <a:cs typeface="+mn-lt"/>
              </a:rPr>
              <a:t>zajednicu</a:t>
            </a:r>
            <a:r>
              <a:rPr lang="en-US">
                <a:ea typeface="+mn-lt"/>
                <a:cs typeface="+mn-lt"/>
              </a:rPr>
              <a:t> </a:t>
            </a:r>
            <a:r>
              <a:rPr lang="en-US" err="1">
                <a:ea typeface="+mn-lt"/>
                <a:cs typeface="+mn-lt"/>
              </a:rPr>
              <a:t>praktičara</a:t>
            </a:r>
            <a:r>
              <a:rPr lang="en-US">
                <a:ea typeface="+mn-lt"/>
                <a:cs typeface="+mn-lt"/>
              </a:rPr>
              <a:t> </a:t>
            </a:r>
            <a:r>
              <a:rPr lang="en-US" err="1">
                <a:ea typeface="+mn-lt"/>
                <a:cs typeface="+mn-lt"/>
              </a:rPr>
              <a:t>i</a:t>
            </a:r>
            <a:r>
              <a:rPr lang="en-US">
                <a:ea typeface="+mn-lt"/>
                <a:cs typeface="+mn-lt"/>
              </a:rPr>
              <a:t> </a:t>
            </a:r>
            <a:r>
              <a:rPr lang="en-US" err="1">
                <a:ea typeface="+mn-lt"/>
                <a:cs typeface="+mn-lt"/>
              </a:rPr>
              <a:t>kritičko</a:t>
            </a:r>
            <a:r>
              <a:rPr lang="en-US">
                <a:ea typeface="+mn-lt"/>
                <a:cs typeface="+mn-lt"/>
              </a:rPr>
              <a:t> </a:t>
            </a:r>
            <a:r>
              <a:rPr lang="en-US" err="1">
                <a:ea typeface="+mn-lt"/>
                <a:cs typeface="+mn-lt"/>
              </a:rPr>
              <a:t>prijateljstvo</a:t>
            </a:r>
            <a:endParaRPr lang="en-US" err="1"/>
          </a:p>
          <a:p>
            <a:r>
              <a:rPr lang="en-US" err="1">
                <a:ea typeface="+mn-lt"/>
                <a:cs typeface="+mn-lt"/>
              </a:rPr>
              <a:t>organizirati</a:t>
            </a:r>
            <a:r>
              <a:rPr lang="en-US">
                <a:ea typeface="+mn-lt"/>
                <a:cs typeface="+mn-lt"/>
              </a:rPr>
              <a:t> </a:t>
            </a:r>
            <a:r>
              <a:rPr lang="en-US" err="1">
                <a:ea typeface="+mn-lt"/>
                <a:cs typeface="+mn-lt"/>
              </a:rPr>
              <a:t>jasne</a:t>
            </a:r>
            <a:r>
              <a:rPr lang="en-US">
                <a:ea typeface="+mn-lt"/>
                <a:cs typeface="+mn-lt"/>
              </a:rPr>
              <a:t> </a:t>
            </a:r>
            <a:r>
              <a:rPr lang="en-US" err="1">
                <a:ea typeface="+mn-lt"/>
                <a:cs typeface="+mn-lt"/>
              </a:rPr>
              <a:t>upute</a:t>
            </a:r>
            <a:r>
              <a:rPr lang="en-US">
                <a:ea typeface="+mn-lt"/>
                <a:cs typeface="+mn-lt"/>
              </a:rPr>
              <a:t>, </a:t>
            </a:r>
            <a:r>
              <a:rPr lang="en-US" err="1">
                <a:ea typeface="+mn-lt"/>
                <a:cs typeface="+mn-lt"/>
              </a:rPr>
              <a:t>vodiče</a:t>
            </a:r>
            <a:r>
              <a:rPr lang="en-US">
                <a:ea typeface="+mn-lt"/>
                <a:cs typeface="+mn-lt"/>
              </a:rPr>
              <a:t> </a:t>
            </a:r>
            <a:r>
              <a:rPr lang="en-US" err="1">
                <a:ea typeface="+mn-lt"/>
                <a:cs typeface="+mn-lt"/>
              </a:rPr>
              <a:t>i</a:t>
            </a:r>
            <a:r>
              <a:rPr lang="en-US">
                <a:ea typeface="+mn-lt"/>
                <a:cs typeface="+mn-lt"/>
              </a:rPr>
              <a:t> </a:t>
            </a:r>
            <a:r>
              <a:rPr lang="en-US" err="1">
                <a:ea typeface="+mn-lt"/>
                <a:cs typeface="+mn-lt"/>
              </a:rPr>
              <a:t>primjere</a:t>
            </a:r>
            <a:r>
              <a:rPr lang="en-US">
                <a:ea typeface="+mn-lt"/>
                <a:cs typeface="+mn-lt"/>
              </a:rPr>
              <a:t> </a:t>
            </a:r>
            <a:r>
              <a:rPr lang="en-US" err="1">
                <a:ea typeface="+mn-lt"/>
                <a:cs typeface="+mn-lt"/>
              </a:rPr>
              <a:t>dobre</a:t>
            </a:r>
            <a:r>
              <a:rPr lang="en-US">
                <a:ea typeface="+mn-lt"/>
                <a:cs typeface="+mn-lt"/>
              </a:rPr>
              <a:t> </a:t>
            </a:r>
            <a:r>
              <a:rPr lang="en-US" err="1">
                <a:ea typeface="+mn-lt"/>
                <a:cs typeface="+mn-lt"/>
              </a:rPr>
              <a:t>prakse</a:t>
            </a:r>
            <a:endParaRPr lang="en-US" err="1"/>
          </a:p>
          <a:p>
            <a:r>
              <a:rPr lang="en-US" err="1">
                <a:ea typeface="+mn-lt"/>
                <a:cs typeface="+mn-lt"/>
              </a:rPr>
              <a:t>rješavati</a:t>
            </a:r>
            <a:r>
              <a:rPr lang="en-US">
                <a:ea typeface="+mn-lt"/>
                <a:cs typeface="+mn-lt"/>
              </a:rPr>
              <a:t> </a:t>
            </a:r>
            <a:r>
              <a:rPr lang="en-US" err="1">
                <a:ea typeface="+mn-lt"/>
                <a:cs typeface="+mn-lt"/>
              </a:rPr>
              <a:t>tehničke</a:t>
            </a:r>
            <a:r>
              <a:rPr lang="en-US">
                <a:ea typeface="+mn-lt"/>
                <a:cs typeface="+mn-lt"/>
              </a:rPr>
              <a:t> </a:t>
            </a:r>
            <a:r>
              <a:rPr lang="en-US" err="1">
                <a:ea typeface="+mn-lt"/>
                <a:cs typeface="+mn-lt"/>
              </a:rPr>
              <a:t>prepreke</a:t>
            </a:r>
            <a:r>
              <a:rPr lang="en-US">
                <a:ea typeface="+mn-lt"/>
                <a:cs typeface="+mn-lt"/>
              </a:rPr>
              <a:t> (sigurnosne postavke, ograničenja domena, nedostatak opreme)</a:t>
            </a:r>
            <a:endParaRPr lang="en-US"/>
          </a:p>
          <a:p>
            <a:endParaRPr lang="en-US"/>
          </a:p>
        </p:txBody>
      </p:sp>
      <p:sp>
        <p:nvSpPr>
          <p:cNvPr id="4" name="Date Placeholder 3">
            <a:extLst>
              <a:ext uri="{FF2B5EF4-FFF2-40B4-BE49-F238E27FC236}">
                <a16:creationId xmlns:a16="http://schemas.microsoft.com/office/drawing/2014/main" id="{069B57AD-5457-DC01-39A2-96C5797384EC}"/>
              </a:ext>
            </a:extLst>
          </p:cNvPr>
          <p:cNvSpPr>
            <a:spLocks noGrp="1"/>
          </p:cNvSpPr>
          <p:nvPr>
            <p:ph type="dt" sz="half" idx="10"/>
          </p:nvPr>
        </p:nvSpPr>
        <p:spPr/>
        <p:txBody>
          <a:bodyPr/>
          <a:lstStyle/>
          <a:p>
            <a:fld id="{E2E65A7A-2315-42D8-8126-7AE063D69F01}" type="datetime1">
              <a:t>11/21/2025</a:t>
            </a:fld>
            <a:endParaRPr lang="en-US"/>
          </a:p>
        </p:txBody>
      </p:sp>
    </p:spTree>
    <p:extLst>
      <p:ext uri="{BB962C8B-B14F-4D97-AF65-F5344CB8AC3E}">
        <p14:creationId xmlns:p14="http://schemas.microsoft.com/office/powerpoint/2010/main" val="174488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6136-17F2-CF4C-6FEE-9D093758F4CC}"/>
              </a:ext>
            </a:extLst>
          </p:cNvPr>
          <p:cNvSpPr>
            <a:spLocks noGrp="1"/>
          </p:cNvSpPr>
          <p:nvPr>
            <p:ph type="title"/>
          </p:nvPr>
        </p:nvSpPr>
        <p:spPr/>
        <p:txBody>
          <a:bodyPr/>
          <a:lstStyle/>
          <a:p>
            <a:r>
              <a:rPr lang="en-US" err="1"/>
              <a:t>Što</a:t>
            </a:r>
            <a:r>
              <a:rPr lang="en-US"/>
              <a:t> </a:t>
            </a:r>
            <a:r>
              <a:rPr lang="en-US" err="1"/>
              <a:t>dalje</a:t>
            </a:r>
            <a:r>
              <a:rPr lang="en-US"/>
              <a:t>?</a:t>
            </a:r>
          </a:p>
        </p:txBody>
      </p:sp>
      <p:sp>
        <p:nvSpPr>
          <p:cNvPr id="3" name="Content Placeholder 2">
            <a:extLst>
              <a:ext uri="{FF2B5EF4-FFF2-40B4-BE49-F238E27FC236}">
                <a16:creationId xmlns:a16="http://schemas.microsoft.com/office/drawing/2014/main" id="{08819284-A1BD-37B6-3254-ED710A68AB3E}"/>
              </a:ext>
            </a:extLst>
          </p:cNvPr>
          <p:cNvSpPr>
            <a:spLocks noGrp="1"/>
          </p:cNvSpPr>
          <p:nvPr>
            <p:ph idx="1"/>
          </p:nvPr>
        </p:nvSpPr>
        <p:spPr/>
        <p:txBody>
          <a:bodyPr vert="horz" lIns="91440" tIns="45720" rIns="91440" bIns="45720" rtlCol="0" anchor="t">
            <a:normAutofit/>
          </a:bodyPr>
          <a:lstStyle/>
          <a:p>
            <a:r>
              <a:rPr lang="en-US" err="1"/>
              <a:t>Uređivanje</a:t>
            </a:r>
            <a:r>
              <a:rPr lang="en-US"/>
              <a:t> </a:t>
            </a:r>
            <a:r>
              <a:rPr lang="en-US" err="1"/>
              <a:t>završnih</a:t>
            </a:r>
            <a:r>
              <a:rPr lang="en-US"/>
              <a:t> </a:t>
            </a:r>
            <a:r>
              <a:rPr lang="en-US" err="1"/>
              <a:t>izvještaja</a:t>
            </a:r>
            <a:r>
              <a:rPr lang="en-US"/>
              <a:t> </a:t>
            </a:r>
            <a:r>
              <a:rPr lang="en-US" err="1"/>
              <a:t>akcijskog</a:t>
            </a:r>
            <a:r>
              <a:rPr lang="en-US"/>
              <a:t> </a:t>
            </a:r>
            <a:r>
              <a:rPr lang="en-US" err="1"/>
              <a:t>istraživanja</a:t>
            </a:r>
            <a:r>
              <a:rPr lang="en-US"/>
              <a:t> </a:t>
            </a:r>
            <a:r>
              <a:rPr lang="en-US" err="1"/>
              <a:t>eksperimentalne</a:t>
            </a:r>
            <a:r>
              <a:rPr lang="en-US"/>
              <a:t> </a:t>
            </a:r>
            <a:r>
              <a:rPr lang="en-US" err="1"/>
              <a:t>primjene</a:t>
            </a:r>
            <a:r>
              <a:rPr lang="en-US"/>
              <a:t> </a:t>
            </a:r>
            <a:r>
              <a:rPr lang="en-US" err="1"/>
              <a:t>kurikula</a:t>
            </a:r>
            <a:endParaRPr lang="en-US"/>
          </a:p>
          <a:p>
            <a:r>
              <a:rPr lang="en-US"/>
              <a:t>Analiza </a:t>
            </a:r>
            <a:r>
              <a:rPr lang="en-US" err="1"/>
              <a:t>istraživačkih</a:t>
            </a:r>
            <a:r>
              <a:rPr lang="en-US"/>
              <a:t> </a:t>
            </a:r>
            <a:r>
              <a:rPr lang="en-US" err="1"/>
              <a:t>dnevnika</a:t>
            </a:r>
            <a:r>
              <a:rPr lang="en-US"/>
              <a:t> </a:t>
            </a:r>
            <a:r>
              <a:rPr lang="en-US" err="1"/>
              <a:t>i</a:t>
            </a:r>
            <a:r>
              <a:rPr lang="en-US"/>
              <a:t> </a:t>
            </a:r>
            <a:r>
              <a:rPr lang="en-US" err="1"/>
              <a:t>priprema</a:t>
            </a:r>
            <a:r>
              <a:rPr lang="en-US"/>
              <a:t> </a:t>
            </a:r>
            <a:r>
              <a:rPr lang="en-US" err="1"/>
              <a:t>preporuka</a:t>
            </a:r>
            <a:r>
              <a:rPr lang="en-US"/>
              <a:t> </a:t>
            </a:r>
            <a:r>
              <a:rPr lang="en-US" err="1"/>
              <a:t>zaizradu</a:t>
            </a:r>
            <a:r>
              <a:rPr lang="en-US"/>
              <a:t> </a:t>
            </a:r>
            <a:r>
              <a:rPr lang="en-US" err="1"/>
              <a:t>digitalnih</a:t>
            </a:r>
            <a:r>
              <a:rPr lang="en-US"/>
              <a:t> </a:t>
            </a:r>
            <a:r>
              <a:rPr lang="en-US" err="1"/>
              <a:t>obrazovnih</a:t>
            </a:r>
            <a:r>
              <a:rPr lang="en-US"/>
              <a:t> </a:t>
            </a:r>
            <a:r>
              <a:rPr lang="en-US" err="1"/>
              <a:t>sadržaja</a:t>
            </a:r>
            <a:endParaRPr lang="en-US"/>
          </a:p>
          <a:p>
            <a:r>
              <a:rPr lang="en-US"/>
              <a:t>II </a:t>
            </a:r>
            <a:r>
              <a:rPr lang="en-US" err="1"/>
              <a:t>ciklus</a:t>
            </a:r>
            <a:r>
              <a:rPr lang="en-US"/>
              <a:t> </a:t>
            </a:r>
            <a:r>
              <a:rPr lang="en-US" err="1"/>
              <a:t>akcijskog</a:t>
            </a:r>
            <a:r>
              <a:rPr lang="en-US"/>
              <a:t> </a:t>
            </a:r>
            <a:r>
              <a:rPr lang="en-US" err="1"/>
              <a:t>istraživanja</a:t>
            </a:r>
            <a:r>
              <a:rPr lang="en-US"/>
              <a:t> (2025./2026.)</a:t>
            </a:r>
          </a:p>
          <a:p>
            <a:r>
              <a:rPr lang="en-US" err="1"/>
              <a:t>Edukativni</a:t>
            </a:r>
            <a:r>
              <a:rPr lang="en-US"/>
              <a:t> </a:t>
            </a:r>
            <a:r>
              <a:rPr lang="en-US" err="1"/>
              <a:t>ciklus</a:t>
            </a:r>
            <a:r>
              <a:rPr lang="en-US"/>
              <a:t> "</a:t>
            </a:r>
            <a:r>
              <a:rPr lang="en-US" err="1"/>
              <a:t>Nastavnici</a:t>
            </a:r>
            <a:r>
              <a:rPr lang="en-US"/>
              <a:t> za </a:t>
            </a:r>
            <a:r>
              <a:rPr lang="en-US" err="1"/>
              <a:t>nastavnike</a:t>
            </a:r>
            <a:r>
              <a:rPr lang="en-US"/>
              <a:t>"</a:t>
            </a:r>
          </a:p>
          <a:p>
            <a:pPr marL="0" indent="0">
              <a:buNone/>
            </a:pPr>
            <a:endParaRPr lang="en-US"/>
          </a:p>
        </p:txBody>
      </p:sp>
      <p:sp>
        <p:nvSpPr>
          <p:cNvPr id="4" name="Date Placeholder 3">
            <a:extLst>
              <a:ext uri="{FF2B5EF4-FFF2-40B4-BE49-F238E27FC236}">
                <a16:creationId xmlns:a16="http://schemas.microsoft.com/office/drawing/2014/main" id="{9BC525E8-2F9E-EF75-608C-74576AE01686}"/>
              </a:ext>
            </a:extLst>
          </p:cNvPr>
          <p:cNvSpPr>
            <a:spLocks noGrp="1"/>
          </p:cNvSpPr>
          <p:nvPr>
            <p:ph type="dt" sz="half" idx="10"/>
          </p:nvPr>
        </p:nvSpPr>
        <p:spPr/>
        <p:txBody>
          <a:bodyPr/>
          <a:lstStyle/>
          <a:p>
            <a:fld id="{DFE8B670-563C-4D68-98C3-70512AFEEDC9}" type="datetime1">
              <a:t>11/21/2025</a:t>
            </a:fld>
            <a:endParaRPr lang="en-US"/>
          </a:p>
        </p:txBody>
      </p:sp>
    </p:spTree>
    <p:extLst>
      <p:ext uri="{BB962C8B-B14F-4D97-AF65-F5344CB8AC3E}">
        <p14:creationId xmlns:p14="http://schemas.microsoft.com/office/powerpoint/2010/main" val="3204420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27B197-5CC0-273F-77C0-759090B6337D}"/>
              </a:ext>
            </a:extLst>
          </p:cNvPr>
          <p:cNvSpPr>
            <a:spLocks noGrp="1"/>
          </p:cNvSpPr>
          <p:nvPr>
            <p:ph type="title"/>
          </p:nvPr>
        </p:nvSpPr>
        <p:spPr/>
        <p:txBody>
          <a:bodyPr>
            <a:normAutofit/>
          </a:bodyPr>
          <a:lstStyle/>
          <a:p>
            <a:r>
              <a:rPr lang="hr-HR" sz="2800"/>
              <a:t>Hvala na pažnji! :)</a:t>
            </a:r>
            <a:br>
              <a:rPr lang="hr-HR" sz="2800"/>
            </a:br>
            <a:br>
              <a:rPr lang="hr-HR" sz="2800"/>
            </a:br>
            <a:r>
              <a:rPr lang="hr-HR" sz="2800"/>
              <a:t>istrazivanja@carnet.hr</a:t>
            </a:r>
          </a:p>
        </p:txBody>
      </p:sp>
      <p:sp>
        <p:nvSpPr>
          <p:cNvPr id="7" name="Rezervirano mjesto datuma 6">
            <a:extLst>
              <a:ext uri="{FF2B5EF4-FFF2-40B4-BE49-F238E27FC236}">
                <a16:creationId xmlns:a16="http://schemas.microsoft.com/office/drawing/2014/main" id="{942CE2FD-3E3D-F17A-8A5F-6D23A8019382}"/>
              </a:ext>
            </a:extLst>
          </p:cNvPr>
          <p:cNvSpPr>
            <a:spLocks noGrp="1"/>
          </p:cNvSpPr>
          <p:nvPr>
            <p:ph type="dt" sz="half" idx="10"/>
          </p:nvPr>
        </p:nvSpPr>
        <p:spPr/>
        <p:txBody>
          <a:bodyPr/>
          <a:lstStyle/>
          <a:p>
            <a:fld id="{123A8A07-EFB0-4BB0-A21D-81D7B859DC7B}" type="datetime1">
              <a:t>11/21/2025</a:t>
            </a:fld>
            <a:endParaRPr lang="en-US"/>
          </a:p>
        </p:txBody>
      </p:sp>
    </p:spTree>
    <p:extLst>
      <p:ext uri="{BB962C8B-B14F-4D97-AF65-F5344CB8AC3E}">
        <p14:creationId xmlns:p14="http://schemas.microsoft.com/office/powerpoint/2010/main" val="278231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5137B9-7E52-1C9B-B805-454C2F1F2408}"/>
              </a:ext>
            </a:extLst>
          </p:cNvPr>
          <p:cNvSpPr>
            <a:spLocks noGrp="1"/>
          </p:cNvSpPr>
          <p:nvPr>
            <p:ph type="body" idx="1"/>
          </p:nvPr>
        </p:nvSpPr>
        <p:spPr>
          <a:xfrm>
            <a:off x="968291" y="643742"/>
            <a:ext cx="9080464" cy="823912"/>
          </a:xfrm>
        </p:spPr>
        <p:txBody>
          <a:bodyPr>
            <a:normAutofit fontScale="85000" lnSpcReduction="10000"/>
          </a:bodyPr>
          <a:lstStyle/>
          <a:p>
            <a:r>
              <a:rPr lang="en-US" sz="5200" b="0" err="1">
                <a:latin typeface="+mj-lt"/>
                <a:ea typeface="+mj-ea"/>
                <a:cs typeface="+mj-cs"/>
              </a:rPr>
              <a:t>Podaci</a:t>
            </a:r>
            <a:r>
              <a:rPr lang="en-US" sz="5200" b="0">
                <a:latin typeface="+mj-lt"/>
                <a:ea typeface="+mj-ea"/>
                <a:cs typeface="+mj-cs"/>
              </a:rPr>
              <a:t> </a:t>
            </a:r>
            <a:r>
              <a:rPr lang="en-US" sz="5200" b="0" err="1">
                <a:latin typeface="+mj-lt"/>
                <a:ea typeface="+mj-ea"/>
                <a:cs typeface="+mj-cs"/>
              </a:rPr>
              <a:t>iz</a:t>
            </a:r>
            <a:r>
              <a:rPr lang="en-US" sz="5200" b="0">
                <a:latin typeface="+mj-lt"/>
                <a:ea typeface="+mj-ea"/>
                <a:cs typeface="+mj-cs"/>
              </a:rPr>
              <a:t> </a:t>
            </a:r>
            <a:r>
              <a:rPr lang="en-US" sz="5200" b="0" err="1">
                <a:latin typeface="+mj-lt"/>
                <a:ea typeface="+mj-ea"/>
                <a:cs typeface="+mj-cs"/>
              </a:rPr>
              <a:t>kvantitativnog</a:t>
            </a:r>
            <a:r>
              <a:rPr lang="en-US" sz="5200" b="0">
                <a:latin typeface="+mj-lt"/>
                <a:ea typeface="+mj-ea"/>
                <a:cs typeface="+mj-cs"/>
              </a:rPr>
              <a:t> </a:t>
            </a:r>
            <a:r>
              <a:rPr lang="en-US" sz="5200" b="0" err="1">
                <a:latin typeface="+mj-lt"/>
                <a:ea typeface="+mj-ea"/>
                <a:cs typeface="+mj-cs"/>
              </a:rPr>
              <a:t>istraživanja</a:t>
            </a:r>
            <a:endParaRPr lang="en-US" sz="5200" b="0">
              <a:latin typeface="+mj-lt"/>
              <a:ea typeface="+mj-ea"/>
              <a:cs typeface="+mj-cs"/>
            </a:endParaRPr>
          </a:p>
        </p:txBody>
      </p:sp>
      <p:sp>
        <p:nvSpPr>
          <p:cNvPr id="4" name="Content Placeholder 3">
            <a:extLst>
              <a:ext uri="{FF2B5EF4-FFF2-40B4-BE49-F238E27FC236}">
                <a16:creationId xmlns:a16="http://schemas.microsoft.com/office/drawing/2014/main" id="{4C2364CC-DF4A-1248-A749-6EB7B482453A}"/>
              </a:ext>
            </a:extLst>
          </p:cNvPr>
          <p:cNvSpPr>
            <a:spLocks noGrp="1"/>
          </p:cNvSpPr>
          <p:nvPr>
            <p:ph sz="half" idx="2"/>
          </p:nvPr>
        </p:nvSpPr>
        <p:spPr>
          <a:xfrm>
            <a:off x="603299" y="2089503"/>
            <a:ext cx="3637879" cy="2968512"/>
          </a:xfrm>
        </p:spPr>
        <p:txBody>
          <a:bodyPr vert="horz" lIns="91440" tIns="45720" rIns="91440" bIns="45720" rtlCol="0" anchor="t">
            <a:normAutofit lnSpcReduction="10000"/>
          </a:bodyPr>
          <a:lstStyle/>
          <a:p>
            <a:r>
              <a:rPr lang="hr-HR" sz="2000"/>
              <a:t>upitnik – lipanj 2025.</a:t>
            </a:r>
            <a:endParaRPr lang="en-US" sz="2000"/>
          </a:p>
          <a:p>
            <a:r>
              <a:rPr lang="hr-HR" sz="2000"/>
              <a:t>34 pitanja temeljena na podacima iz akcijskog istraživanja i ranijeg upitnika iz ožujka 2025.</a:t>
            </a:r>
          </a:p>
          <a:p>
            <a:r>
              <a:rPr lang="hr-HR" sz="2000"/>
              <a:t>223 cjelovito ispunjena upitnika do 1. kolovoza 2025.</a:t>
            </a:r>
          </a:p>
        </p:txBody>
      </p:sp>
      <p:sp>
        <p:nvSpPr>
          <p:cNvPr id="7" name="Date Placeholder 6">
            <a:extLst>
              <a:ext uri="{FF2B5EF4-FFF2-40B4-BE49-F238E27FC236}">
                <a16:creationId xmlns:a16="http://schemas.microsoft.com/office/drawing/2014/main" id="{20B9D66A-ADB4-3273-8239-E202E8B448D0}"/>
              </a:ext>
            </a:extLst>
          </p:cNvPr>
          <p:cNvSpPr>
            <a:spLocks noGrp="1"/>
          </p:cNvSpPr>
          <p:nvPr>
            <p:ph type="dt" sz="half" idx="10"/>
          </p:nvPr>
        </p:nvSpPr>
        <p:spPr/>
        <p:txBody>
          <a:bodyPr/>
          <a:lstStyle/>
          <a:p>
            <a:fld id="{1035CE7A-A364-4453-A834-F929B66A6922}" type="datetime1">
              <a:rPr lang="en-US"/>
              <a:t>11/21/2025</a:t>
            </a:fld>
            <a:endParaRPr lang="en-US"/>
          </a:p>
        </p:txBody>
      </p:sp>
      <p:sp>
        <p:nvSpPr>
          <p:cNvPr id="2" name="TextBox 1">
            <a:extLst>
              <a:ext uri="{FF2B5EF4-FFF2-40B4-BE49-F238E27FC236}">
                <a16:creationId xmlns:a16="http://schemas.microsoft.com/office/drawing/2014/main" id="{EE6C9D23-D101-BB20-EB0D-B31CBA31CED0}"/>
              </a:ext>
            </a:extLst>
          </p:cNvPr>
          <p:cNvSpPr txBox="1"/>
          <p:nvPr/>
        </p:nvSpPr>
        <p:spPr>
          <a:xfrm>
            <a:off x="5244124" y="2087443"/>
            <a:ext cx="6422314"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600"/>
              <a:t>Teme u </a:t>
            </a:r>
            <a:r>
              <a:rPr lang="en-US" sz="1600" err="1"/>
              <a:t>upitniku</a:t>
            </a:r>
            <a:r>
              <a:rPr lang="en-US" sz="1600"/>
              <a:t>:</a:t>
            </a:r>
          </a:p>
          <a:p>
            <a:pPr marL="285750" indent="-285750">
              <a:lnSpc>
                <a:spcPct val="150000"/>
              </a:lnSpc>
              <a:buFont typeface="Arial"/>
              <a:buChar char="•"/>
            </a:pPr>
            <a:r>
              <a:rPr lang="en-US" sz="1600" err="1"/>
              <a:t>Osnovne</a:t>
            </a:r>
            <a:r>
              <a:rPr lang="en-US" sz="1600"/>
              <a:t> </a:t>
            </a:r>
            <a:r>
              <a:rPr lang="en-US" sz="1600" err="1"/>
              <a:t>informacije</a:t>
            </a:r>
            <a:r>
              <a:rPr lang="en-US" sz="1600"/>
              <a:t> o </a:t>
            </a:r>
            <a:r>
              <a:rPr lang="en-US" sz="1600" err="1"/>
              <a:t>provedbi</a:t>
            </a:r>
            <a:r>
              <a:rPr lang="en-US" sz="1600"/>
              <a:t> </a:t>
            </a:r>
            <a:r>
              <a:rPr lang="en-US" sz="1600" err="1"/>
              <a:t>kurikula</a:t>
            </a:r>
          </a:p>
          <a:p>
            <a:pPr marL="285750" indent="-285750">
              <a:lnSpc>
                <a:spcPct val="150000"/>
              </a:lnSpc>
              <a:buFont typeface="Arial"/>
              <a:buChar char="•"/>
            </a:pPr>
            <a:r>
              <a:rPr lang="en-US" sz="1600" err="1"/>
              <a:t>Aktivnosti</a:t>
            </a:r>
            <a:r>
              <a:rPr lang="en-US" sz="1600"/>
              <a:t> u </a:t>
            </a:r>
            <a:r>
              <a:rPr lang="en-US" sz="1600" err="1"/>
              <a:t>provedbi</a:t>
            </a:r>
            <a:r>
              <a:rPr lang="en-US" sz="1600"/>
              <a:t> </a:t>
            </a:r>
            <a:r>
              <a:rPr lang="en-US" sz="1600" err="1"/>
              <a:t>kurikula</a:t>
            </a:r>
            <a:r>
              <a:rPr lang="en-US" sz="1600"/>
              <a:t> </a:t>
            </a:r>
            <a:r>
              <a:rPr lang="en-US" sz="1600" err="1"/>
              <a:t>i</a:t>
            </a:r>
            <a:r>
              <a:rPr lang="en-US" sz="1600"/>
              <a:t> </a:t>
            </a:r>
            <a:r>
              <a:rPr lang="en-US" sz="1600" err="1"/>
              <a:t>motivacija</a:t>
            </a:r>
            <a:r>
              <a:rPr lang="en-US" sz="1600"/>
              <a:t> </a:t>
            </a:r>
            <a:r>
              <a:rPr lang="en-US" sz="1600" err="1"/>
              <a:t>učenika</a:t>
            </a:r>
            <a:endParaRPr lang="en-US" sz="1600"/>
          </a:p>
          <a:p>
            <a:pPr marL="285750" indent="-285750">
              <a:lnSpc>
                <a:spcPct val="150000"/>
              </a:lnSpc>
              <a:buFont typeface="Arial"/>
              <a:buChar char="•"/>
            </a:pPr>
            <a:r>
              <a:rPr lang="en-US" sz="1600" err="1"/>
              <a:t>Razumijevanje</a:t>
            </a:r>
            <a:r>
              <a:rPr lang="en-US" sz="1600"/>
              <a:t> </a:t>
            </a:r>
            <a:r>
              <a:rPr lang="en-US" sz="1600" err="1"/>
              <a:t>i</a:t>
            </a:r>
            <a:r>
              <a:rPr lang="en-US" sz="1600"/>
              <a:t> </a:t>
            </a:r>
            <a:r>
              <a:rPr lang="en-US" sz="1600" err="1"/>
              <a:t>znanje</a:t>
            </a:r>
            <a:r>
              <a:rPr lang="en-US" sz="1600"/>
              <a:t> o </a:t>
            </a:r>
            <a:r>
              <a:rPr lang="en-US" sz="1600" err="1"/>
              <a:t>umjetnoj</a:t>
            </a:r>
            <a:r>
              <a:rPr lang="en-US" sz="1600"/>
              <a:t> </a:t>
            </a:r>
            <a:r>
              <a:rPr lang="en-US" sz="1600" err="1"/>
              <a:t>inteligenciji</a:t>
            </a:r>
          </a:p>
          <a:p>
            <a:pPr marL="285750" indent="-285750">
              <a:lnSpc>
                <a:spcPct val="150000"/>
              </a:lnSpc>
              <a:buFont typeface="Arial"/>
              <a:buChar char="•"/>
            </a:pPr>
            <a:r>
              <a:rPr lang="en-US" sz="1600"/>
              <a:t>Alati u </a:t>
            </a:r>
            <a:r>
              <a:rPr lang="en-US" sz="1600" err="1"/>
              <a:t>provedbi</a:t>
            </a:r>
            <a:r>
              <a:rPr lang="en-US" sz="1600"/>
              <a:t> </a:t>
            </a:r>
            <a:r>
              <a:rPr lang="en-US" sz="1600" err="1"/>
              <a:t>kurikula</a:t>
            </a:r>
          </a:p>
          <a:p>
            <a:pPr marL="285750" indent="-285750">
              <a:lnSpc>
                <a:spcPct val="150000"/>
              </a:lnSpc>
              <a:buFont typeface="Arial"/>
              <a:buChar char="•"/>
            </a:pPr>
            <a:r>
              <a:rPr lang="en-US" sz="1600" err="1"/>
              <a:t>Digitalni</a:t>
            </a:r>
            <a:r>
              <a:rPr lang="en-US" sz="1600"/>
              <a:t> </a:t>
            </a:r>
            <a:r>
              <a:rPr lang="en-US" sz="1600" err="1"/>
              <a:t>obrazovni</a:t>
            </a:r>
            <a:r>
              <a:rPr lang="en-US" sz="1600"/>
              <a:t> </a:t>
            </a:r>
            <a:r>
              <a:rPr lang="en-US" sz="1600" err="1"/>
              <a:t>sadržaji</a:t>
            </a:r>
            <a:r>
              <a:rPr lang="en-US" sz="1600"/>
              <a:t> </a:t>
            </a:r>
            <a:r>
              <a:rPr lang="en-US" sz="1600" err="1"/>
              <a:t>i</a:t>
            </a:r>
            <a:r>
              <a:rPr lang="en-US" sz="1600"/>
              <a:t> </a:t>
            </a:r>
            <a:r>
              <a:rPr lang="en-US" sz="1600" err="1"/>
              <a:t>izvori</a:t>
            </a:r>
            <a:r>
              <a:rPr lang="en-US" sz="1600"/>
              <a:t> za </a:t>
            </a:r>
            <a:r>
              <a:rPr lang="en-US" sz="1600" err="1"/>
              <a:t>provedbu</a:t>
            </a:r>
            <a:r>
              <a:rPr lang="en-US" sz="1600"/>
              <a:t> </a:t>
            </a:r>
            <a:r>
              <a:rPr lang="en-US" sz="1600" err="1"/>
              <a:t>kurikula</a:t>
            </a:r>
          </a:p>
          <a:p>
            <a:pPr marL="285750" indent="-285750">
              <a:lnSpc>
                <a:spcPct val="150000"/>
              </a:lnSpc>
              <a:buFont typeface="Arial"/>
              <a:buChar char="•"/>
            </a:pPr>
            <a:r>
              <a:rPr lang="en-US" sz="1600" err="1"/>
              <a:t>Samoprocjena</a:t>
            </a:r>
            <a:r>
              <a:rPr lang="en-US" sz="1600"/>
              <a:t> </a:t>
            </a:r>
            <a:r>
              <a:rPr lang="en-US" sz="1600" err="1"/>
              <a:t>napretka</a:t>
            </a:r>
            <a:endParaRPr lang="en-US" sz="1600"/>
          </a:p>
          <a:p>
            <a:pPr marL="285750" indent="-285750">
              <a:lnSpc>
                <a:spcPct val="150000"/>
              </a:lnSpc>
              <a:buFont typeface="Arial"/>
              <a:buChar char="•"/>
            </a:pPr>
            <a:r>
              <a:rPr lang="en-US" sz="1600"/>
              <a:t>Metode </a:t>
            </a:r>
            <a:r>
              <a:rPr lang="en-US" sz="1600" err="1"/>
              <a:t>vrednovanja</a:t>
            </a:r>
            <a:r>
              <a:rPr lang="en-US" sz="1600"/>
              <a:t> </a:t>
            </a:r>
            <a:r>
              <a:rPr lang="en-US" sz="1600" err="1"/>
              <a:t>i</a:t>
            </a:r>
            <a:r>
              <a:rPr lang="en-US" sz="1600"/>
              <a:t> </a:t>
            </a:r>
            <a:r>
              <a:rPr lang="en-US" sz="1600" err="1"/>
              <a:t>integracija</a:t>
            </a:r>
            <a:r>
              <a:rPr lang="en-US" sz="1600"/>
              <a:t> s </a:t>
            </a:r>
            <a:r>
              <a:rPr lang="en-US" sz="1600" err="1"/>
              <a:t>drugim</a:t>
            </a:r>
            <a:r>
              <a:rPr lang="en-US" sz="1600"/>
              <a:t> </a:t>
            </a:r>
            <a:r>
              <a:rPr lang="en-US" sz="1600" err="1"/>
              <a:t>predmetima</a:t>
            </a:r>
            <a:endParaRPr lang="en-US" sz="1600"/>
          </a:p>
          <a:p>
            <a:pPr marL="285750" indent="-285750">
              <a:lnSpc>
                <a:spcPct val="150000"/>
              </a:lnSpc>
              <a:buFont typeface="Arial"/>
              <a:buChar char="•"/>
            </a:pPr>
            <a:r>
              <a:rPr lang="en-US" sz="1600" err="1"/>
              <a:t>Potrebe</a:t>
            </a:r>
            <a:r>
              <a:rPr lang="en-US" sz="1600"/>
              <a:t> </a:t>
            </a:r>
            <a:r>
              <a:rPr lang="en-US" sz="1600" err="1"/>
              <a:t>i</a:t>
            </a:r>
            <a:r>
              <a:rPr lang="en-US" sz="1600"/>
              <a:t> </a:t>
            </a:r>
            <a:r>
              <a:rPr lang="en-US" sz="1600" err="1"/>
              <a:t>izazovi</a:t>
            </a:r>
            <a:r>
              <a:rPr lang="en-US" sz="1600"/>
              <a:t> u </a:t>
            </a:r>
            <a:r>
              <a:rPr lang="en-US" sz="1600" err="1"/>
              <a:t>provedbi</a:t>
            </a:r>
            <a:r>
              <a:rPr lang="en-US" sz="1600"/>
              <a:t> </a:t>
            </a:r>
            <a:r>
              <a:rPr lang="en-US" sz="1600" err="1"/>
              <a:t>kurikula</a:t>
            </a:r>
          </a:p>
          <a:p>
            <a:pPr marL="285750" indent="-285750">
              <a:lnSpc>
                <a:spcPct val="150000"/>
              </a:lnSpc>
              <a:buFont typeface="Arial"/>
              <a:buChar char="•"/>
            </a:pPr>
            <a:r>
              <a:rPr lang="en-US" sz="1600" err="1"/>
              <a:t>Evaluacija</a:t>
            </a:r>
            <a:r>
              <a:rPr lang="en-US" sz="1600"/>
              <a:t> kurikula </a:t>
            </a:r>
            <a:r>
              <a:rPr lang="en-US" sz="1600" err="1"/>
              <a:t>i</a:t>
            </a:r>
            <a:r>
              <a:rPr lang="en-US" sz="1600"/>
              <a:t> </a:t>
            </a:r>
            <a:r>
              <a:rPr lang="en-US" sz="1600" err="1"/>
              <a:t>prijedlozi</a:t>
            </a:r>
            <a:r>
              <a:rPr lang="en-US" sz="1600"/>
              <a:t> za </a:t>
            </a:r>
            <a:r>
              <a:rPr lang="en-US" sz="1600" err="1"/>
              <a:t>poboljšanje</a:t>
            </a:r>
            <a:endParaRPr lang="en-US" sz="1600"/>
          </a:p>
          <a:p>
            <a:pPr marL="285750" indent="-285750">
              <a:lnSpc>
                <a:spcPct val="150000"/>
              </a:lnSpc>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endParaRPr lang="en-US"/>
          </a:p>
        </p:txBody>
      </p:sp>
    </p:spTree>
    <p:extLst>
      <p:ext uri="{BB962C8B-B14F-4D97-AF65-F5344CB8AC3E}">
        <p14:creationId xmlns:p14="http://schemas.microsoft.com/office/powerpoint/2010/main" val="358252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681A-EFF7-E93B-924F-6F0A7E7FF63D}"/>
              </a:ext>
            </a:extLst>
          </p:cNvPr>
          <p:cNvSpPr>
            <a:spLocks noGrp="1"/>
          </p:cNvSpPr>
          <p:nvPr>
            <p:ph type="ctrTitle"/>
          </p:nvPr>
        </p:nvSpPr>
        <p:spPr>
          <a:xfrm>
            <a:off x="576072" y="1124712"/>
            <a:ext cx="11036808" cy="3172968"/>
          </a:xfrm>
        </p:spPr>
        <p:txBody>
          <a:bodyPr anchor="b">
            <a:normAutofit/>
          </a:bodyPr>
          <a:lstStyle/>
          <a:p>
            <a:r>
              <a:rPr lang="en-US" err="1"/>
              <a:t>Nalazi</a:t>
            </a:r>
            <a:r>
              <a:rPr lang="en-US"/>
              <a:t> </a:t>
            </a:r>
          </a:p>
        </p:txBody>
      </p:sp>
      <p:sp>
        <p:nvSpPr>
          <p:cNvPr id="8" name="Subtitle 2">
            <a:extLst>
              <a:ext uri="{FF2B5EF4-FFF2-40B4-BE49-F238E27FC236}">
                <a16:creationId xmlns:a16="http://schemas.microsoft.com/office/drawing/2014/main" id="{FD714864-4EE4-E2D7-7ED9-F670EBDA7804}"/>
              </a:ext>
            </a:extLst>
          </p:cNvPr>
          <p:cNvSpPr>
            <a:spLocks noGrp="1"/>
          </p:cNvSpPr>
          <p:nvPr>
            <p:ph type="subTitle" idx="1"/>
          </p:nvPr>
        </p:nvSpPr>
        <p:spPr>
          <a:xfrm>
            <a:off x="576072" y="4727448"/>
            <a:ext cx="11036808" cy="1481328"/>
          </a:xfrm>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154516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6B319DF-AE4F-DDB3-7EFE-5F15DD7C74E0}"/>
              </a:ext>
            </a:extLst>
          </p:cNvPr>
          <p:cNvSpPr>
            <a:spLocks noGrp="1"/>
          </p:cNvSpPr>
          <p:nvPr>
            <p:ph type="title"/>
          </p:nvPr>
        </p:nvSpPr>
        <p:spPr>
          <a:xfrm>
            <a:off x="1115568" y="548640"/>
            <a:ext cx="10168128" cy="1179576"/>
          </a:xfrm>
        </p:spPr>
        <p:txBody>
          <a:bodyPr anchor="ctr">
            <a:normAutofit/>
          </a:bodyPr>
          <a:lstStyle/>
          <a:p>
            <a:r>
              <a:rPr lang="en-US" err="1"/>
              <a:t>Vrsta</a:t>
            </a:r>
            <a:r>
              <a:rPr lang="en-US"/>
              <a:t> </a:t>
            </a:r>
            <a:r>
              <a:rPr lang="en-US" err="1"/>
              <a:t>škole</a:t>
            </a:r>
          </a:p>
        </p:txBody>
      </p:sp>
      <p:pic>
        <p:nvPicPr>
          <p:cNvPr id="10" name="Content Placeholder 9" descr="A chart with numbers and a pie chart&#10;&#10;AI-generated content may be incorrect.">
            <a:extLst>
              <a:ext uri="{FF2B5EF4-FFF2-40B4-BE49-F238E27FC236}">
                <a16:creationId xmlns:a16="http://schemas.microsoft.com/office/drawing/2014/main" id="{F689E6D4-39A6-2E19-2098-0FDDAFBA02CE}"/>
              </a:ext>
            </a:extLst>
          </p:cNvPr>
          <p:cNvPicPr>
            <a:picLocks noGrp="1" noChangeAspect="1"/>
          </p:cNvPicPr>
          <p:nvPr>
            <p:ph idx="1"/>
          </p:nvPr>
        </p:nvPicPr>
        <p:blipFill>
          <a:blip r:embed="rId2"/>
          <a:stretch>
            <a:fillRect/>
          </a:stretch>
        </p:blipFill>
        <p:spPr>
          <a:xfrm>
            <a:off x="2351531" y="2478024"/>
            <a:ext cx="7696201" cy="3694176"/>
          </a:xfrm>
          <a:noFill/>
        </p:spPr>
      </p:pic>
      <p:sp>
        <p:nvSpPr>
          <p:cNvPr id="7" name="Date Placeholder 6">
            <a:extLst>
              <a:ext uri="{FF2B5EF4-FFF2-40B4-BE49-F238E27FC236}">
                <a16:creationId xmlns:a16="http://schemas.microsoft.com/office/drawing/2014/main" id="{7A9B39F9-9988-9FB2-23D0-3DA54E0B18C5}"/>
              </a:ext>
            </a:extLst>
          </p:cNvPr>
          <p:cNvSpPr>
            <a:spLocks noGrp="1"/>
          </p:cNvSpPr>
          <p:nvPr>
            <p:ph type="dt" sz="half" idx="10"/>
          </p:nvPr>
        </p:nvSpPr>
        <p:spPr>
          <a:xfrm>
            <a:off x="1115568" y="6356350"/>
            <a:ext cx="2743200" cy="365125"/>
          </a:xfrm>
        </p:spPr>
        <p:txBody>
          <a:bodyPr anchor="ctr">
            <a:normAutofit/>
          </a:bodyPr>
          <a:lstStyle/>
          <a:p>
            <a:pPr>
              <a:spcAft>
                <a:spcPts val="600"/>
              </a:spcAft>
            </a:pPr>
            <a:fld id="{2AED3374-FAFE-4D55-AC91-FB013CB12D49}" type="datetime1">
              <a:rPr lang="en-US"/>
              <a:pPr>
                <a:spcAft>
                  <a:spcPts val="600"/>
                </a:spcAft>
              </a:pPr>
              <a:t>11/21/2025</a:t>
            </a:fld>
            <a:endParaRPr lang="en-US"/>
          </a:p>
        </p:txBody>
      </p:sp>
    </p:spTree>
    <p:extLst>
      <p:ext uri="{BB962C8B-B14F-4D97-AF65-F5344CB8AC3E}">
        <p14:creationId xmlns:p14="http://schemas.microsoft.com/office/powerpoint/2010/main" val="248571450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4A7E319646614A8CFC42CA2CE1D0BE" ma:contentTypeVersion="16" ma:contentTypeDescription="Create a new document." ma:contentTypeScope="" ma:versionID="cb4ed95d3dfade871d48c96ae3db5e50">
  <xsd:schema xmlns:xsd="http://www.w3.org/2001/XMLSchema" xmlns:xs="http://www.w3.org/2001/XMLSchema" xmlns:p="http://schemas.microsoft.com/office/2006/metadata/properties" xmlns:ns2="5ef0234a-93b8-4abb-a0fb-306af542e7bd" xmlns:ns3="8479823f-f721-4d98-868f-e900de522a3f" targetNamespace="http://schemas.microsoft.com/office/2006/metadata/properties" ma:root="true" ma:fieldsID="5902d04c65acfd735607c65e51e2c93f" ns2:_="" ns3:_="">
    <xsd:import namespace="5ef0234a-93b8-4abb-a0fb-306af542e7bd"/>
    <xsd:import namespace="8479823f-f721-4d98-868f-e900de522a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0234a-93b8-4abb-a0fb-306af542e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986ede-ccc4-4a57-b6a6-e316a042c07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79823f-f721-4d98-868f-e900de522a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3002f28-229d-4e38-9586-f963e67d1019}" ma:internalName="TaxCatchAll" ma:showField="CatchAllData" ma:web="8479823f-f721-4d98-868f-e900de522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479823f-f721-4d98-868f-e900de522a3f">
      <UserInfo>
        <DisplayName/>
        <AccountId xsi:nil="true"/>
        <AccountType/>
      </UserInfo>
    </SharedWithUsers>
    <lcf76f155ced4ddcb4097134ff3c332f xmlns="5ef0234a-93b8-4abb-a0fb-306af542e7bd">
      <Terms xmlns="http://schemas.microsoft.com/office/infopath/2007/PartnerControls"/>
    </lcf76f155ced4ddcb4097134ff3c332f>
    <TaxCatchAll xmlns="8479823f-f721-4d98-868f-e900de522a3f" xsi:nil="true"/>
  </documentManagement>
</p:properties>
</file>

<file path=customXml/itemProps1.xml><?xml version="1.0" encoding="utf-8"?>
<ds:datastoreItem xmlns:ds="http://schemas.openxmlformats.org/officeDocument/2006/customXml" ds:itemID="{BE6C1E08-05B4-40CC-B97A-89713F898E03}">
  <ds:schemaRefs>
    <ds:schemaRef ds:uri="http://schemas.microsoft.com/sharepoint/v3/contenttype/forms"/>
  </ds:schemaRefs>
</ds:datastoreItem>
</file>

<file path=customXml/itemProps2.xml><?xml version="1.0" encoding="utf-8"?>
<ds:datastoreItem xmlns:ds="http://schemas.openxmlformats.org/officeDocument/2006/customXml" ds:itemID="{9A2ABD10-4AC6-488D-8D7D-59CECE9EE1A6}">
  <ds:schemaRefs>
    <ds:schemaRef ds:uri="5ef0234a-93b8-4abb-a0fb-306af542e7bd"/>
    <ds:schemaRef ds:uri="8479823f-f721-4d98-868f-e900de522a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A2CA00-5AF1-414A-AF37-C6E17236AE3A}">
  <ds:schemaRefs>
    <ds:schemaRef ds:uri="5ef0234a-93b8-4abb-a0fb-306af542e7bd"/>
    <ds:schemaRef ds:uri="8479823f-f721-4d98-868f-e900de522a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66</Slides>
  <Notes>15</Notes>
  <HiddenSlides>0</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AccentBoxVTI</vt:lpstr>
      <vt:lpstr>Istraživanje eksperimentalne provedbe kurikuluma – UI: od koncepta do primjene Preliminarni nalazi</vt:lpstr>
      <vt:lpstr>Kontekst istraživanja</vt:lpstr>
      <vt:lpstr>Svrha i ciljevi istraživanja</vt:lpstr>
      <vt:lpstr>Metodologija istraživanja - eksploratorni sekvencijalni dizajn + paralelni dizajn</vt:lpstr>
      <vt:lpstr>Sudionici</vt:lpstr>
      <vt:lpstr>Podaci iz akcijskog istraživanja (šk. g. 2024./2025.) </vt:lpstr>
      <vt:lpstr>PowerPoint Presentation</vt:lpstr>
      <vt:lpstr>Nalazi </vt:lpstr>
      <vt:lpstr>Vrsta škole</vt:lpstr>
      <vt:lpstr>Način provedbe</vt:lpstr>
      <vt:lpstr>Način provedbe</vt:lpstr>
      <vt:lpstr>Prosječan broj učenika po nastavniku</vt:lpstr>
      <vt:lpstr>Nastavak provedbe kurikula</vt:lpstr>
      <vt:lpstr>Aktivnosti</vt:lpstr>
      <vt:lpstr>Aktivnosti</vt:lpstr>
      <vt:lpstr>Nastavne metode</vt:lpstr>
      <vt:lpstr>Nastavne metode</vt:lpstr>
      <vt:lpstr>Interes učenika</vt:lpstr>
      <vt:lpstr>Reakcije učenika na kurikul (upitnik i akcijsko)</vt:lpstr>
      <vt:lpstr>Odustajanje učenika od izvannastavne aktivnosti</vt:lpstr>
      <vt:lpstr>Odustajanje učenika od izvannastavne aktivnosti</vt:lpstr>
      <vt:lpstr>Potrebe učenika vezane za uspješnu provedbu kurikula</vt:lpstr>
      <vt:lpstr>Potrebe za dodatnim resursima ili podrškom (1- uopće nije potrebno 5- vrlo potrebno)</vt:lpstr>
      <vt:lpstr>Prijedlozi za poboljšanje i doradu kurikuluma</vt:lpstr>
      <vt:lpstr>Izazovi u provedbi kurikuluma</vt:lpstr>
      <vt:lpstr>Potrebe učenika vezane za uspješnu provedbu kurikula</vt:lpstr>
      <vt:lpstr>Aspekti umjetne inteligencije najkorisniji za razvoj UI pismenosti učenika</vt:lpstr>
      <vt:lpstr>Alati umjetne inteligencije koji se koriste</vt:lpstr>
      <vt:lpstr>Alati koje koriste nastavnici</vt:lpstr>
      <vt:lpstr>Ostali alati koje koriste nastavnici</vt:lpstr>
      <vt:lpstr>Obrazovni sadržaji i izvori informacija</vt:lpstr>
      <vt:lpstr>Online udžbenici i priručnici</vt:lpstr>
      <vt:lpstr>Online tečajevi</vt:lpstr>
      <vt:lpstr>Znanstveni i stručni članci</vt:lpstr>
      <vt:lpstr>Videomaterijali</vt:lpstr>
      <vt:lpstr>Radionice i webinari</vt:lpstr>
      <vt:lpstr>Izrada vlastitih DOS-eva</vt:lpstr>
      <vt:lpstr>Vrijeme potrebno za izradu DOS-eva</vt:lpstr>
      <vt:lpstr>Objavljivanje DOS-eva na Edutoriju</vt:lpstr>
      <vt:lpstr>Izrada vlastitih DOS-eva </vt:lpstr>
      <vt:lpstr>Promjene u razini znanja i vještina nastavnika </vt:lpstr>
      <vt:lpstr>Utjecaji na razinu znanja i vještina nastavnika </vt:lpstr>
      <vt:lpstr>Potrebna znanja i vještine nastavnika</vt:lpstr>
      <vt:lpstr>Potrebna znanja i vještine nastavnika</vt:lpstr>
      <vt:lpstr>Praćenje napretka učenika - kontinuirano vrednovanje</vt:lpstr>
      <vt:lpstr>Formativne metode vrednovanja</vt:lpstr>
      <vt:lpstr>Integracija kurikula s drugim predmetima</vt:lpstr>
      <vt:lpstr>PowerPoint Presentation</vt:lpstr>
      <vt:lpstr>Zaključci i preporuke </vt:lpstr>
      <vt:lpstr>Pohvale kurikulumu (akcijsko istraživanje)</vt:lpstr>
      <vt:lpstr>Pohvale kurikulumu (upitnik)</vt:lpstr>
      <vt:lpstr>Izazovi u provedbi kurikuluma</vt:lpstr>
      <vt:lpstr>Izazovi u provedbi (akcijsko) I</vt:lpstr>
      <vt:lpstr>Izazovi u provedbi (akcijsko) II</vt:lpstr>
      <vt:lpstr>Otvorena pitanja za poboljšanje kurikuluma</vt:lpstr>
      <vt:lpstr>Prijedlozi za unapređenje provedbe kurikuluma: edukacija nastavnika (akcijsko istraživanje)</vt:lpstr>
      <vt:lpstr>Akcijsko istraživanje - preporuke za provedbu nastave</vt:lpstr>
      <vt:lpstr>Preporuke – Zbornik izvješća akcijskog istraživanja (CUC2026)</vt:lpstr>
      <vt:lpstr>Fleksibilnost kurikuluma i prilagodba učenicima/cama</vt:lpstr>
      <vt:lpstr>Aktivno sudjelovanje učenika i projektni rad</vt:lpstr>
      <vt:lpstr>Refleksija, praćenje napretka i kritičko prijateljstvo</vt:lpstr>
      <vt:lpstr>Interdisciplinarnost i povezivanje s realnim svijetom</vt:lpstr>
      <vt:lpstr>Sigurno i poticajno okruženje + etička dimenzija</vt:lpstr>
      <vt:lpstr>CARNET: Sustavna podrška nastavnicima i tehnički preduvjeti</vt:lpstr>
      <vt:lpstr>Što dalje?</vt:lpstr>
      <vt:lpstr>Hvala na pažnji! :)  istrazivanja@carnet.hr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30</cp:revision>
  <dcterms:created xsi:type="dcterms:W3CDTF">2025-01-19T20:54:31Z</dcterms:created>
  <dcterms:modified xsi:type="dcterms:W3CDTF">2025-11-21T13:01:28Z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0x010100DC4A7E319646614A8CFC42CA2CE1D0BE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{"FileActivityType":"9","FileActivityTimeStamp":"2025-01-20T11:07:30.253Z","FileActivityUsersOnPage":[{"DisplayName":"Mirna Babić","Id":"mbabic@carnet.hr"}],"FileActivityNavigationId":null}</vt:lpwstr>
  </property>
  <property fmtid="{D5CDD505-2E9C-101B-9397-08002B2CF9AE}" pid="9" name="TriggerFlowInfo">
    <vt:lpwstr/>
  </property>
</Properties>
</file>